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4"/>
  </p:notesMasterIdLst>
  <p:handoutMasterIdLst>
    <p:handoutMasterId r:id="rId35"/>
  </p:handoutMasterIdLst>
  <p:sldIdLst>
    <p:sldId id="477" r:id="rId2"/>
    <p:sldId id="478" r:id="rId3"/>
    <p:sldId id="480" r:id="rId4"/>
    <p:sldId id="488" r:id="rId5"/>
    <p:sldId id="489" r:id="rId6"/>
    <p:sldId id="481" r:id="rId7"/>
    <p:sldId id="482" r:id="rId8"/>
    <p:sldId id="490" r:id="rId9"/>
    <p:sldId id="485" r:id="rId10"/>
    <p:sldId id="500" r:id="rId11"/>
    <p:sldId id="491" r:id="rId12"/>
    <p:sldId id="501" r:id="rId13"/>
    <p:sldId id="502" r:id="rId14"/>
    <p:sldId id="503" r:id="rId15"/>
    <p:sldId id="505" r:id="rId16"/>
    <p:sldId id="492" r:id="rId17"/>
    <p:sldId id="493" r:id="rId18"/>
    <p:sldId id="494" r:id="rId19"/>
    <p:sldId id="509" r:id="rId20"/>
    <p:sldId id="506" r:id="rId21"/>
    <p:sldId id="499" r:id="rId22"/>
    <p:sldId id="507" r:id="rId23"/>
    <p:sldId id="496" r:id="rId24"/>
    <p:sldId id="495" r:id="rId25"/>
    <p:sldId id="508" r:id="rId26"/>
    <p:sldId id="497" r:id="rId27"/>
    <p:sldId id="498" r:id="rId28"/>
    <p:sldId id="486" r:id="rId29"/>
    <p:sldId id="511" r:id="rId30"/>
    <p:sldId id="510" r:id="rId31"/>
    <p:sldId id="487" r:id="rId32"/>
    <p:sldId id="452" r:id="rId33"/>
  </p:sldIdLst>
  <p:sldSz cx="12192000" cy="6858000"/>
  <p:notesSz cx="6858000" cy="9945688"/>
  <p:defaultTextStyle>
    <a:defPPr>
      <a:defRPr lang="en-US"/>
    </a:defPPr>
    <a:lvl1pPr algn="l" rtl="0" eaLnBrk="0" fontAlgn="base" hangingPunct="0">
      <a:spcBef>
        <a:spcPct val="0"/>
      </a:spcBef>
      <a:spcAft>
        <a:spcPct val="0"/>
      </a:spcAft>
      <a:defRPr sz="2000" kern="1200">
        <a:solidFill>
          <a:srgbClr val="231F20"/>
        </a:solidFill>
        <a:latin typeface="Times New Roman" pitchFamily="18" charset="0"/>
        <a:ea typeface="+mn-ea"/>
        <a:cs typeface="Arial" charset="0"/>
      </a:defRPr>
    </a:lvl1pPr>
    <a:lvl2pPr marL="457200" algn="l" rtl="0" eaLnBrk="0" fontAlgn="base" hangingPunct="0">
      <a:spcBef>
        <a:spcPct val="0"/>
      </a:spcBef>
      <a:spcAft>
        <a:spcPct val="0"/>
      </a:spcAft>
      <a:defRPr sz="2000" kern="1200">
        <a:solidFill>
          <a:srgbClr val="231F20"/>
        </a:solidFill>
        <a:latin typeface="Times New Roman" pitchFamily="18" charset="0"/>
        <a:ea typeface="+mn-ea"/>
        <a:cs typeface="Arial" charset="0"/>
      </a:defRPr>
    </a:lvl2pPr>
    <a:lvl3pPr marL="914400" algn="l" rtl="0" eaLnBrk="0" fontAlgn="base" hangingPunct="0">
      <a:spcBef>
        <a:spcPct val="0"/>
      </a:spcBef>
      <a:spcAft>
        <a:spcPct val="0"/>
      </a:spcAft>
      <a:defRPr sz="2000" kern="1200">
        <a:solidFill>
          <a:srgbClr val="231F20"/>
        </a:solidFill>
        <a:latin typeface="Times New Roman" pitchFamily="18" charset="0"/>
        <a:ea typeface="+mn-ea"/>
        <a:cs typeface="Arial" charset="0"/>
      </a:defRPr>
    </a:lvl3pPr>
    <a:lvl4pPr marL="1371600" algn="l" rtl="0" eaLnBrk="0" fontAlgn="base" hangingPunct="0">
      <a:spcBef>
        <a:spcPct val="0"/>
      </a:spcBef>
      <a:spcAft>
        <a:spcPct val="0"/>
      </a:spcAft>
      <a:defRPr sz="2000" kern="1200">
        <a:solidFill>
          <a:srgbClr val="231F20"/>
        </a:solidFill>
        <a:latin typeface="Times New Roman" pitchFamily="18" charset="0"/>
        <a:ea typeface="+mn-ea"/>
        <a:cs typeface="Arial" charset="0"/>
      </a:defRPr>
    </a:lvl4pPr>
    <a:lvl5pPr marL="1828800" algn="l" rtl="0" eaLnBrk="0" fontAlgn="base" hangingPunct="0">
      <a:spcBef>
        <a:spcPct val="0"/>
      </a:spcBef>
      <a:spcAft>
        <a:spcPct val="0"/>
      </a:spcAft>
      <a:defRPr sz="2000" kern="1200">
        <a:solidFill>
          <a:srgbClr val="231F20"/>
        </a:solidFill>
        <a:latin typeface="Times New Roman" pitchFamily="18" charset="0"/>
        <a:ea typeface="+mn-ea"/>
        <a:cs typeface="Arial" charset="0"/>
      </a:defRPr>
    </a:lvl5pPr>
    <a:lvl6pPr marL="2286000" algn="l" defTabSz="914400" rtl="0" eaLnBrk="1" latinLnBrk="0" hangingPunct="1">
      <a:defRPr sz="2000" kern="1200">
        <a:solidFill>
          <a:srgbClr val="231F20"/>
        </a:solidFill>
        <a:latin typeface="Times New Roman" pitchFamily="18" charset="0"/>
        <a:ea typeface="+mn-ea"/>
        <a:cs typeface="Arial" charset="0"/>
      </a:defRPr>
    </a:lvl6pPr>
    <a:lvl7pPr marL="2743200" algn="l" defTabSz="914400" rtl="0" eaLnBrk="1" latinLnBrk="0" hangingPunct="1">
      <a:defRPr sz="2000" kern="1200">
        <a:solidFill>
          <a:srgbClr val="231F20"/>
        </a:solidFill>
        <a:latin typeface="Times New Roman" pitchFamily="18" charset="0"/>
        <a:ea typeface="+mn-ea"/>
        <a:cs typeface="Arial" charset="0"/>
      </a:defRPr>
    </a:lvl7pPr>
    <a:lvl8pPr marL="3200400" algn="l" defTabSz="914400" rtl="0" eaLnBrk="1" latinLnBrk="0" hangingPunct="1">
      <a:defRPr sz="2000" kern="1200">
        <a:solidFill>
          <a:srgbClr val="231F20"/>
        </a:solidFill>
        <a:latin typeface="Times New Roman" pitchFamily="18" charset="0"/>
        <a:ea typeface="+mn-ea"/>
        <a:cs typeface="Arial" charset="0"/>
      </a:defRPr>
    </a:lvl8pPr>
    <a:lvl9pPr marL="3657600" algn="l" defTabSz="914400" rtl="0" eaLnBrk="1" latinLnBrk="0" hangingPunct="1">
      <a:defRPr sz="2000" kern="1200">
        <a:solidFill>
          <a:srgbClr val="231F20"/>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387" userDrawn="1">
          <p15:clr>
            <a:srgbClr val="A4A3A4"/>
          </p15:clr>
        </p15:guide>
        <p15:guide id="2" pos="3840" userDrawn="1">
          <p15:clr>
            <a:srgbClr val="A4A3A4"/>
          </p15:clr>
        </p15:guide>
        <p15:guide id="3"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0000"/>
    <a:srgbClr val="CC6600"/>
    <a:srgbClr val="009A04"/>
    <a:srgbClr val="FFFFCC"/>
    <a:srgbClr val="FFFF99"/>
    <a:srgbClr val="FFCD2F"/>
    <a:srgbClr val="99FF99"/>
    <a:srgbClr val="0066CC"/>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77154" autoAdjust="0"/>
  </p:normalViewPr>
  <p:slideViewPr>
    <p:cSldViewPr>
      <p:cViewPr>
        <p:scale>
          <a:sx n="41" d="100"/>
          <a:sy n="41" d="100"/>
        </p:scale>
        <p:origin x="1836" y="504"/>
      </p:cViewPr>
      <p:guideLst>
        <p:guide orient="horz" pos="2387"/>
        <p:guide pos="3840"/>
        <p:guide orient="horz" pos="2160"/>
      </p:guideLst>
    </p:cSldViewPr>
  </p:slideViewPr>
  <p:outlineViewPr>
    <p:cViewPr>
      <p:scale>
        <a:sx n="33" d="100"/>
        <a:sy n="33" d="100"/>
      </p:scale>
      <p:origin x="42" y="3426"/>
    </p:cViewPr>
  </p:outlin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B73BDF-003F-47CA-9CD4-D8F762AA6C4C}" type="doc">
      <dgm:prSet loTypeId="urn:microsoft.com/office/officeart/2005/8/layout/cycle6" loCatId="cycle" qsTypeId="urn:microsoft.com/office/officeart/2005/8/quickstyle/simple1" qsCatId="simple" csTypeId="urn:microsoft.com/office/officeart/2005/8/colors/accent1_2" csCatId="accent1" phldr="1"/>
      <dgm:spPr/>
    </dgm:pt>
    <dgm:pt modelId="{3CF69D6A-5DE8-4EB4-9E26-145DCE3DE009}">
      <dgm:prSet phldrT="[Text]"/>
      <dgm:spPr/>
      <dgm:t>
        <a:bodyPr/>
        <a:lstStyle/>
        <a:p>
          <a:r>
            <a:rPr lang="en-US" dirty="0"/>
            <a:t>Community-based approach</a:t>
          </a:r>
        </a:p>
      </dgm:t>
    </dgm:pt>
    <dgm:pt modelId="{6841E246-8A2C-4BAD-979C-07B00F7E4DBF}" type="parTrans" cxnId="{F9A21CDD-1D9B-4952-BC7F-8A59D57F07EF}">
      <dgm:prSet/>
      <dgm:spPr/>
      <dgm:t>
        <a:bodyPr/>
        <a:lstStyle/>
        <a:p>
          <a:endParaRPr lang="en-US"/>
        </a:p>
      </dgm:t>
    </dgm:pt>
    <dgm:pt modelId="{7A77328B-2BDA-476B-A9A8-6F8CDD557C03}" type="sibTrans" cxnId="{F9A21CDD-1D9B-4952-BC7F-8A59D57F07EF}">
      <dgm:prSet/>
      <dgm:spPr/>
      <dgm:t>
        <a:bodyPr/>
        <a:lstStyle/>
        <a:p>
          <a:endParaRPr lang="en-US"/>
        </a:p>
      </dgm:t>
    </dgm:pt>
    <dgm:pt modelId="{A2E40CAC-DC6E-4989-8E42-1D0330D4AA60}">
      <dgm:prSet phldrT="[Text]"/>
      <dgm:spPr/>
      <dgm:t>
        <a:bodyPr/>
        <a:lstStyle/>
        <a:p>
          <a:r>
            <a:rPr kumimoji="0" lang="en-US" b="0" i="0" u="none" strike="noStrike" cap="none" normalizeH="0" baseline="0" dirty="0" smtClean="0">
              <a:ln>
                <a:noFill/>
              </a:ln>
              <a:solidFill>
                <a:schemeClr val="bg1"/>
              </a:solidFill>
              <a:effectLst/>
              <a:latin typeface="+mj-lt"/>
              <a:cs typeface="Arial" charset="0"/>
            </a:rPr>
            <a:t>Reduce conflict of interest</a:t>
          </a:r>
          <a:endParaRPr lang="en-US" dirty="0"/>
        </a:p>
      </dgm:t>
    </dgm:pt>
    <dgm:pt modelId="{FF254324-2302-49D8-AF46-8B4D747880E5}" type="parTrans" cxnId="{F8CED540-E5A0-45DB-A562-2A1FAE1D8056}">
      <dgm:prSet/>
      <dgm:spPr/>
      <dgm:t>
        <a:bodyPr/>
        <a:lstStyle/>
        <a:p>
          <a:endParaRPr lang="en-US"/>
        </a:p>
      </dgm:t>
    </dgm:pt>
    <dgm:pt modelId="{7C2C4449-84BF-4EDB-BD16-020BE0AD5970}" type="sibTrans" cxnId="{F8CED540-E5A0-45DB-A562-2A1FAE1D8056}">
      <dgm:prSet/>
      <dgm:spPr/>
      <dgm:t>
        <a:bodyPr/>
        <a:lstStyle/>
        <a:p>
          <a:endParaRPr lang="en-US"/>
        </a:p>
      </dgm:t>
    </dgm:pt>
    <dgm:pt modelId="{CA7BAA13-8784-4403-AF96-87B08A8FBE7B}">
      <dgm:prSet phldrT="[Text]"/>
      <dgm:spPr/>
      <dgm:t>
        <a:bodyPr/>
        <a:lstStyle/>
        <a:p>
          <a:r>
            <a:rPr kumimoji="0" lang="en-US" u="none" strike="noStrike" cap="none" spc="0" normalizeH="0" baseline="0" noProof="0" dirty="0" smtClean="0">
              <a:ln>
                <a:noFill/>
              </a:ln>
              <a:solidFill>
                <a:schemeClr val="bg1"/>
              </a:solidFill>
              <a:effectLst/>
              <a:uLnTx/>
              <a:uFillTx/>
              <a:latin typeface="+mj-lt"/>
            </a:rPr>
            <a:t>Awareness, insurance education, Consensus</a:t>
          </a:r>
          <a:endParaRPr lang="en-US" dirty="0">
            <a:solidFill>
              <a:schemeClr val="bg1"/>
            </a:solidFill>
          </a:endParaRPr>
        </a:p>
      </dgm:t>
    </dgm:pt>
    <dgm:pt modelId="{FA0A04BA-D33E-4533-8F61-C71A32B654A0}" type="parTrans" cxnId="{4FE36F35-00F5-4026-8826-AC5FCB97F7BA}">
      <dgm:prSet/>
      <dgm:spPr/>
      <dgm:t>
        <a:bodyPr/>
        <a:lstStyle/>
        <a:p>
          <a:endParaRPr lang="en-US"/>
        </a:p>
      </dgm:t>
    </dgm:pt>
    <dgm:pt modelId="{04FC7E96-B86C-4D9C-9A0D-AC7006833018}" type="sibTrans" cxnId="{4FE36F35-00F5-4026-8826-AC5FCB97F7BA}">
      <dgm:prSet/>
      <dgm:spPr/>
      <dgm:t>
        <a:bodyPr/>
        <a:lstStyle/>
        <a:p>
          <a:endParaRPr lang="en-US"/>
        </a:p>
      </dgm:t>
    </dgm:pt>
    <dgm:pt modelId="{FFBEB235-6580-4D20-B80E-F4C51E62504A}">
      <dgm:prSet phldrT="[Text]"/>
      <dgm:spPr/>
      <dgm:t>
        <a:bodyPr/>
        <a:lstStyle/>
        <a:p>
          <a:r>
            <a:rPr lang="en-US" dirty="0" smtClean="0"/>
            <a:t>Inclusive (no limits by age, gender, prior conditions)</a:t>
          </a:r>
          <a:endParaRPr lang="en-US" dirty="0"/>
        </a:p>
      </dgm:t>
    </dgm:pt>
    <dgm:pt modelId="{8292302D-D675-4CDA-ADEB-FC10AC71B7F8}" type="parTrans" cxnId="{B7C7F75E-2A5B-45D7-8236-04A850F8A284}">
      <dgm:prSet/>
      <dgm:spPr/>
      <dgm:t>
        <a:bodyPr/>
        <a:lstStyle/>
        <a:p>
          <a:endParaRPr lang="en-US"/>
        </a:p>
      </dgm:t>
    </dgm:pt>
    <dgm:pt modelId="{D3C8BD25-57B3-47CF-8623-5A262E73B1EF}" type="sibTrans" cxnId="{B7C7F75E-2A5B-45D7-8236-04A850F8A284}">
      <dgm:prSet/>
      <dgm:spPr/>
      <dgm:t>
        <a:bodyPr/>
        <a:lstStyle/>
        <a:p>
          <a:endParaRPr lang="en-US"/>
        </a:p>
      </dgm:t>
    </dgm:pt>
    <dgm:pt modelId="{818D3187-E2B9-403A-9894-5F606B5109EB}">
      <dgm:prSet phldrT="[Text]"/>
      <dgm:spPr/>
      <dgm:t>
        <a:bodyPr/>
        <a:lstStyle/>
        <a:p>
          <a:r>
            <a:rPr kumimoji="0" lang="en-US" u="none" strike="noStrike" cap="none" spc="0" normalizeH="0" baseline="0" noProof="0" dirty="0" smtClean="0">
              <a:ln>
                <a:noFill/>
              </a:ln>
              <a:solidFill>
                <a:schemeClr val="bg1"/>
              </a:solidFill>
              <a:effectLst/>
              <a:uLnTx/>
              <a:uFillTx/>
              <a:latin typeface="+mj-lt"/>
            </a:rPr>
            <a:t>Voluntary and contributory uptake</a:t>
          </a:r>
          <a:endParaRPr lang="en-US" dirty="0"/>
        </a:p>
      </dgm:t>
    </dgm:pt>
    <dgm:pt modelId="{546B3412-8D29-4294-8569-D8F809043C74}" type="sibTrans" cxnId="{CBF5F877-EC03-48C3-832E-8FB79076C9C1}">
      <dgm:prSet/>
      <dgm:spPr/>
      <dgm:t>
        <a:bodyPr/>
        <a:lstStyle/>
        <a:p>
          <a:endParaRPr lang="en-US"/>
        </a:p>
      </dgm:t>
    </dgm:pt>
    <dgm:pt modelId="{81E4E201-829F-47F2-93DD-415FF09F2419}" type="parTrans" cxnId="{CBF5F877-EC03-48C3-832E-8FB79076C9C1}">
      <dgm:prSet/>
      <dgm:spPr/>
      <dgm:t>
        <a:bodyPr/>
        <a:lstStyle/>
        <a:p>
          <a:endParaRPr lang="en-US"/>
        </a:p>
      </dgm:t>
    </dgm:pt>
    <dgm:pt modelId="{84FAC545-69F2-44E9-9914-19538642E124}">
      <dgm:prSet phldrT="[Text]"/>
      <dgm:spPr/>
      <dgm:t>
        <a:bodyPr/>
        <a:lstStyle/>
        <a:p>
          <a:r>
            <a:rPr lang="en-US" dirty="0" smtClean="0"/>
            <a:t>Profit sharing</a:t>
          </a:r>
          <a:endParaRPr lang="en-US" dirty="0"/>
        </a:p>
      </dgm:t>
    </dgm:pt>
    <dgm:pt modelId="{A87E5530-958B-47E7-B158-48301CB34BD7}" type="sibTrans" cxnId="{2FB1BBD5-0DD8-4C27-AB01-7C2A51772B17}">
      <dgm:prSet/>
      <dgm:spPr/>
      <dgm:t>
        <a:bodyPr/>
        <a:lstStyle/>
        <a:p>
          <a:endParaRPr lang="en-US"/>
        </a:p>
      </dgm:t>
    </dgm:pt>
    <dgm:pt modelId="{6F24091B-4FA4-474E-92F2-EC99867139D9}" type="parTrans" cxnId="{2FB1BBD5-0DD8-4C27-AB01-7C2A51772B17}">
      <dgm:prSet/>
      <dgm:spPr/>
      <dgm:t>
        <a:bodyPr/>
        <a:lstStyle/>
        <a:p>
          <a:endParaRPr lang="en-US"/>
        </a:p>
      </dgm:t>
    </dgm:pt>
    <dgm:pt modelId="{F8C165FC-0557-4EC4-AD75-87D8081C2D22}" type="pres">
      <dgm:prSet presAssocID="{85B73BDF-003F-47CA-9CD4-D8F762AA6C4C}" presName="cycle" presStyleCnt="0">
        <dgm:presLayoutVars>
          <dgm:dir/>
          <dgm:resizeHandles val="exact"/>
        </dgm:presLayoutVars>
      </dgm:prSet>
      <dgm:spPr/>
    </dgm:pt>
    <dgm:pt modelId="{DD5A88A2-A70B-4878-AE03-3F846B6F5B11}" type="pres">
      <dgm:prSet presAssocID="{3CF69D6A-5DE8-4EB4-9E26-145DCE3DE009}" presName="node" presStyleLbl="node1" presStyleIdx="0" presStyleCnt="6" custScaleX="130350" custScaleY="132896">
        <dgm:presLayoutVars>
          <dgm:bulletEnabled val="1"/>
        </dgm:presLayoutVars>
      </dgm:prSet>
      <dgm:spPr/>
      <dgm:t>
        <a:bodyPr/>
        <a:lstStyle/>
        <a:p>
          <a:endParaRPr lang="de-DE"/>
        </a:p>
      </dgm:t>
    </dgm:pt>
    <dgm:pt modelId="{ED951D77-1D18-4D2C-B91B-D5EBAD16F858}" type="pres">
      <dgm:prSet presAssocID="{3CF69D6A-5DE8-4EB4-9E26-145DCE3DE009}" presName="spNode" presStyleCnt="0"/>
      <dgm:spPr/>
    </dgm:pt>
    <dgm:pt modelId="{0DCBCE6E-726B-47D6-8B0D-A01DCA4B12A6}" type="pres">
      <dgm:prSet presAssocID="{7A77328B-2BDA-476B-A9A8-6F8CDD557C03}" presName="sibTrans" presStyleLbl="sibTrans1D1" presStyleIdx="0" presStyleCnt="6"/>
      <dgm:spPr/>
      <dgm:t>
        <a:bodyPr/>
        <a:lstStyle/>
        <a:p>
          <a:endParaRPr lang="de-DE"/>
        </a:p>
      </dgm:t>
    </dgm:pt>
    <dgm:pt modelId="{E7239B00-59B0-44A9-896C-C01D22384BF8}" type="pres">
      <dgm:prSet presAssocID="{CA7BAA13-8784-4403-AF96-87B08A8FBE7B}" presName="node" presStyleLbl="node1" presStyleIdx="1" presStyleCnt="6" custScaleX="130350" custScaleY="132896">
        <dgm:presLayoutVars>
          <dgm:bulletEnabled val="1"/>
        </dgm:presLayoutVars>
      </dgm:prSet>
      <dgm:spPr/>
      <dgm:t>
        <a:bodyPr/>
        <a:lstStyle/>
        <a:p>
          <a:endParaRPr lang="de-DE"/>
        </a:p>
      </dgm:t>
    </dgm:pt>
    <dgm:pt modelId="{BD2482BA-60CD-4CA9-9521-9B06FAF5B2A2}" type="pres">
      <dgm:prSet presAssocID="{CA7BAA13-8784-4403-AF96-87B08A8FBE7B}" presName="spNode" presStyleCnt="0"/>
      <dgm:spPr/>
    </dgm:pt>
    <dgm:pt modelId="{3C503A5F-ECC4-4848-96D0-E69578C8D684}" type="pres">
      <dgm:prSet presAssocID="{04FC7E96-B86C-4D9C-9A0D-AC7006833018}" presName="sibTrans" presStyleLbl="sibTrans1D1" presStyleIdx="1" presStyleCnt="6"/>
      <dgm:spPr/>
      <dgm:t>
        <a:bodyPr/>
        <a:lstStyle/>
        <a:p>
          <a:endParaRPr lang="de-DE"/>
        </a:p>
      </dgm:t>
    </dgm:pt>
    <dgm:pt modelId="{EED8FC9B-152A-4177-AFF6-D7DE31755535}" type="pres">
      <dgm:prSet presAssocID="{FFBEB235-6580-4D20-B80E-F4C51E62504A}" presName="node" presStyleLbl="node1" presStyleIdx="2" presStyleCnt="6" custScaleX="130350" custScaleY="132896" custRadScaleRad="95437" custRadScaleInc="-33695">
        <dgm:presLayoutVars>
          <dgm:bulletEnabled val="1"/>
        </dgm:presLayoutVars>
      </dgm:prSet>
      <dgm:spPr/>
      <dgm:t>
        <a:bodyPr/>
        <a:lstStyle/>
        <a:p>
          <a:endParaRPr lang="de-DE"/>
        </a:p>
      </dgm:t>
    </dgm:pt>
    <dgm:pt modelId="{6B587991-37DA-467C-AA57-236E1064F7F3}" type="pres">
      <dgm:prSet presAssocID="{FFBEB235-6580-4D20-B80E-F4C51E62504A}" presName="spNode" presStyleCnt="0"/>
      <dgm:spPr/>
    </dgm:pt>
    <dgm:pt modelId="{049B95C4-18B7-458A-ADCE-AF69F988B0E3}" type="pres">
      <dgm:prSet presAssocID="{D3C8BD25-57B3-47CF-8623-5A262E73B1EF}" presName="sibTrans" presStyleLbl="sibTrans1D1" presStyleIdx="2" presStyleCnt="6"/>
      <dgm:spPr/>
      <dgm:t>
        <a:bodyPr/>
        <a:lstStyle/>
        <a:p>
          <a:endParaRPr lang="de-DE"/>
        </a:p>
      </dgm:t>
    </dgm:pt>
    <dgm:pt modelId="{6B5DDDED-B8A5-4042-85D9-D1284F705D84}" type="pres">
      <dgm:prSet presAssocID="{818D3187-E2B9-403A-9894-5F606B5109EB}" presName="node" presStyleLbl="node1" presStyleIdx="3" presStyleCnt="6" custScaleX="130350" custScaleY="132896">
        <dgm:presLayoutVars>
          <dgm:bulletEnabled val="1"/>
        </dgm:presLayoutVars>
      </dgm:prSet>
      <dgm:spPr/>
      <dgm:t>
        <a:bodyPr/>
        <a:lstStyle/>
        <a:p>
          <a:endParaRPr lang="de-DE"/>
        </a:p>
      </dgm:t>
    </dgm:pt>
    <dgm:pt modelId="{5F3D5B9B-AF21-4C73-B4BD-72FE0356C2E6}" type="pres">
      <dgm:prSet presAssocID="{818D3187-E2B9-403A-9894-5F606B5109EB}" presName="spNode" presStyleCnt="0"/>
      <dgm:spPr/>
    </dgm:pt>
    <dgm:pt modelId="{5DF54770-0894-4C78-A555-E61EAF94F097}" type="pres">
      <dgm:prSet presAssocID="{546B3412-8D29-4294-8569-D8F809043C74}" presName="sibTrans" presStyleLbl="sibTrans1D1" presStyleIdx="3" presStyleCnt="6"/>
      <dgm:spPr/>
      <dgm:t>
        <a:bodyPr/>
        <a:lstStyle/>
        <a:p>
          <a:endParaRPr lang="de-DE"/>
        </a:p>
      </dgm:t>
    </dgm:pt>
    <dgm:pt modelId="{3EE29FF9-6B92-4EC5-82D3-1E2870AA2732}" type="pres">
      <dgm:prSet presAssocID="{84FAC545-69F2-44E9-9914-19538642E124}" presName="node" presStyleLbl="node1" presStyleIdx="4" presStyleCnt="6" custScaleX="130350" custScaleY="132896" custRadScaleRad="95568" custRadScaleInc="22535">
        <dgm:presLayoutVars>
          <dgm:bulletEnabled val="1"/>
        </dgm:presLayoutVars>
      </dgm:prSet>
      <dgm:spPr/>
      <dgm:t>
        <a:bodyPr/>
        <a:lstStyle/>
        <a:p>
          <a:endParaRPr lang="de-DE"/>
        </a:p>
      </dgm:t>
    </dgm:pt>
    <dgm:pt modelId="{118C2656-8009-4226-B6DB-445C0326BD47}" type="pres">
      <dgm:prSet presAssocID="{84FAC545-69F2-44E9-9914-19538642E124}" presName="spNode" presStyleCnt="0"/>
      <dgm:spPr/>
    </dgm:pt>
    <dgm:pt modelId="{6AF55216-ACE3-43F7-BE02-45B9E0B2181A}" type="pres">
      <dgm:prSet presAssocID="{A87E5530-958B-47E7-B158-48301CB34BD7}" presName="sibTrans" presStyleLbl="sibTrans1D1" presStyleIdx="4" presStyleCnt="6"/>
      <dgm:spPr/>
      <dgm:t>
        <a:bodyPr/>
        <a:lstStyle/>
        <a:p>
          <a:endParaRPr lang="de-DE"/>
        </a:p>
      </dgm:t>
    </dgm:pt>
    <dgm:pt modelId="{A16DA3B1-5E41-43C2-A3B9-64558D2788E5}" type="pres">
      <dgm:prSet presAssocID="{A2E40CAC-DC6E-4989-8E42-1D0330D4AA60}" presName="node" presStyleLbl="node1" presStyleIdx="5" presStyleCnt="6" custScaleX="130350" custScaleY="132896">
        <dgm:presLayoutVars>
          <dgm:bulletEnabled val="1"/>
        </dgm:presLayoutVars>
      </dgm:prSet>
      <dgm:spPr/>
      <dgm:t>
        <a:bodyPr/>
        <a:lstStyle/>
        <a:p>
          <a:endParaRPr lang="de-DE"/>
        </a:p>
      </dgm:t>
    </dgm:pt>
    <dgm:pt modelId="{FBB03B3E-859B-456E-A3EE-A0701FACB056}" type="pres">
      <dgm:prSet presAssocID="{A2E40CAC-DC6E-4989-8E42-1D0330D4AA60}" presName="spNode" presStyleCnt="0"/>
      <dgm:spPr/>
    </dgm:pt>
    <dgm:pt modelId="{FA684A68-8882-4207-B133-20F123162136}" type="pres">
      <dgm:prSet presAssocID="{7C2C4449-84BF-4EDB-BD16-020BE0AD5970}" presName="sibTrans" presStyleLbl="sibTrans1D1" presStyleIdx="5" presStyleCnt="6"/>
      <dgm:spPr/>
      <dgm:t>
        <a:bodyPr/>
        <a:lstStyle/>
        <a:p>
          <a:endParaRPr lang="de-DE"/>
        </a:p>
      </dgm:t>
    </dgm:pt>
  </dgm:ptLst>
  <dgm:cxnLst>
    <dgm:cxn modelId="{073B13CE-E5C4-4861-909B-F6E6550AA71A}" type="presOf" srcId="{D3C8BD25-57B3-47CF-8623-5A262E73B1EF}" destId="{049B95C4-18B7-458A-ADCE-AF69F988B0E3}" srcOrd="0" destOrd="0" presId="urn:microsoft.com/office/officeart/2005/8/layout/cycle6"/>
    <dgm:cxn modelId="{B7C7F75E-2A5B-45D7-8236-04A850F8A284}" srcId="{85B73BDF-003F-47CA-9CD4-D8F762AA6C4C}" destId="{FFBEB235-6580-4D20-B80E-F4C51E62504A}" srcOrd="2" destOrd="0" parTransId="{8292302D-D675-4CDA-ADEB-FC10AC71B7F8}" sibTransId="{D3C8BD25-57B3-47CF-8623-5A262E73B1EF}"/>
    <dgm:cxn modelId="{E31F1313-E1ED-41DA-98A2-82906A8D6325}" type="presOf" srcId="{546B3412-8D29-4294-8569-D8F809043C74}" destId="{5DF54770-0894-4C78-A555-E61EAF94F097}" srcOrd="0" destOrd="0" presId="urn:microsoft.com/office/officeart/2005/8/layout/cycle6"/>
    <dgm:cxn modelId="{BF7F06B6-02C1-4D97-97B3-EE369D07092C}" type="presOf" srcId="{04FC7E96-B86C-4D9C-9A0D-AC7006833018}" destId="{3C503A5F-ECC4-4848-96D0-E69578C8D684}" srcOrd="0" destOrd="0" presId="urn:microsoft.com/office/officeart/2005/8/layout/cycle6"/>
    <dgm:cxn modelId="{11504B3E-C38E-4005-AFFF-41E276B92531}" type="presOf" srcId="{CA7BAA13-8784-4403-AF96-87B08A8FBE7B}" destId="{E7239B00-59B0-44A9-896C-C01D22384BF8}" srcOrd="0" destOrd="0" presId="urn:microsoft.com/office/officeart/2005/8/layout/cycle6"/>
    <dgm:cxn modelId="{CBF5F877-EC03-48C3-832E-8FB79076C9C1}" srcId="{85B73BDF-003F-47CA-9CD4-D8F762AA6C4C}" destId="{818D3187-E2B9-403A-9894-5F606B5109EB}" srcOrd="3" destOrd="0" parTransId="{81E4E201-829F-47F2-93DD-415FF09F2419}" sibTransId="{546B3412-8D29-4294-8569-D8F809043C74}"/>
    <dgm:cxn modelId="{2A19F054-22A3-4E58-92CE-F024E6480489}" type="presOf" srcId="{3CF69D6A-5DE8-4EB4-9E26-145DCE3DE009}" destId="{DD5A88A2-A70B-4878-AE03-3F846B6F5B11}" srcOrd="0" destOrd="0" presId="urn:microsoft.com/office/officeart/2005/8/layout/cycle6"/>
    <dgm:cxn modelId="{E3ACDF81-59EA-49A9-B2F3-0336FCD876C0}" type="presOf" srcId="{FFBEB235-6580-4D20-B80E-F4C51E62504A}" destId="{EED8FC9B-152A-4177-AFF6-D7DE31755535}" srcOrd="0" destOrd="0" presId="urn:microsoft.com/office/officeart/2005/8/layout/cycle6"/>
    <dgm:cxn modelId="{4FE36F35-00F5-4026-8826-AC5FCB97F7BA}" srcId="{85B73BDF-003F-47CA-9CD4-D8F762AA6C4C}" destId="{CA7BAA13-8784-4403-AF96-87B08A8FBE7B}" srcOrd="1" destOrd="0" parTransId="{FA0A04BA-D33E-4533-8F61-C71A32B654A0}" sibTransId="{04FC7E96-B86C-4D9C-9A0D-AC7006833018}"/>
    <dgm:cxn modelId="{DA142123-391C-4BAC-92D8-9419BB469D59}" type="presOf" srcId="{7A77328B-2BDA-476B-A9A8-6F8CDD557C03}" destId="{0DCBCE6E-726B-47D6-8B0D-A01DCA4B12A6}" srcOrd="0" destOrd="0" presId="urn:microsoft.com/office/officeart/2005/8/layout/cycle6"/>
    <dgm:cxn modelId="{F9A21CDD-1D9B-4952-BC7F-8A59D57F07EF}" srcId="{85B73BDF-003F-47CA-9CD4-D8F762AA6C4C}" destId="{3CF69D6A-5DE8-4EB4-9E26-145DCE3DE009}" srcOrd="0" destOrd="0" parTransId="{6841E246-8A2C-4BAD-979C-07B00F7E4DBF}" sibTransId="{7A77328B-2BDA-476B-A9A8-6F8CDD557C03}"/>
    <dgm:cxn modelId="{F8CED540-E5A0-45DB-A562-2A1FAE1D8056}" srcId="{85B73BDF-003F-47CA-9CD4-D8F762AA6C4C}" destId="{A2E40CAC-DC6E-4989-8E42-1D0330D4AA60}" srcOrd="5" destOrd="0" parTransId="{FF254324-2302-49D8-AF46-8B4D747880E5}" sibTransId="{7C2C4449-84BF-4EDB-BD16-020BE0AD5970}"/>
    <dgm:cxn modelId="{70EF1F47-49F0-46DE-966A-E17777D3C0F7}" type="presOf" srcId="{85B73BDF-003F-47CA-9CD4-D8F762AA6C4C}" destId="{F8C165FC-0557-4EC4-AD75-87D8081C2D22}" srcOrd="0" destOrd="0" presId="urn:microsoft.com/office/officeart/2005/8/layout/cycle6"/>
    <dgm:cxn modelId="{DC23217C-B188-4006-92CB-2C2B0F8B4B33}" type="presOf" srcId="{7C2C4449-84BF-4EDB-BD16-020BE0AD5970}" destId="{FA684A68-8882-4207-B133-20F123162136}" srcOrd="0" destOrd="0" presId="urn:microsoft.com/office/officeart/2005/8/layout/cycle6"/>
    <dgm:cxn modelId="{A2717EE0-A795-41D4-B52D-4AB32FE4CD4F}" type="presOf" srcId="{818D3187-E2B9-403A-9894-5F606B5109EB}" destId="{6B5DDDED-B8A5-4042-85D9-D1284F705D84}" srcOrd="0" destOrd="0" presId="urn:microsoft.com/office/officeart/2005/8/layout/cycle6"/>
    <dgm:cxn modelId="{CB79466B-CB69-4E10-A21F-B8872EE0F172}" type="presOf" srcId="{A87E5530-958B-47E7-B158-48301CB34BD7}" destId="{6AF55216-ACE3-43F7-BE02-45B9E0B2181A}" srcOrd="0" destOrd="0" presId="urn:microsoft.com/office/officeart/2005/8/layout/cycle6"/>
    <dgm:cxn modelId="{8FD0AA7D-7EF0-4657-B854-33AB675E8921}" type="presOf" srcId="{84FAC545-69F2-44E9-9914-19538642E124}" destId="{3EE29FF9-6B92-4EC5-82D3-1E2870AA2732}" srcOrd="0" destOrd="0" presId="urn:microsoft.com/office/officeart/2005/8/layout/cycle6"/>
    <dgm:cxn modelId="{4CDADFB2-2C53-4E40-BF5E-852B70D6234E}" type="presOf" srcId="{A2E40CAC-DC6E-4989-8E42-1D0330D4AA60}" destId="{A16DA3B1-5E41-43C2-A3B9-64558D2788E5}" srcOrd="0" destOrd="0" presId="urn:microsoft.com/office/officeart/2005/8/layout/cycle6"/>
    <dgm:cxn modelId="{2FB1BBD5-0DD8-4C27-AB01-7C2A51772B17}" srcId="{85B73BDF-003F-47CA-9CD4-D8F762AA6C4C}" destId="{84FAC545-69F2-44E9-9914-19538642E124}" srcOrd="4" destOrd="0" parTransId="{6F24091B-4FA4-474E-92F2-EC99867139D9}" sibTransId="{A87E5530-958B-47E7-B158-48301CB34BD7}"/>
    <dgm:cxn modelId="{41564CCD-4851-48B8-B4E5-9C5E36427D9A}" type="presParOf" srcId="{F8C165FC-0557-4EC4-AD75-87D8081C2D22}" destId="{DD5A88A2-A70B-4878-AE03-3F846B6F5B11}" srcOrd="0" destOrd="0" presId="urn:microsoft.com/office/officeart/2005/8/layout/cycle6"/>
    <dgm:cxn modelId="{1651C99B-7369-4328-AA10-CA3EEB29D2F1}" type="presParOf" srcId="{F8C165FC-0557-4EC4-AD75-87D8081C2D22}" destId="{ED951D77-1D18-4D2C-B91B-D5EBAD16F858}" srcOrd="1" destOrd="0" presId="urn:microsoft.com/office/officeart/2005/8/layout/cycle6"/>
    <dgm:cxn modelId="{0C025A2B-4422-4160-AE30-92CB4AB88112}" type="presParOf" srcId="{F8C165FC-0557-4EC4-AD75-87D8081C2D22}" destId="{0DCBCE6E-726B-47D6-8B0D-A01DCA4B12A6}" srcOrd="2" destOrd="0" presId="urn:microsoft.com/office/officeart/2005/8/layout/cycle6"/>
    <dgm:cxn modelId="{68D8278D-B948-4486-BBC0-03152FB4EF46}" type="presParOf" srcId="{F8C165FC-0557-4EC4-AD75-87D8081C2D22}" destId="{E7239B00-59B0-44A9-896C-C01D22384BF8}" srcOrd="3" destOrd="0" presId="urn:microsoft.com/office/officeart/2005/8/layout/cycle6"/>
    <dgm:cxn modelId="{D71B20D0-FC8B-4318-A1D4-79CFAFCF62C6}" type="presParOf" srcId="{F8C165FC-0557-4EC4-AD75-87D8081C2D22}" destId="{BD2482BA-60CD-4CA9-9521-9B06FAF5B2A2}" srcOrd="4" destOrd="0" presId="urn:microsoft.com/office/officeart/2005/8/layout/cycle6"/>
    <dgm:cxn modelId="{9A435F54-9164-4215-88EB-C8E239E410DD}" type="presParOf" srcId="{F8C165FC-0557-4EC4-AD75-87D8081C2D22}" destId="{3C503A5F-ECC4-4848-96D0-E69578C8D684}" srcOrd="5" destOrd="0" presId="urn:microsoft.com/office/officeart/2005/8/layout/cycle6"/>
    <dgm:cxn modelId="{196E5DBC-C1E2-45A1-BB4F-0C268B304F16}" type="presParOf" srcId="{F8C165FC-0557-4EC4-AD75-87D8081C2D22}" destId="{EED8FC9B-152A-4177-AFF6-D7DE31755535}" srcOrd="6" destOrd="0" presId="urn:microsoft.com/office/officeart/2005/8/layout/cycle6"/>
    <dgm:cxn modelId="{14712D6C-08D4-463E-A4E3-61C502ADEE73}" type="presParOf" srcId="{F8C165FC-0557-4EC4-AD75-87D8081C2D22}" destId="{6B587991-37DA-467C-AA57-236E1064F7F3}" srcOrd="7" destOrd="0" presId="urn:microsoft.com/office/officeart/2005/8/layout/cycle6"/>
    <dgm:cxn modelId="{99BC1B69-D1C6-4280-A0C3-99E98943F10D}" type="presParOf" srcId="{F8C165FC-0557-4EC4-AD75-87D8081C2D22}" destId="{049B95C4-18B7-458A-ADCE-AF69F988B0E3}" srcOrd="8" destOrd="0" presId="urn:microsoft.com/office/officeart/2005/8/layout/cycle6"/>
    <dgm:cxn modelId="{B6217015-31E5-4FFD-AE5E-DDA2C867A899}" type="presParOf" srcId="{F8C165FC-0557-4EC4-AD75-87D8081C2D22}" destId="{6B5DDDED-B8A5-4042-85D9-D1284F705D84}" srcOrd="9" destOrd="0" presId="urn:microsoft.com/office/officeart/2005/8/layout/cycle6"/>
    <dgm:cxn modelId="{C4196542-B605-4253-BE79-88491B916272}" type="presParOf" srcId="{F8C165FC-0557-4EC4-AD75-87D8081C2D22}" destId="{5F3D5B9B-AF21-4C73-B4BD-72FE0356C2E6}" srcOrd="10" destOrd="0" presId="urn:microsoft.com/office/officeart/2005/8/layout/cycle6"/>
    <dgm:cxn modelId="{67369542-D76C-44F7-A5C7-274DFA791426}" type="presParOf" srcId="{F8C165FC-0557-4EC4-AD75-87D8081C2D22}" destId="{5DF54770-0894-4C78-A555-E61EAF94F097}" srcOrd="11" destOrd="0" presId="urn:microsoft.com/office/officeart/2005/8/layout/cycle6"/>
    <dgm:cxn modelId="{F9403208-8F18-46FE-84F7-9DFA2E960D37}" type="presParOf" srcId="{F8C165FC-0557-4EC4-AD75-87D8081C2D22}" destId="{3EE29FF9-6B92-4EC5-82D3-1E2870AA2732}" srcOrd="12" destOrd="0" presId="urn:microsoft.com/office/officeart/2005/8/layout/cycle6"/>
    <dgm:cxn modelId="{A1531F85-83C2-4129-9AE3-D4C71930BB0F}" type="presParOf" srcId="{F8C165FC-0557-4EC4-AD75-87D8081C2D22}" destId="{118C2656-8009-4226-B6DB-445C0326BD47}" srcOrd="13" destOrd="0" presId="urn:microsoft.com/office/officeart/2005/8/layout/cycle6"/>
    <dgm:cxn modelId="{81421515-D5FC-4036-9B2C-188A97E98661}" type="presParOf" srcId="{F8C165FC-0557-4EC4-AD75-87D8081C2D22}" destId="{6AF55216-ACE3-43F7-BE02-45B9E0B2181A}" srcOrd="14" destOrd="0" presId="urn:microsoft.com/office/officeart/2005/8/layout/cycle6"/>
    <dgm:cxn modelId="{695D9EDD-78ED-4F3E-B21E-D0D99C59BC69}" type="presParOf" srcId="{F8C165FC-0557-4EC4-AD75-87D8081C2D22}" destId="{A16DA3B1-5E41-43C2-A3B9-64558D2788E5}" srcOrd="15" destOrd="0" presId="urn:microsoft.com/office/officeart/2005/8/layout/cycle6"/>
    <dgm:cxn modelId="{6FD604CE-A3B9-421F-9B9C-FC1C470186D1}" type="presParOf" srcId="{F8C165FC-0557-4EC4-AD75-87D8081C2D22}" destId="{FBB03B3E-859B-456E-A3EE-A0701FACB056}" srcOrd="16" destOrd="0" presId="urn:microsoft.com/office/officeart/2005/8/layout/cycle6"/>
    <dgm:cxn modelId="{E8811A4D-5DC8-4BC6-8A6C-41A4EA97CB9A}" type="presParOf" srcId="{F8C165FC-0557-4EC4-AD75-87D8081C2D22}" destId="{FA684A68-8882-4207-B133-20F123162136}" srcOrd="17"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2EC25A7A-6CE1-42FF-A37D-D7AABA4A16CC}" type="doc">
      <dgm:prSet loTypeId="urn:microsoft.com/office/officeart/2005/8/layout/radial5" loCatId="cycle" qsTypeId="urn:microsoft.com/office/officeart/2005/8/quickstyle/simple1" qsCatId="simple" csTypeId="urn:microsoft.com/office/officeart/2005/8/colors/accent1_1" csCatId="accent1" phldr="1"/>
      <dgm:spPr/>
      <dgm:t>
        <a:bodyPr/>
        <a:lstStyle/>
        <a:p>
          <a:endParaRPr lang="en-US"/>
        </a:p>
      </dgm:t>
    </dgm:pt>
    <dgm:pt modelId="{AED94168-1F64-4662-B1D8-47C243EB50EF}">
      <dgm:prSet phldrT="[Text]" custT="1"/>
      <dgm:spPr>
        <a:solidFill>
          <a:srgbClr val="C00000"/>
        </a:solidFill>
      </dgm:spPr>
      <dgm:t>
        <a:bodyPr lIns="0" rIns="0"/>
        <a:lstStyle/>
        <a:p>
          <a:r>
            <a:rPr lang="en-US" sz="1000" b="1" dirty="0" smtClean="0">
              <a:solidFill>
                <a:schemeClr val="bg1"/>
              </a:solidFill>
            </a:rPr>
            <a:t>Community: </a:t>
          </a:r>
          <a:r>
            <a:rPr lang="en-US" sz="1000" b="1" dirty="0">
              <a:solidFill>
                <a:schemeClr val="bg1"/>
              </a:solidFill>
            </a:rPr>
            <a:t>SHGs / farmer groups</a:t>
          </a:r>
        </a:p>
      </dgm:t>
    </dgm:pt>
    <dgm:pt modelId="{39A274D9-2D4C-4836-B48B-39529E68F7E0}" type="parTrans" cxnId="{0A3F4C16-D4EA-4FB0-9889-24392CF70A9A}">
      <dgm:prSet/>
      <dgm:spPr/>
      <dgm:t>
        <a:bodyPr/>
        <a:lstStyle/>
        <a:p>
          <a:endParaRPr lang="en-US" sz="800"/>
        </a:p>
      </dgm:t>
    </dgm:pt>
    <dgm:pt modelId="{184BAEBF-3820-46A9-B765-A53ABF2C9D3B}" type="sibTrans" cxnId="{0A3F4C16-D4EA-4FB0-9889-24392CF70A9A}">
      <dgm:prSet/>
      <dgm:spPr/>
      <dgm:t>
        <a:bodyPr/>
        <a:lstStyle/>
        <a:p>
          <a:endParaRPr lang="en-US" sz="800"/>
        </a:p>
      </dgm:t>
    </dgm:pt>
    <dgm:pt modelId="{A11BD843-31DB-4298-8271-7D57BB7870FF}">
      <dgm:prSet phldrT="[Text]" custT="1"/>
      <dgm:spPr>
        <a:solidFill>
          <a:schemeClr val="bg1"/>
        </a:solidFill>
      </dgm:spPr>
      <dgm:t>
        <a:bodyPr/>
        <a:lstStyle/>
        <a:p>
          <a:r>
            <a:rPr lang="en-US" sz="1000" dirty="0"/>
            <a:t>Product design</a:t>
          </a:r>
        </a:p>
      </dgm:t>
    </dgm:pt>
    <dgm:pt modelId="{5D342392-7563-4FE3-B564-0AD96EDBD588}" type="parTrans" cxnId="{C4D612FC-EC03-41DD-907B-175B5210AB9A}">
      <dgm:prSet custT="1"/>
      <dgm:spPr/>
      <dgm:t>
        <a:bodyPr/>
        <a:lstStyle/>
        <a:p>
          <a:endParaRPr lang="en-US" sz="800" dirty="0"/>
        </a:p>
      </dgm:t>
    </dgm:pt>
    <dgm:pt modelId="{16AF6744-6D87-4575-A43F-714007AF0448}" type="sibTrans" cxnId="{C4D612FC-EC03-41DD-907B-175B5210AB9A}">
      <dgm:prSet/>
      <dgm:spPr/>
      <dgm:t>
        <a:bodyPr/>
        <a:lstStyle/>
        <a:p>
          <a:endParaRPr lang="en-US" sz="800"/>
        </a:p>
      </dgm:t>
    </dgm:pt>
    <dgm:pt modelId="{BCCC78BD-8EEB-4FF9-A530-80C1D43A59F8}">
      <dgm:prSet phldrT="[Text]" custT="1"/>
      <dgm:spPr>
        <a:solidFill>
          <a:schemeClr val="bg1"/>
        </a:solidFill>
      </dgm:spPr>
      <dgm:t>
        <a:bodyPr/>
        <a:lstStyle/>
        <a:p>
          <a:r>
            <a:rPr lang="en-US" sz="1000" dirty="0"/>
            <a:t>Product marketing</a:t>
          </a:r>
        </a:p>
      </dgm:t>
    </dgm:pt>
    <dgm:pt modelId="{899226A3-0D42-45E1-9A79-3F1AA12B8D74}" type="parTrans" cxnId="{7BD4E929-1C88-472F-AADB-2BFA67AB18C7}">
      <dgm:prSet custT="1"/>
      <dgm:spPr/>
      <dgm:t>
        <a:bodyPr/>
        <a:lstStyle/>
        <a:p>
          <a:endParaRPr lang="en-US" sz="800" dirty="0"/>
        </a:p>
      </dgm:t>
    </dgm:pt>
    <dgm:pt modelId="{178CCF8B-D809-422E-A207-6B00B5337438}" type="sibTrans" cxnId="{7BD4E929-1C88-472F-AADB-2BFA67AB18C7}">
      <dgm:prSet/>
      <dgm:spPr/>
      <dgm:t>
        <a:bodyPr/>
        <a:lstStyle/>
        <a:p>
          <a:endParaRPr lang="en-US" sz="800"/>
        </a:p>
      </dgm:t>
    </dgm:pt>
    <dgm:pt modelId="{7590F85A-1443-4C72-981F-621F906E0428}">
      <dgm:prSet phldrT="[Text]" custT="1"/>
      <dgm:spPr>
        <a:solidFill>
          <a:schemeClr val="bg1"/>
        </a:solidFill>
      </dgm:spPr>
      <dgm:t>
        <a:bodyPr/>
        <a:lstStyle/>
        <a:p>
          <a:r>
            <a:rPr lang="en-US" sz="1000" dirty="0"/>
            <a:t>Product servicing</a:t>
          </a:r>
        </a:p>
      </dgm:t>
    </dgm:pt>
    <dgm:pt modelId="{4C14697B-5C28-4312-A209-64036035A5BE}" type="parTrans" cxnId="{3658A1FD-74A7-4E84-AB54-9B20E2F7ECA7}">
      <dgm:prSet custT="1"/>
      <dgm:spPr/>
      <dgm:t>
        <a:bodyPr/>
        <a:lstStyle/>
        <a:p>
          <a:endParaRPr lang="en-US" sz="800" dirty="0"/>
        </a:p>
      </dgm:t>
    </dgm:pt>
    <dgm:pt modelId="{452269AE-D5B7-4D62-BACB-26460D9B2871}" type="sibTrans" cxnId="{3658A1FD-74A7-4E84-AB54-9B20E2F7ECA7}">
      <dgm:prSet/>
      <dgm:spPr/>
      <dgm:t>
        <a:bodyPr/>
        <a:lstStyle/>
        <a:p>
          <a:endParaRPr lang="en-US" sz="800"/>
        </a:p>
      </dgm:t>
    </dgm:pt>
    <dgm:pt modelId="{EE8EC775-C16C-41E1-95E0-65063C111628}">
      <dgm:prSet phldrT="[Text]" custT="1"/>
      <dgm:spPr>
        <a:solidFill>
          <a:schemeClr val="bg1"/>
        </a:solidFill>
      </dgm:spPr>
      <dgm:t>
        <a:bodyPr/>
        <a:lstStyle/>
        <a:p>
          <a:r>
            <a:rPr lang="en-US" sz="1000" dirty="0"/>
            <a:t>Risk transfer to insurance</a:t>
          </a:r>
        </a:p>
      </dgm:t>
    </dgm:pt>
    <dgm:pt modelId="{2849AA4E-7218-4FC7-B7EE-C2FB1B490447}" type="parTrans" cxnId="{0D4E6EB4-26BA-4AA7-BC84-48FECE2F5058}">
      <dgm:prSet custT="1"/>
      <dgm:spPr/>
      <dgm:t>
        <a:bodyPr/>
        <a:lstStyle/>
        <a:p>
          <a:endParaRPr lang="en-US" sz="800" dirty="0"/>
        </a:p>
      </dgm:t>
    </dgm:pt>
    <dgm:pt modelId="{2DE13275-4A02-41EE-8427-A7B13D055607}" type="sibTrans" cxnId="{0D4E6EB4-26BA-4AA7-BC84-48FECE2F5058}">
      <dgm:prSet/>
      <dgm:spPr/>
      <dgm:t>
        <a:bodyPr/>
        <a:lstStyle/>
        <a:p>
          <a:endParaRPr lang="en-US" sz="800"/>
        </a:p>
      </dgm:t>
    </dgm:pt>
    <dgm:pt modelId="{6959E426-6CC0-455A-A2FD-5D5E3B0F827E}" type="pres">
      <dgm:prSet presAssocID="{2EC25A7A-6CE1-42FF-A37D-D7AABA4A16CC}" presName="Name0" presStyleCnt="0">
        <dgm:presLayoutVars>
          <dgm:chMax val="1"/>
          <dgm:dir/>
          <dgm:animLvl val="ctr"/>
          <dgm:resizeHandles val="exact"/>
        </dgm:presLayoutVars>
      </dgm:prSet>
      <dgm:spPr/>
      <dgm:t>
        <a:bodyPr/>
        <a:lstStyle/>
        <a:p>
          <a:endParaRPr lang="de-DE"/>
        </a:p>
      </dgm:t>
    </dgm:pt>
    <dgm:pt modelId="{ED33AF36-2FC9-4A3D-9521-788AA8CBA4B8}" type="pres">
      <dgm:prSet presAssocID="{AED94168-1F64-4662-B1D8-47C243EB50EF}" presName="centerShape" presStyleLbl="node0" presStyleIdx="0" presStyleCnt="1" custScaleX="173281" custScaleY="166713" custLinFactNeighborX="142" custLinFactNeighborY="-137"/>
      <dgm:spPr>
        <a:prstGeom prst="flowChartAlternateProcess">
          <a:avLst/>
        </a:prstGeom>
      </dgm:spPr>
      <dgm:t>
        <a:bodyPr/>
        <a:lstStyle/>
        <a:p>
          <a:endParaRPr lang="de-DE"/>
        </a:p>
      </dgm:t>
    </dgm:pt>
    <dgm:pt modelId="{1AA9FF78-B4BE-48D2-8EE4-BF79CCECCAB9}" type="pres">
      <dgm:prSet presAssocID="{5D342392-7563-4FE3-B564-0AD96EDBD588}" presName="parTrans" presStyleLbl="sibTrans2D1" presStyleIdx="0" presStyleCnt="4" custScaleX="185535" custScaleY="71057"/>
      <dgm:spPr>
        <a:prstGeom prst="leftRightArrow">
          <a:avLst/>
        </a:prstGeom>
      </dgm:spPr>
      <dgm:t>
        <a:bodyPr/>
        <a:lstStyle/>
        <a:p>
          <a:endParaRPr lang="de-DE"/>
        </a:p>
      </dgm:t>
    </dgm:pt>
    <dgm:pt modelId="{7F515167-4180-4D08-B038-B8C6EF5F3D15}" type="pres">
      <dgm:prSet presAssocID="{5D342392-7563-4FE3-B564-0AD96EDBD588}" presName="connectorText" presStyleLbl="sibTrans2D1" presStyleIdx="0" presStyleCnt="4"/>
      <dgm:spPr/>
      <dgm:t>
        <a:bodyPr/>
        <a:lstStyle/>
        <a:p>
          <a:endParaRPr lang="de-DE"/>
        </a:p>
      </dgm:t>
    </dgm:pt>
    <dgm:pt modelId="{8D748A98-4B37-48AF-A50A-F2FFF2892EF1}" type="pres">
      <dgm:prSet presAssocID="{A11BD843-31DB-4298-8271-7D57BB7870FF}" presName="node" presStyleLbl="node1" presStyleIdx="0" presStyleCnt="4" custScaleX="211270" custScaleY="98676" custRadScaleRad="78151" custRadScaleInc="-1319">
        <dgm:presLayoutVars>
          <dgm:bulletEnabled val="1"/>
        </dgm:presLayoutVars>
      </dgm:prSet>
      <dgm:spPr/>
      <dgm:t>
        <a:bodyPr/>
        <a:lstStyle/>
        <a:p>
          <a:endParaRPr lang="de-DE"/>
        </a:p>
      </dgm:t>
    </dgm:pt>
    <dgm:pt modelId="{4D52FC37-61A2-4431-A675-114589615927}" type="pres">
      <dgm:prSet presAssocID="{899226A3-0D42-45E1-9A79-3F1AA12B8D74}" presName="parTrans" presStyleLbl="sibTrans2D1" presStyleIdx="1" presStyleCnt="4" custScaleX="161078" custScaleY="71057"/>
      <dgm:spPr>
        <a:prstGeom prst="leftRightArrow">
          <a:avLst/>
        </a:prstGeom>
      </dgm:spPr>
      <dgm:t>
        <a:bodyPr/>
        <a:lstStyle/>
        <a:p>
          <a:endParaRPr lang="de-DE"/>
        </a:p>
      </dgm:t>
    </dgm:pt>
    <dgm:pt modelId="{7733F3F6-52BE-4C88-B7BB-46DAC3C041F7}" type="pres">
      <dgm:prSet presAssocID="{899226A3-0D42-45E1-9A79-3F1AA12B8D74}" presName="connectorText" presStyleLbl="sibTrans2D1" presStyleIdx="1" presStyleCnt="4"/>
      <dgm:spPr/>
      <dgm:t>
        <a:bodyPr/>
        <a:lstStyle/>
        <a:p>
          <a:endParaRPr lang="de-DE"/>
        </a:p>
      </dgm:t>
    </dgm:pt>
    <dgm:pt modelId="{FA8FDFD7-93CA-47E8-89BC-575A51945D02}" type="pres">
      <dgm:prSet presAssocID="{BCCC78BD-8EEB-4FF9-A530-80C1D43A59F8}" presName="node" presStyleLbl="node1" presStyleIdx="1" presStyleCnt="4" custScaleX="211270" custScaleY="98676" custRadScaleRad="124830" custRadScaleInc="-5948">
        <dgm:presLayoutVars>
          <dgm:bulletEnabled val="1"/>
        </dgm:presLayoutVars>
      </dgm:prSet>
      <dgm:spPr/>
      <dgm:t>
        <a:bodyPr/>
        <a:lstStyle/>
        <a:p>
          <a:endParaRPr lang="de-DE"/>
        </a:p>
      </dgm:t>
    </dgm:pt>
    <dgm:pt modelId="{EC5BE48E-6B31-4440-B5E1-2574079F43B5}" type="pres">
      <dgm:prSet presAssocID="{4C14697B-5C28-4312-A209-64036035A5BE}" presName="parTrans" presStyleLbl="sibTrans2D1" presStyleIdx="2" presStyleCnt="4" custScaleX="185536" custScaleY="71057"/>
      <dgm:spPr>
        <a:prstGeom prst="leftRightArrow">
          <a:avLst/>
        </a:prstGeom>
      </dgm:spPr>
      <dgm:t>
        <a:bodyPr/>
        <a:lstStyle/>
        <a:p>
          <a:endParaRPr lang="de-DE"/>
        </a:p>
      </dgm:t>
    </dgm:pt>
    <dgm:pt modelId="{F75860FA-C8AB-4162-8088-CD105D5AE7A8}" type="pres">
      <dgm:prSet presAssocID="{4C14697B-5C28-4312-A209-64036035A5BE}" presName="connectorText" presStyleLbl="sibTrans2D1" presStyleIdx="2" presStyleCnt="4"/>
      <dgm:spPr/>
      <dgm:t>
        <a:bodyPr/>
        <a:lstStyle/>
        <a:p>
          <a:endParaRPr lang="de-DE"/>
        </a:p>
      </dgm:t>
    </dgm:pt>
    <dgm:pt modelId="{AD95DDD9-F3DD-4FC7-8134-BFB8FF315367}" type="pres">
      <dgm:prSet presAssocID="{7590F85A-1443-4C72-981F-621F906E0428}" presName="node" presStyleLbl="node1" presStyleIdx="2" presStyleCnt="4" custScaleX="211270" custScaleY="98676" custRadScaleRad="76516" custRadScaleInc="-471">
        <dgm:presLayoutVars>
          <dgm:bulletEnabled val="1"/>
        </dgm:presLayoutVars>
      </dgm:prSet>
      <dgm:spPr/>
      <dgm:t>
        <a:bodyPr/>
        <a:lstStyle/>
        <a:p>
          <a:endParaRPr lang="de-DE"/>
        </a:p>
      </dgm:t>
    </dgm:pt>
    <dgm:pt modelId="{9E79AE68-7E9A-4FD0-952F-23D4AAE51F13}" type="pres">
      <dgm:prSet presAssocID="{2849AA4E-7218-4FC7-B7EE-C2FB1B490447}" presName="parTrans" presStyleLbl="sibTrans2D1" presStyleIdx="3" presStyleCnt="4" custScaleX="162264" custScaleY="69945"/>
      <dgm:spPr>
        <a:prstGeom prst="leftRightArrow">
          <a:avLst/>
        </a:prstGeom>
      </dgm:spPr>
      <dgm:t>
        <a:bodyPr/>
        <a:lstStyle/>
        <a:p>
          <a:endParaRPr lang="de-DE"/>
        </a:p>
      </dgm:t>
    </dgm:pt>
    <dgm:pt modelId="{CC1A7320-6171-4FAE-99A3-D696846F1E82}" type="pres">
      <dgm:prSet presAssocID="{2849AA4E-7218-4FC7-B7EE-C2FB1B490447}" presName="connectorText" presStyleLbl="sibTrans2D1" presStyleIdx="3" presStyleCnt="4"/>
      <dgm:spPr/>
      <dgm:t>
        <a:bodyPr/>
        <a:lstStyle/>
        <a:p>
          <a:endParaRPr lang="de-DE"/>
        </a:p>
      </dgm:t>
    </dgm:pt>
    <dgm:pt modelId="{2971C349-1120-4FB7-9612-E0947E585BBA}" type="pres">
      <dgm:prSet presAssocID="{EE8EC775-C16C-41E1-95E0-65063C111628}" presName="node" presStyleLbl="node1" presStyleIdx="3" presStyleCnt="4" custScaleX="211340" custScaleY="98676" custRadScaleRad="126323" custRadScaleInc="1502">
        <dgm:presLayoutVars>
          <dgm:bulletEnabled val="1"/>
        </dgm:presLayoutVars>
      </dgm:prSet>
      <dgm:spPr>
        <a:prstGeom prst="ellipse">
          <a:avLst/>
        </a:prstGeom>
      </dgm:spPr>
      <dgm:t>
        <a:bodyPr/>
        <a:lstStyle/>
        <a:p>
          <a:endParaRPr lang="de-DE"/>
        </a:p>
      </dgm:t>
    </dgm:pt>
  </dgm:ptLst>
  <dgm:cxnLst>
    <dgm:cxn modelId="{275BC91C-D667-4904-A08D-47CAF75A8935}" type="presOf" srcId="{EE8EC775-C16C-41E1-95E0-65063C111628}" destId="{2971C349-1120-4FB7-9612-E0947E585BBA}" srcOrd="0" destOrd="0" presId="urn:microsoft.com/office/officeart/2005/8/layout/radial5"/>
    <dgm:cxn modelId="{26FA673F-F9D9-4519-82D1-7A07CC758A2B}" type="presOf" srcId="{7590F85A-1443-4C72-981F-621F906E0428}" destId="{AD95DDD9-F3DD-4FC7-8134-BFB8FF315367}" srcOrd="0" destOrd="0" presId="urn:microsoft.com/office/officeart/2005/8/layout/radial5"/>
    <dgm:cxn modelId="{B0FC6956-7A16-4E3B-A4F9-2C1779DF0E66}" type="presOf" srcId="{4C14697B-5C28-4312-A209-64036035A5BE}" destId="{EC5BE48E-6B31-4440-B5E1-2574079F43B5}" srcOrd="0" destOrd="0" presId="urn:microsoft.com/office/officeart/2005/8/layout/radial5"/>
    <dgm:cxn modelId="{0D4E6EB4-26BA-4AA7-BC84-48FECE2F5058}" srcId="{AED94168-1F64-4662-B1D8-47C243EB50EF}" destId="{EE8EC775-C16C-41E1-95E0-65063C111628}" srcOrd="3" destOrd="0" parTransId="{2849AA4E-7218-4FC7-B7EE-C2FB1B490447}" sibTransId="{2DE13275-4A02-41EE-8427-A7B13D055607}"/>
    <dgm:cxn modelId="{3658A1FD-74A7-4E84-AB54-9B20E2F7ECA7}" srcId="{AED94168-1F64-4662-B1D8-47C243EB50EF}" destId="{7590F85A-1443-4C72-981F-621F906E0428}" srcOrd="2" destOrd="0" parTransId="{4C14697B-5C28-4312-A209-64036035A5BE}" sibTransId="{452269AE-D5B7-4D62-BACB-26460D9B2871}"/>
    <dgm:cxn modelId="{480BA7A3-EE94-44FA-AC09-BDAF5C578278}" type="presOf" srcId="{4C14697B-5C28-4312-A209-64036035A5BE}" destId="{F75860FA-C8AB-4162-8088-CD105D5AE7A8}" srcOrd="1" destOrd="0" presId="urn:microsoft.com/office/officeart/2005/8/layout/radial5"/>
    <dgm:cxn modelId="{965ED3F3-6BE3-492C-B9A2-4AC77157F9FA}" type="presOf" srcId="{899226A3-0D42-45E1-9A79-3F1AA12B8D74}" destId="{4D52FC37-61A2-4431-A675-114589615927}" srcOrd="0" destOrd="0" presId="urn:microsoft.com/office/officeart/2005/8/layout/radial5"/>
    <dgm:cxn modelId="{9C4D1035-8C5B-4903-A473-6381C8E158F9}" type="presOf" srcId="{2849AA4E-7218-4FC7-B7EE-C2FB1B490447}" destId="{CC1A7320-6171-4FAE-99A3-D696846F1E82}" srcOrd="1" destOrd="0" presId="urn:microsoft.com/office/officeart/2005/8/layout/radial5"/>
    <dgm:cxn modelId="{0A3F4C16-D4EA-4FB0-9889-24392CF70A9A}" srcId="{2EC25A7A-6CE1-42FF-A37D-D7AABA4A16CC}" destId="{AED94168-1F64-4662-B1D8-47C243EB50EF}" srcOrd="0" destOrd="0" parTransId="{39A274D9-2D4C-4836-B48B-39529E68F7E0}" sibTransId="{184BAEBF-3820-46A9-B765-A53ABF2C9D3B}"/>
    <dgm:cxn modelId="{7BD4E929-1C88-472F-AADB-2BFA67AB18C7}" srcId="{AED94168-1F64-4662-B1D8-47C243EB50EF}" destId="{BCCC78BD-8EEB-4FF9-A530-80C1D43A59F8}" srcOrd="1" destOrd="0" parTransId="{899226A3-0D42-45E1-9A79-3F1AA12B8D74}" sibTransId="{178CCF8B-D809-422E-A207-6B00B5337438}"/>
    <dgm:cxn modelId="{8070E487-2ADA-4CB0-B793-3CE3110F5B26}" type="presOf" srcId="{2EC25A7A-6CE1-42FF-A37D-D7AABA4A16CC}" destId="{6959E426-6CC0-455A-A2FD-5D5E3B0F827E}" srcOrd="0" destOrd="0" presId="urn:microsoft.com/office/officeart/2005/8/layout/radial5"/>
    <dgm:cxn modelId="{2391056E-D45C-4285-855C-33F7EC543F6C}" type="presOf" srcId="{5D342392-7563-4FE3-B564-0AD96EDBD588}" destId="{1AA9FF78-B4BE-48D2-8EE4-BF79CCECCAB9}" srcOrd="0" destOrd="0" presId="urn:microsoft.com/office/officeart/2005/8/layout/radial5"/>
    <dgm:cxn modelId="{A4359E3A-3FA8-4366-8C7D-E0BEF9007E94}" type="presOf" srcId="{AED94168-1F64-4662-B1D8-47C243EB50EF}" destId="{ED33AF36-2FC9-4A3D-9521-788AA8CBA4B8}" srcOrd="0" destOrd="0" presId="urn:microsoft.com/office/officeart/2005/8/layout/radial5"/>
    <dgm:cxn modelId="{0F8793ED-6A40-4066-BBEC-1B8862C3EB8E}" type="presOf" srcId="{899226A3-0D42-45E1-9A79-3F1AA12B8D74}" destId="{7733F3F6-52BE-4C88-B7BB-46DAC3C041F7}" srcOrd="1" destOrd="0" presId="urn:microsoft.com/office/officeart/2005/8/layout/radial5"/>
    <dgm:cxn modelId="{C74B6967-ED2E-41C8-A6D9-A57DA7470262}" type="presOf" srcId="{5D342392-7563-4FE3-B564-0AD96EDBD588}" destId="{7F515167-4180-4D08-B038-B8C6EF5F3D15}" srcOrd="1" destOrd="0" presId="urn:microsoft.com/office/officeart/2005/8/layout/radial5"/>
    <dgm:cxn modelId="{E477D494-B18C-4A47-8B9C-22DC8947232D}" type="presOf" srcId="{A11BD843-31DB-4298-8271-7D57BB7870FF}" destId="{8D748A98-4B37-48AF-A50A-F2FFF2892EF1}" srcOrd="0" destOrd="0" presId="urn:microsoft.com/office/officeart/2005/8/layout/radial5"/>
    <dgm:cxn modelId="{4D0DB521-BF85-4030-84A6-B42707D4FB81}" type="presOf" srcId="{2849AA4E-7218-4FC7-B7EE-C2FB1B490447}" destId="{9E79AE68-7E9A-4FD0-952F-23D4AAE51F13}" srcOrd="0" destOrd="0" presId="urn:microsoft.com/office/officeart/2005/8/layout/radial5"/>
    <dgm:cxn modelId="{C4D612FC-EC03-41DD-907B-175B5210AB9A}" srcId="{AED94168-1F64-4662-B1D8-47C243EB50EF}" destId="{A11BD843-31DB-4298-8271-7D57BB7870FF}" srcOrd="0" destOrd="0" parTransId="{5D342392-7563-4FE3-B564-0AD96EDBD588}" sibTransId="{16AF6744-6D87-4575-A43F-714007AF0448}"/>
    <dgm:cxn modelId="{D6E4CB83-FAEB-4A4B-ADCA-ECBA89F5ADE1}" type="presOf" srcId="{BCCC78BD-8EEB-4FF9-A530-80C1D43A59F8}" destId="{FA8FDFD7-93CA-47E8-89BC-575A51945D02}" srcOrd="0" destOrd="0" presId="urn:microsoft.com/office/officeart/2005/8/layout/radial5"/>
    <dgm:cxn modelId="{FE1AC01B-84DF-460C-B2E3-B66C7D77D64A}" type="presParOf" srcId="{6959E426-6CC0-455A-A2FD-5D5E3B0F827E}" destId="{ED33AF36-2FC9-4A3D-9521-788AA8CBA4B8}" srcOrd="0" destOrd="0" presId="urn:microsoft.com/office/officeart/2005/8/layout/radial5"/>
    <dgm:cxn modelId="{434C7784-587D-462F-8712-89DF4EACE771}" type="presParOf" srcId="{6959E426-6CC0-455A-A2FD-5D5E3B0F827E}" destId="{1AA9FF78-B4BE-48D2-8EE4-BF79CCECCAB9}" srcOrd="1" destOrd="0" presId="urn:microsoft.com/office/officeart/2005/8/layout/radial5"/>
    <dgm:cxn modelId="{C3B899BC-06B9-405B-9AFF-F7F0D224141B}" type="presParOf" srcId="{1AA9FF78-B4BE-48D2-8EE4-BF79CCECCAB9}" destId="{7F515167-4180-4D08-B038-B8C6EF5F3D15}" srcOrd="0" destOrd="0" presId="urn:microsoft.com/office/officeart/2005/8/layout/radial5"/>
    <dgm:cxn modelId="{7A75EBF8-9E14-450F-AADC-78B910B19BA9}" type="presParOf" srcId="{6959E426-6CC0-455A-A2FD-5D5E3B0F827E}" destId="{8D748A98-4B37-48AF-A50A-F2FFF2892EF1}" srcOrd="2" destOrd="0" presId="urn:microsoft.com/office/officeart/2005/8/layout/radial5"/>
    <dgm:cxn modelId="{D6C01C1F-646C-41E5-B70E-3E721C1F02C6}" type="presParOf" srcId="{6959E426-6CC0-455A-A2FD-5D5E3B0F827E}" destId="{4D52FC37-61A2-4431-A675-114589615927}" srcOrd="3" destOrd="0" presId="urn:microsoft.com/office/officeart/2005/8/layout/radial5"/>
    <dgm:cxn modelId="{4982AFC9-DF36-44C1-BEBD-B518B4AC30CC}" type="presParOf" srcId="{4D52FC37-61A2-4431-A675-114589615927}" destId="{7733F3F6-52BE-4C88-B7BB-46DAC3C041F7}" srcOrd="0" destOrd="0" presId="urn:microsoft.com/office/officeart/2005/8/layout/radial5"/>
    <dgm:cxn modelId="{CF9462D9-58E7-45C9-A06D-8FB492A0D625}" type="presParOf" srcId="{6959E426-6CC0-455A-A2FD-5D5E3B0F827E}" destId="{FA8FDFD7-93CA-47E8-89BC-575A51945D02}" srcOrd="4" destOrd="0" presId="urn:microsoft.com/office/officeart/2005/8/layout/radial5"/>
    <dgm:cxn modelId="{12C96F3D-D9D2-4B91-97D9-8D1FF6C99B7B}" type="presParOf" srcId="{6959E426-6CC0-455A-A2FD-5D5E3B0F827E}" destId="{EC5BE48E-6B31-4440-B5E1-2574079F43B5}" srcOrd="5" destOrd="0" presId="urn:microsoft.com/office/officeart/2005/8/layout/radial5"/>
    <dgm:cxn modelId="{B683D1F2-F756-4CE7-8D29-FCEC1689F086}" type="presParOf" srcId="{EC5BE48E-6B31-4440-B5E1-2574079F43B5}" destId="{F75860FA-C8AB-4162-8088-CD105D5AE7A8}" srcOrd="0" destOrd="0" presId="urn:microsoft.com/office/officeart/2005/8/layout/radial5"/>
    <dgm:cxn modelId="{6A071AD3-935A-4548-A7C5-6B9986467D0F}" type="presParOf" srcId="{6959E426-6CC0-455A-A2FD-5D5E3B0F827E}" destId="{AD95DDD9-F3DD-4FC7-8134-BFB8FF315367}" srcOrd="6" destOrd="0" presId="urn:microsoft.com/office/officeart/2005/8/layout/radial5"/>
    <dgm:cxn modelId="{2AB2198C-59E2-4658-8EBC-09EEFF8737E4}" type="presParOf" srcId="{6959E426-6CC0-455A-A2FD-5D5E3B0F827E}" destId="{9E79AE68-7E9A-4FD0-952F-23D4AAE51F13}" srcOrd="7" destOrd="0" presId="urn:microsoft.com/office/officeart/2005/8/layout/radial5"/>
    <dgm:cxn modelId="{BCBAC264-409C-4146-AAE3-9D3379992E78}" type="presParOf" srcId="{9E79AE68-7E9A-4FD0-952F-23D4AAE51F13}" destId="{CC1A7320-6171-4FAE-99A3-D696846F1E82}" srcOrd="0" destOrd="0" presId="urn:microsoft.com/office/officeart/2005/8/layout/radial5"/>
    <dgm:cxn modelId="{C82C2919-5023-4B45-9F0D-B1071EDB359B}" type="presParOf" srcId="{6959E426-6CC0-455A-A2FD-5D5E3B0F827E}" destId="{2971C349-1120-4FB7-9612-E0947E585BBA}" srcOrd="8" destOrd="0" presId="urn:microsoft.com/office/officeart/2005/8/layout/radial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6C1003-C7DA-4BD2-924E-C0D95AEC37CF}" type="doc">
      <dgm:prSet loTypeId="urn:microsoft.com/office/officeart/2005/8/layout/equation1" loCatId="process" qsTypeId="urn:microsoft.com/office/officeart/2005/8/quickstyle/simple1" qsCatId="simple" csTypeId="urn:microsoft.com/office/officeart/2005/8/colors/accent1_2" csCatId="accent1" phldr="1"/>
      <dgm:spPr/>
    </dgm:pt>
    <dgm:pt modelId="{46756B69-1351-4B0F-909E-C115E80D3B3F}">
      <dgm:prSet phldrT="[Text]"/>
      <dgm:spPr/>
      <dgm:t>
        <a:bodyPr/>
        <a:lstStyle/>
        <a:p>
          <a:r>
            <a:rPr lang="en-US" dirty="0"/>
            <a:t>Demand</a:t>
          </a:r>
        </a:p>
      </dgm:t>
    </dgm:pt>
    <dgm:pt modelId="{B45C9034-0701-4ABE-B93B-E52DCF7E7A12}" type="parTrans" cxnId="{62B2AC33-7FAF-41FB-83C6-B4C0A0927E93}">
      <dgm:prSet/>
      <dgm:spPr/>
      <dgm:t>
        <a:bodyPr/>
        <a:lstStyle/>
        <a:p>
          <a:endParaRPr lang="en-US"/>
        </a:p>
      </dgm:t>
    </dgm:pt>
    <dgm:pt modelId="{A9ECB064-9900-4FAA-BD23-68853A54BD26}" type="sibTrans" cxnId="{62B2AC33-7FAF-41FB-83C6-B4C0A0927E93}">
      <dgm:prSet/>
      <dgm:spPr/>
      <dgm:t>
        <a:bodyPr/>
        <a:lstStyle/>
        <a:p>
          <a:endParaRPr lang="en-US" dirty="0"/>
        </a:p>
      </dgm:t>
    </dgm:pt>
    <dgm:pt modelId="{4447FE38-538B-4667-8975-BB2AD94879E9}">
      <dgm:prSet phldrT="[Text]"/>
      <dgm:spPr/>
      <dgm:t>
        <a:bodyPr/>
        <a:lstStyle/>
        <a:p>
          <a:r>
            <a:rPr lang="en-US" dirty="0" smtClean="0"/>
            <a:t>Supply</a:t>
          </a:r>
          <a:endParaRPr lang="en-US" dirty="0"/>
        </a:p>
      </dgm:t>
    </dgm:pt>
    <dgm:pt modelId="{1D009181-8E42-4AF6-A65F-857D4A87F4FD}" type="parTrans" cxnId="{79B848EC-A271-4131-B8D4-DE87F3871715}">
      <dgm:prSet/>
      <dgm:spPr/>
      <dgm:t>
        <a:bodyPr/>
        <a:lstStyle/>
        <a:p>
          <a:endParaRPr lang="en-US"/>
        </a:p>
      </dgm:t>
    </dgm:pt>
    <dgm:pt modelId="{FD81BD2A-AB32-45A7-B1CF-9DF3C70FEC0B}" type="sibTrans" cxnId="{79B848EC-A271-4131-B8D4-DE87F3871715}">
      <dgm:prSet/>
      <dgm:spPr/>
      <dgm:t>
        <a:bodyPr/>
        <a:lstStyle/>
        <a:p>
          <a:endParaRPr lang="en-US" dirty="0"/>
        </a:p>
      </dgm:t>
    </dgm:pt>
    <dgm:pt modelId="{83A0A035-B12E-4FB1-A91B-2E16E339E057}">
      <dgm:prSet phldrT="[Text]"/>
      <dgm:spPr/>
      <dgm:t>
        <a:bodyPr/>
        <a:lstStyle/>
        <a:p>
          <a:r>
            <a:rPr lang="en-US" dirty="0"/>
            <a:t>Scaling</a:t>
          </a:r>
        </a:p>
      </dgm:t>
    </dgm:pt>
    <dgm:pt modelId="{3CC1D0A6-95B3-4232-82CD-DF3B228705CA}" type="parTrans" cxnId="{FA5151B5-5DC8-4BA2-8C81-C7EA276FB92D}">
      <dgm:prSet/>
      <dgm:spPr/>
      <dgm:t>
        <a:bodyPr/>
        <a:lstStyle/>
        <a:p>
          <a:endParaRPr lang="en-US"/>
        </a:p>
      </dgm:t>
    </dgm:pt>
    <dgm:pt modelId="{95951E9B-77C9-4CDF-9BD5-A3F05D5111C0}" type="sibTrans" cxnId="{FA5151B5-5DC8-4BA2-8C81-C7EA276FB92D}">
      <dgm:prSet/>
      <dgm:spPr/>
      <dgm:t>
        <a:bodyPr/>
        <a:lstStyle/>
        <a:p>
          <a:endParaRPr lang="en-US"/>
        </a:p>
      </dgm:t>
    </dgm:pt>
    <dgm:pt modelId="{FFA022B5-562D-4CE8-A419-495C644E50F3}">
      <dgm:prSet phldrT="[Text]"/>
      <dgm:spPr/>
      <dgm:t>
        <a:bodyPr/>
        <a:lstStyle/>
        <a:p>
          <a:r>
            <a:rPr lang="en-US" dirty="0"/>
            <a:t>Financial sustainability</a:t>
          </a:r>
        </a:p>
      </dgm:t>
    </dgm:pt>
    <dgm:pt modelId="{00B757FB-41F0-4955-A007-6DC359BA2505}" type="parTrans" cxnId="{A86F2A07-56E0-475D-A93A-1A8D4CA3C90B}">
      <dgm:prSet/>
      <dgm:spPr/>
      <dgm:t>
        <a:bodyPr/>
        <a:lstStyle/>
        <a:p>
          <a:endParaRPr lang="en-US"/>
        </a:p>
      </dgm:t>
    </dgm:pt>
    <dgm:pt modelId="{FFAEF5E7-B12C-4EC2-BFEF-D6EF24C562DF}" type="sibTrans" cxnId="{A86F2A07-56E0-475D-A93A-1A8D4CA3C90B}">
      <dgm:prSet/>
      <dgm:spPr/>
      <dgm:t>
        <a:bodyPr/>
        <a:lstStyle/>
        <a:p>
          <a:endParaRPr lang="en-US" dirty="0"/>
        </a:p>
      </dgm:t>
    </dgm:pt>
    <dgm:pt modelId="{3C1C4FAB-F791-46C3-AC2C-6C6522AF6AB6}" type="pres">
      <dgm:prSet presAssocID="{856C1003-C7DA-4BD2-924E-C0D95AEC37CF}" presName="linearFlow" presStyleCnt="0">
        <dgm:presLayoutVars>
          <dgm:dir/>
          <dgm:resizeHandles val="exact"/>
        </dgm:presLayoutVars>
      </dgm:prSet>
      <dgm:spPr/>
    </dgm:pt>
    <dgm:pt modelId="{73B48234-4FA3-4200-832F-FC1E9EF30BCB}" type="pres">
      <dgm:prSet presAssocID="{46756B69-1351-4B0F-909E-C115E80D3B3F}" presName="node" presStyleLbl="node1" presStyleIdx="0" presStyleCnt="4">
        <dgm:presLayoutVars>
          <dgm:bulletEnabled val="1"/>
        </dgm:presLayoutVars>
      </dgm:prSet>
      <dgm:spPr/>
      <dgm:t>
        <a:bodyPr/>
        <a:lstStyle/>
        <a:p>
          <a:endParaRPr lang="de-DE"/>
        </a:p>
      </dgm:t>
    </dgm:pt>
    <dgm:pt modelId="{165A095C-6F73-43FF-A07E-237139DBCEBE}" type="pres">
      <dgm:prSet presAssocID="{A9ECB064-9900-4FAA-BD23-68853A54BD26}" presName="spacerL" presStyleCnt="0"/>
      <dgm:spPr/>
    </dgm:pt>
    <dgm:pt modelId="{4557FF5C-FD55-4F5D-8466-48F8DF13BEC6}" type="pres">
      <dgm:prSet presAssocID="{A9ECB064-9900-4FAA-BD23-68853A54BD26}" presName="sibTrans" presStyleLbl="sibTrans2D1" presStyleIdx="0" presStyleCnt="3"/>
      <dgm:spPr/>
      <dgm:t>
        <a:bodyPr/>
        <a:lstStyle/>
        <a:p>
          <a:endParaRPr lang="de-DE"/>
        </a:p>
      </dgm:t>
    </dgm:pt>
    <dgm:pt modelId="{A38E72A5-1477-4A34-9444-FA2BCAE0E9CE}" type="pres">
      <dgm:prSet presAssocID="{A9ECB064-9900-4FAA-BD23-68853A54BD26}" presName="spacerR" presStyleCnt="0"/>
      <dgm:spPr/>
    </dgm:pt>
    <dgm:pt modelId="{78778247-A1BF-41F0-A20E-DCDB37DC5D41}" type="pres">
      <dgm:prSet presAssocID="{4447FE38-538B-4667-8975-BB2AD94879E9}" presName="node" presStyleLbl="node1" presStyleIdx="1" presStyleCnt="4">
        <dgm:presLayoutVars>
          <dgm:bulletEnabled val="1"/>
        </dgm:presLayoutVars>
      </dgm:prSet>
      <dgm:spPr/>
      <dgm:t>
        <a:bodyPr/>
        <a:lstStyle/>
        <a:p>
          <a:endParaRPr lang="de-DE"/>
        </a:p>
      </dgm:t>
    </dgm:pt>
    <dgm:pt modelId="{2E15B064-F14C-4CEE-97C4-78ECE29D494B}" type="pres">
      <dgm:prSet presAssocID="{FD81BD2A-AB32-45A7-B1CF-9DF3C70FEC0B}" presName="spacerL" presStyleCnt="0"/>
      <dgm:spPr/>
    </dgm:pt>
    <dgm:pt modelId="{FBD8EAD5-9220-4696-AEBA-5E5FBF74B35A}" type="pres">
      <dgm:prSet presAssocID="{FD81BD2A-AB32-45A7-B1CF-9DF3C70FEC0B}" presName="sibTrans" presStyleLbl="sibTrans2D1" presStyleIdx="1" presStyleCnt="3"/>
      <dgm:spPr/>
      <dgm:t>
        <a:bodyPr/>
        <a:lstStyle/>
        <a:p>
          <a:endParaRPr lang="de-DE"/>
        </a:p>
      </dgm:t>
    </dgm:pt>
    <dgm:pt modelId="{AD7C2598-EA05-4066-8FB8-B0D11A954713}" type="pres">
      <dgm:prSet presAssocID="{FD81BD2A-AB32-45A7-B1CF-9DF3C70FEC0B}" presName="spacerR" presStyleCnt="0"/>
      <dgm:spPr/>
    </dgm:pt>
    <dgm:pt modelId="{C9E34C00-BEFE-4882-AA06-E7A1202888F4}" type="pres">
      <dgm:prSet presAssocID="{FFA022B5-562D-4CE8-A419-495C644E50F3}" presName="node" presStyleLbl="node1" presStyleIdx="2" presStyleCnt="4">
        <dgm:presLayoutVars>
          <dgm:bulletEnabled val="1"/>
        </dgm:presLayoutVars>
      </dgm:prSet>
      <dgm:spPr/>
      <dgm:t>
        <a:bodyPr/>
        <a:lstStyle/>
        <a:p>
          <a:endParaRPr lang="de-DE"/>
        </a:p>
      </dgm:t>
    </dgm:pt>
    <dgm:pt modelId="{9E1CA2E1-4196-4139-AF17-4E4CAF17BBF6}" type="pres">
      <dgm:prSet presAssocID="{FFAEF5E7-B12C-4EC2-BFEF-D6EF24C562DF}" presName="spacerL" presStyleCnt="0"/>
      <dgm:spPr/>
    </dgm:pt>
    <dgm:pt modelId="{F9A2EC7B-DA20-444C-A77E-DC886DEF3173}" type="pres">
      <dgm:prSet presAssocID="{FFAEF5E7-B12C-4EC2-BFEF-D6EF24C562DF}" presName="sibTrans" presStyleLbl="sibTrans2D1" presStyleIdx="2" presStyleCnt="3"/>
      <dgm:spPr/>
      <dgm:t>
        <a:bodyPr/>
        <a:lstStyle/>
        <a:p>
          <a:endParaRPr lang="de-DE"/>
        </a:p>
      </dgm:t>
    </dgm:pt>
    <dgm:pt modelId="{13678F58-AC81-4081-8E39-DBD2165FE581}" type="pres">
      <dgm:prSet presAssocID="{FFAEF5E7-B12C-4EC2-BFEF-D6EF24C562DF}" presName="spacerR" presStyleCnt="0"/>
      <dgm:spPr/>
    </dgm:pt>
    <dgm:pt modelId="{CC0E4E79-C106-4AAF-976E-61E088C13A9E}" type="pres">
      <dgm:prSet presAssocID="{83A0A035-B12E-4FB1-A91B-2E16E339E057}" presName="node" presStyleLbl="node1" presStyleIdx="3" presStyleCnt="4">
        <dgm:presLayoutVars>
          <dgm:bulletEnabled val="1"/>
        </dgm:presLayoutVars>
      </dgm:prSet>
      <dgm:spPr/>
      <dgm:t>
        <a:bodyPr/>
        <a:lstStyle/>
        <a:p>
          <a:endParaRPr lang="de-DE"/>
        </a:p>
      </dgm:t>
    </dgm:pt>
  </dgm:ptLst>
  <dgm:cxnLst>
    <dgm:cxn modelId="{79B848EC-A271-4131-B8D4-DE87F3871715}" srcId="{856C1003-C7DA-4BD2-924E-C0D95AEC37CF}" destId="{4447FE38-538B-4667-8975-BB2AD94879E9}" srcOrd="1" destOrd="0" parTransId="{1D009181-8E42-4AF6-A65F-857D4A87F4FD}" sibTransId="{FD81BD2A-AB32-45A7-B1CF-9DF3C70FEC0B}"/>
    <dgm:cxn modelId="{BD6C5E59-94E3-4562-81E7-E59B6F00B42E}" type="presOf" srcId="{4447FE38-538B-4667-8975-BB2AD94879E9}" destId="{78778247-A1BF-41F0-A20E-DCDB37DC5D41}" srcOrd="0" destOrd="0" presId="urn:microsoft.com/office/officeart/2005/8/layout/equation1"/>
    <dgm:cxn modelId="{B86C0674-A462-446B-A80D-48F7C47322E0}" type="presOf" srcId="{46756B69-1351-4B0F-909E-C115E80D3B3F}" destId="{73B48234-4FA3-4200-832F-FC1E9EF30BCB}" srcOrd="0" destOrd="0" presId="urn:microsoft.com/office/officeart/2005/8/layout/equation1"/>
    <dgm:cxn modelId="{3376AE07-9286-4EAB-B85E-224A002758CF}" type="presOf" srcId="{FFAEF5E7-B12C-4EC2-BFEF-D6EF24C562DF}" destId="{F9A2EC7B-DA20-444C-A77E-DC886DEF3173}" srcOrd="0" destOrd="0" presId="urn:microsoft.com/office/officeart/2005/8/layout/equation1"/>
    <dgm:cxn modelId="{7E5D1180-70B4-49F8-96FE-60F69354545E}" type="presOf" srcId="{856C1003-C7DA-4BD2-924E-C0D95AEC37CF}" destId="{3C1C4FAB-F791-46C3-AC2C-6C6522AF6AB6}" srcOrd="0" destOrd="0" presId="urn:microsoft.com/office/officeart/2005/8/layout/equation1"/>
    <dgm:cxn modelId="{377E09D7-904A-404E-8B89-6F91CBE56F38}" type="presOf" srcId="{FFA022B5-562D-4CE8-A419-495C644E50F3}" destId="{C9E34C00-BEFE-4882-AA06-E7A1202888F4}" srcOrd="0" destOrd="0" presId="urn:microsoft.com/office/officeart/2005/8/layout/equation1"/>
    <dgm:cxn modelId="{B6833D3C-D85F-4CA3-BFD0-7CED1FF610D6}" type="presOf" srcId="{A9ECB064-9900-4FAA-BD23-68853A54BD26}" destId="{4557FF5C-FD55-4F5D-8466-48F8DF13BEC6}" srcOrd="0" destOrd="0" presId="urn:microsoft.com/office/officeart/2005/8/layout/equation1"/>
    <dgm:cxn modelId="{0AE638DD-A237-4D04-A690-4CDACD95F376}" type="presOf" srcId="{FD81BD2A-AB32-45A7-B1CF-9DF3C70FEC0B}" destId="{FBD8EAD5-9220-4696-AEBA-5E5FBF74B35A}" srcOrd="0" destOrd="0" presId="urn:microsoft.com/office/officeart/2005/8/layout/equation1"/>
    <dgm:cxn modelId="{21D71E3A-C38B-4595-8749-C56FE1626489}" type="presOf" srcId="{83A0A035-B12E-4FB1-A91B-2E16E339E057}" destId="{CC0E4E79-C106-4AAF-976E-61E088C13A9E}" srcOrd="0" destOrd="0" presId="urn:microsoft.com/office/officeart/2005/8/layout/equation1"/>
    <dgm:cxn modelId="{FA5151B5-5DC8-4BA2-8C81-C7EA276FB92D}" srcId="{856C1003-C7DA-4BD2-924E-C0D95AEC37CF}" destId="{83A0A035-B12E-4FB1-A91B-2E16E339E057}" srcOrd="3" destOrd="0" parTransId="{3CC1D0A6-95B3-4232-82CD-DF3B228705CA}" sibTransId="{95951E9B-77C9-4CDF-9BD5-A3F05D5111C0}"/>
    <dgm:cxn modelId="{62B2AC33-7FAF-41FB-83C6-B4C0A0927E93}" srcId="{856C1003-C7DA-4BD2-924E-C0D95AEC37CF}" destId="{46756B69-1351-4B0F-909E-C115E80D3B3F}" srcOrd="0" destOrd="0" parTransId="{B45C9034-0701-4ABE-B93B-E52DCF7E7A12}" sibTransId="{A9ECB064-9900-4FAA-BD23-68853A54BD26}"/>
    <dgm:cxn modelId="{A86F2A07-56E0-475D-A93A-1A8D4CA3C90B}" srcId="{856C1003-C7DA-4BD2-924E-C0D95AEC37CF}" destId="{FFA022B5-562D-4CE8-A419-495C644E50F3}" srcOrd="2" destOrd="0" parTransId="{00B757FB-41F0-4955-A007-6DC359BA2505}" sibTransId="{FFAEF5E7-B12C-4EC2-BFEF-D6EF24C562DF}"/>
    <dgm:cxn modelId="{31B24E78-8160-41B2-8D8C-8E0F93C65BC7}" type="presParOf" srcId="{3C1C4FAB-F791-46C3-AC2C-6C6522AF6AB6}" destId="{73B48234-4FA3-4200-832F-FC1E9EF30BCB}" srcOrd="0" destOrd="0" presId="urn:microsoft.com/office/officeart/2005/8/layout/equation1"/>
    <dgm:cxn modelId="{A7AEB857-693D-47C0-A809-882475CEE8A1}" type="presParOf" srcId="{3C1C4FAB-F791-46C3-AC2C-6C6522AF6AB6}" destId="{165A095C-6F73-43FF-A07E-237139DBCEBE}" srcOrd="1" destOrd="0" presId="urn:microsoft.com/office/officeart/2005/8/layout/equation1"/>
    <dgm:cxn modelId="{6A344BF7-DB81-4CEC-8CDE-C191E762B436}" type="presParOf" srcId="{3C1C4FAB-F791-46C3-AC2C-6C6522AF6AB6}" destId="{4557FF5C-FD55-4F5D-8466-48F8DF13BEC6}" srcOrd="2" destOrd="0" presId="urn:microsoft.com/office/officeart/2005/8/layout/equation1"/>
    <dgm:cxn modelId="{916D0181-A53D-46E2-AD39-7BA3B65B1197}" type="presParOf" srcId="{3C1C4FAB-F791-46C3-AC2C-6C6522AF6AB6}" destId="{A38E72A5-1477-4A34-9444-FA2BCAE0E9CE}" srcOrd="3" destOrd="0" presId="urn:microsoft.com/office/officeart/2005/8/layout/equation1"/>
    <dgm:cxn modelId="{D29E3AF1-9DA7-43FB-AA21-5370DC509900}" type="presParOf" srcId="{3C1C4FAB-F791-46C3-AC2C-6C6522AF6AB6}" destId="{78778247-A1BF-41F0-A20E-DCDB37DC5D41}" srcOrd="4" destOrd="0" presId="urn:microsoft.com/office/officeart/2005/8/layout/equation1"/>
    <dgm:cxn modelId="{1402E815-AE90-4504-AE26-FA551EBCACE8}" type="presParOf" srcId="{3C1C4FAB-F791-46C3-AC2C-6C6522AF6AB6}" destId="{2E15B064-F14C-4CEE-97C4-78ECE29D494B}" srcOrd="5" destOrd="0" presId="urn:microsoft.com/office/officeart/2005/8/layout/equation1"/>
    <dgm:cxn modelId="{C33F6428-067D-4FD8-A9D2-B68AE59E768D}" type="presParOf" srcId="{3C1C4FAB-F791-46C3-AC2C-6C6522AF6AB6}" destId="{FBD8EAD5-9220-4696-AEBA-5E5FBF74B35A}" srcOrd="6" destOrd="0" presId="urn:microsoft.com/office/officeart/2005/8/layout/equation1"/>
    <dgm:cxn modelId="{E4B8FBA1-04B9-4D3D-9F54-8520D56E05E4}" type="presParOf" srcId="{3C1C4FAB-F791-46C3-AC2C-6C6522AF6AB6}" destId="{AD7C2598-EA05-4066-8FB8-B0D11A954713}" srcOrd="7" destOrd="0" presId="urn:microsoft.com/office/officeart/2005/8/layout/equation1"/>
    <dgm:cxn modelId="{21AA3DB6-79D0-4202-BB2D-EA0E289B5EF0}" type="presParOf" srcId="{3C1C4FAB-F791-46C3-AC2C-6C6522AF6AB6}" destId="{C9E34C00-BEFE-4882-AA06-E7A1202888F4}" srcOrd="8" destOrd="0" presId="urn:microsoft.com/office/officeart/2005/8/layout/equation1"/>
    <dgm:cxn modelId="{C2521B93-76D2-4254-BF41-65AD5B84BFB4}" type="presParOf" srcId="{3C1C4FAB-F791-46C3-AC2C-6C6522AF6AB6}" destId="{9E1CA2E1-4196-4139-AF17-4E4CAF17BBF6}" srcOrd="9" destOrd="0" presId="urn:microsoft.com/office/officeart/2005/8/layout/equation1"/>
    <dgm:cxn modelId="{90184908-F440-4B62-8412-918E0F54D7C8}" type="presParOf" srcId="{3C1C4FAB-F791-46C3-AC2C-6C6522AF6AB6}" destId="{F9A2EC7B-DA20-444C-A77E-DC886DEF3173}" srcOrd="10" destOrd="0" presId="urn:microsoft.com/office/officeart/2005/8/layout/equation1"/>
    <dgm:cxn modelId="{466D2F43-4E0D-47E6-8ED1-5D35995C152A}" type="presParOf" srcId="{3C1C4FAB-F791-46C3-AC2C-6C6522AF6AB6}" destId="{13678F58-AC81-4081-8E39-DBD2165FE581}" srcOrd="11" destOrd="0" presId="urn:microsoft.com/office/officeart/2005/8/layout/equation1"/>
    <dgm:cxn modelId="{BB98F483-1CC4-443B-B3D2-394315497B49}" type="presParOf" srcId="{3C1C4FAB-F791-46C3-AC2C-6C6522AF6AB6}" destId="{CC0E4E79-C106-4AAF-976E-61E088C13A9E}" srcOrd="12"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5A88A2-A70B-4878-AE03-3F846B6F5B11}">
      <dsp:nvSpPr>
        <dsp:cNvPr id="0" name=""/>
        <dsp:cNvSpPr/>
      </dsp:nvSpPr>
      <dsp:spPr>
        <a:xfrm>
          <a:off x="1906080" y="-143863"/>
          <a:ext cx="1782074" cy="118097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t>Community-based approach</a:t>
          </a:r>
        </a:p>
      </dsp:txBody>
      <dsp:txXfrm>
        <a:off x="1963730" y="-86213"/>
        <a:ext cx="1666774" cy="1065673"/>
      </dsp:txXfrm>
    </dsp:sp>
    <dsp:sp modelId="{0DCBCE6E-726B-47D6-8B0D-A01DCA4B12A6}">
      <dsp:nvSpPr>
        <dsp:cNvPr id="0" name=""/>
        <dsp:cNvSpPr/>
      </dsp:nvSpPr>
      <dsp:spPr>
        <a:xfrm>
          <a:off x="705341" y="446623"/>
          <a:ext cx="4183553" cy="4183553"/>
        </a:xfrm>
        <a:custGeom>
          <a:avLst/>
          <a:gdLst/>
          <a:ahLst/>
          <a:cxnLst/>
          <a:rect l="0" t="0" r="0" b="0"/>
          <a:pathLst>
            <a:path>
              <a:moveTo>
                <a:pt x="2987200" y="201341"/>
              </a:moveTo>
              <a:arcTo wR="2091776" hR="2091776" stAng="17720703" swAng="78308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7239B00-59B0-44A9-896C-C01D22384BF8}">
      <dsp:nvSpPr>
        <dsp:cNvPr id="0" name=""/>
        <dsp:cNvSpPr/>
      </dsp:nvSpPr>
      <dsp:spPr>
        <a:xfrm>
          <a:off x="3717612" y="902024"/>
          <a:ext cx="1782074" cy="118097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kumimoji="0" lang="en-US" sz="1700" u="none" strike="noStrike" kern="1200" cap="none" spc="0" normalizeH="0" baseline="0" noProof="0" dirty="0" smtClean="0">
              <a:ln>
                <a:noFill/>
              </a:ln>
              <a:solidFill>
                <a:schemeClr val="bg1"/>
              </a:solidFill>
              <a:effectLst/>
              <a:uLnTx/>
              <a:uFillTx/>
              <a:latin typeface="+mj-lt"/>
            </a:rPr>
            <a:t>Awareness, insurance education, Consensus</a:t>
          </a:r>
          <a:endParaRPr lang="en-US" sz="1700" kern="1200" dirty="0">
            <a:solidFill>
              <a:schemeClr val="bg1"/>
            </a:solidFill>
          </a:endParaRPr>
        </a:p>
      </dsp:txBody>
      <dsp:txXfrm>
        <a:off x="3775262" y="959674"/>
        <a:ext cx="1666774" cy="1065673"/>
      </dsp:txXfrm>
    </dsp:sp>
    <dsp:sp modelId="{3C503A5F-ECC4-4848-96D0-E69578C8D684}">
      <dsp:nvSpPr>
        <dsp:cNvPr id="0" name=""/>
        <dsp:cNvSpPr/>
      </dsp:nvSpPr>
      <dsp:spPr>
        <a:xfrm>
          <a:off x="660770" y="144228"/>
          <a:ext cx="4183553" cy="4183553"/>
        </a:xfrm>
        <a:custGeom>
          <a:avLst/>
          <a:gdLst/>
          <a:ahLst/>
          <a:cxnLst/>
          <a:rect l="0" t="0" r="0" b="0"/>
          <a:pathLst>
            <a:path>
              <a:moveTo>
                <a:pt x="4178419" y="1945309"/>
              </a:moveTo>
              <a:arcTo wR="2091776" hR="2091776" stAng="21359091" swAng="106040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ED8FC9B-152A-4177-AFF6-D7DE31755535}">
      <dsp:nvSpPr>
        <dsp:cNvPr id="0" name=""/>
        <dsp:cNvSpPr/>
      </dsp:nvSpPr>
      <dsp:spPr>
        <a:xfrm>
          <a:off x="3740138" y="2736303"/>
          <a:ext cx="1782074" cy="118097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Inclusive (no limits by age, gender, prior conditions)</a:t>
          </a:r>
          <a:endParaRPr lang="en-US" sz="1700" kern="1200" dirty="0"/>
        </a:p>
      </dsp:txBody>
      <dsp:txXfrm>
        <a:off x="3797788" y="2793953"/>
        <a:ext cx="1666774" cy="1065673"/>
      </dsp:txXfrm>
    </dsp:sp>
    <dsp:sp modelId="{049B95C4-18B7-458A-ADCE-AF69F988B0E3}">
      <dsp:nvSpPr>
        <dsp:cNvPr id="0" name=""/>
        <dsp:cNvSpPr/>
      </dsp:nvSpPr>
      <dsp:spPr>
        <a:xfrm>
          <a:off x="471887" y="575313"/>
          <a:ext cx="4183553" cy="4183553"/>
        </a:xfrm>
        <a:custGeom>
          <a:avLst/>
          <a:gdLst/>
          <a:ahLst/>
          <a:cxnLst/>
          <a:rect l="0" t="0" r="0" b="0"/>
          <a:pathLst>
            <a:path>
              <a:moveTo>
                <a:pt x="3764326" y="3348004"/>
              </a:moveTo>
              <a:arcTo wR="2091776" hR="2091776" stAng="2214581" swAng="122188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B5DDDED-B8A5-4042-85D9-D1284F705D84}">
      <dsp:nvSpPr>
        <dsp:cNvPr id="0" name=""/>
        <dsp:cNvSpPr/>
      </dsp:nvSpPr>
      <dsp:spPr>
        <a:xfrm>
          <a:off x="1906080" y="4039689"/>
          <a:ext cx="1782074" cy="118097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kumimoji="0" lang="en-US" sz="1700" u="none" strike="noStrike" kern="1200" cap="none" spc="0" normalizeH="0" baseline="0" noProof="0" dirty="0" smtClean="0">
              <a:ln>
                <a:noFill/>
              </a:ln>
              <a:solidFill>
                <a:schemeClr val="bg1"/>
              </a:solidFill>
              <a:effectLst/>
              <a:uLnTx/>
              <a:uFillTx/>
              <a:latin typeface="+mj-lt"/>
            </a:rPr>
            <a:t>Voluntary and contributory uptake</a:t>
          </a:r>
          <a:endParaRPr lang="en-US" sz="1700" kern="1200" dirty="0"/>
        </a:p>
      </dsp:txBody>
      <dsp:txXfrm>
        <a:off x="1963730" y="4097339"/>
        <a:ext cx="1666774" cy="1065673"/>
      </dsp:txXfrm>
    </dsp:sp>
    <dsp:sp modelId="{5DF54770-0894-4C78-A555-E61EAF94F097}">
      <dsp:nvSpPr>
        <dsp:cNvPr id="0" name=""/>
        <dsp:cNvSpPr/>
      </dsp:nvSpPr>
      <dsp:spPr>
        <a:xfrm>
          <a:off x="964450" y="591934"/>
          <a:ext cx="4183553" cy="4183553"/>
        </a:xfrm>
        <a:custGeom>
          <a:avLst/>
          <a:gdLst/>
          <a:ahLst/>
          <a:cxnLst/>
          <a:rect l="0" t="0" r="0" b="0"/>
          <a:pathLst>
            <a:path>
              <a:moveTo>
                <a:pt x="936161" y="3835360"/>
              </a:moveTo>
              <a:arcTo wR="2091776" hR="2091776" stAng="7412141" swAng="105991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EE29FF9-6B92-4EC5-82D3-1E2870AA2732}">
      <dsp:nvSpPr>
        <dsp:cNvPr id="0" name=""/>
        <dsp:cNvSpPr/>
      </dsp:nvSpPr>
      <dsp:spPr>
        <a:xfrm>
          <a:off x="101644" y="2808314"/>
          <a:ext cx="1782074" cy="118097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Profit sharing</a:t>
          </a:r>
          <a:endParaRPr lang="en-US" sz="1700" kern="1200" dirty="0"/>
        </a:p>
      </dsp:txBody>
      <dsp:txXfrm>
        <a:off x="159294" y="2865964"/>
        <a:ext cx="1666774" cy="1065673"/>
      </dsp:txXfrm>
    </dsp:sp>
    <dsp:sp modelId="{6AF55216-ACE3-43F7-BE02-45B9E0B2181A}">
      <dsp:nvSpPr>
        <dsp:cNvPr id="0" name=""/>
        <dsp:cNvSpPr/>
      </dsp:nvSpPr>
      <dsp:spPr>
        <a:xfrm>
          <a:off x="746824" y="181704"/>
          <a:ext cx="4183553" cy="4183553"/>
        </a:xfrm>
        <a:custGeom>
          <a:avLst/>
          <a:gdLst/>
          <a:ahLst/>
          <a:cxnLst/>
          <a:rect l="0" t="0" r="0" b="0"/>
          <a:pathLst>
            <a:path>
              <a:moveTo>
                <a:pt x="67680" y="2619570"/>
              </a:moveTo>
              <a:arcTo wR="2091776" hR="2091776" stAng="9923116" swAng="117840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16DA3B1-5E41-43C2-A3B9-64558D2788E5}">
      <dsp:nvSpPr>
        <dsp:cNvPr id="0" name=""/>
        <dsp:cNvSpPr/>
      </dsp:nvSpPr>
      <dsp:spPr>
        <a:xfrm>
          <a:off x="94548" y="902024"/>
          <a:ext cx="1782074" cy="118097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kumimoji="0" lang="en-US" sz="1700" b="0" i="0" u="none" strike="noStrike" kern="1200" cap="none" normalizeH="0" baseline="0" dirty="0" smtClean="0">
              <a:ln>
                <a:noFill/>
              </a:ln>
              <a:solidFill>
                <a:schemeClr val="bg1"/>
              </a:solidFill>
              <a:effectLst/>
              <a:latin typeface="+mj-lt"/>
              <a:cs typeface="Arial" charset="0"/>
            </a:rPr>
            <a:t>Reduce conflict of interest</a:t>
          </a:r>
          <a:endParaRPr lang="en-US" sz="1700" kern="1200" dirty="0"/>
        </a:p>
      </dsp:txBody>
      <dsp:txXfrm>
        <a:off x="152198" y="959674"/>
        <a:ext cx="1666774" cy="1065673"/>
      </dsp:txXfrm>
    </dsp:sp>
    <dsp:sp modelId="{FA684A68-8882-4207-B133-20F123162136}">
      <dsp:nvSpPr>
        <dsp:cNvPr id="0" name=""/>
        <dsp:cNvSpPr/>
      </dsp:nvSpPr>
      <dsp:spPr>
        <a:xfrm>
          <a:off x="705341" y="446623"/>
          <a:ext cx="4183553" cy="4183553"/>
        </a:xfrm>
        <a:custGeom>
          <a:avLst/>
          <a:gdLst/>
          <a:ahLst/>
          <a:cxnLst/>
          <a:rect l="0" t="0" r="0" b="0"/>
          <a:pathLst>
            <a:path>
              <a:moveTo>
                <a:pt x="792576" y="452384"/>
              </a:moveTo>
              <a:arcTo wR="2091776" hR="2091776" stAng="13896214" swAng="78308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33AF36-2FC9-4A3D-9521-788AA8CBA4B8}">
      <dsp:nvSpPr>
        <dsp:cNvPr id="0" name=""/>
        <dsp:cNvSpPr/>
      </dsp:nvSpPr>
      <dsp:spPr>
        <a:xfrm>
          <a:off x="1122537" y="525719"/>
          <a:ext cx="855368" cy="822947"/>
        </a:xfrm>
        <a:prstGeom prst="flowChartAlternateProcess">
          <a:avLst/>
        </a:prstGeom>
        <a:solidFill>
          <a:srgbClr val="C00000"/>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700" rIns="0" bIns="1270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bg1"/>
              </a:solidFill>
            </a:rPr>
            <a:t>Community: </a:t>
          </a:r>
          <a:r>
            <a:rPr lang="en-US" sz="1000" b="1" kern="1200" dirty="0">
              <a:solidFill>
                <a:schemeClr val="bg1"/>
              </a:solidFill>
            </a:rPr>
            <a:t>SHGs / farmer groups</a:t>
          </a:r>
        </a:p>
      </dsp:txBody>
      <dsp:txXfrm>
        <a:off x="1162709" y="565891"/>
        <a:ext cx="775024" cy="742603"/>
      </dsp:txXfrm>
    </dsp:sp>
    <dsp:sp modelId="{1AA9FF78-B4BE-48D2-8EE4-BF79CCECCAB9}">
      <dsp:nvSpPr>
        <dsp:cNvPr id="0" name=""/>
        <dsp:cNvSpPr/>
      </dsp:nvSpPr>
      <dsp:spPr>
        <a:xfrm rot="5351726">
          <a:off x="1487860" y="522722"/>
          <a:ext cx="114755" cy="119258"/>
        </a:xfrm>
        <a:prstGeom prst="lef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dirty="0"/>
        </a:p>
      </dsp:txBody>
      <dsp:txXfrm>
        <a:off x="1504831" y="529363"/>
        <a:ext cx="80329" cy="71554"/>
      </dsp:txXfrm>
    </dsp:sp>
    <dsp:sp modelId="{8D748A98-4B37-48AF-A50A-F2FFF2892EF1}">
      <dsp:nvSpPr>
        <dsp:cNvPr id="0" name=""/>
        <dsp:cNvSpPr/>
      </dsp:nvSpPr>
      <dsp:spPr>
        <a:xfrm>
          <a:off x="1021215" y="155356"/>
          <a:ext cx="1042894" cy="487095"/>
        </a:xfrm>
        <a:prstGeom prst="ellipse">
          <a:avLst/>
        </a:prstGeom>
        <a:solidFill>
          <a:schemeClr val="bg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Product design</a:t>
          </a:r>
        </a:p>
      </dsp:txBody>
      <dsp:txXfrm>
        <a:off x="1173943" y="226689"/>
        <a:ext cx="737438" cy="344429"/>
      </dsp:txXfrm>
    </dsp:sp>
    <dsp:sp modelId="{4D52FC37-61A2-4431-A675-114589615927}">
      <dsp:nvSpPr>
        <dsp:cNvPr id="0" name=""/>
        <dsp:cNvSpPr/>
      </dsp:nvSpPr>
      <dsp:spPr>
        <a:xfrm rot="10646593">
          <a:off x="1898687" y="860356"/>
          <a:ext cx="73775" cy="119258"/>
        </a:xfrm>
        <a:prstGeom prst="lef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dirty="0"/>
        </a:p>
      </dsp:txBody>
      <dsp:txXfrm rot="10800000">
        <a:off x="1920808" y="883714"/>
        <a:ext cx="51643" cy="71554"/>
      </dsp:txXfrm>
    </dsp:sp>
    <dsp:sp modelId="{FA8FDFD7-93CA-47E8-89BC-575A51945D02}">
      <dsp:nvSpPr>
        <dsp:cNvPr id="0" name=""/>
        <dsp:cNvSpPr/>
      </dsp:nvSpPr>
      <dsp:spPr>
        <a:xfrm>
          <a:off x="1888747" y="655244"/>
          <a:ext cx="1042894" cy="487095"/>
        </a:xfrm>
        <a:prstGeom prst="ellipse">
          <a:avLst/>
        </a:prstGeom>
        <a:solidFill>
          <a:schemeClr val="bg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Product marketing</a:t>
          </a:r>
        </a:p>
      </dsp:txBody>
      <dsp:txXfrm>
        <a:off x="2041475" y="726577"/>
        <a:ext cx="737438" cy="344429"/>
      </dsp:txXfrm>
    </dsp:sp>
    <dsp:sp modelId="{EC5BE48E-6B31-4440-B5E1-2574079F43B5}">
      <dsp:nvSpPr>
        <dsp:cNvPr id="0" name=""/>
        <dsp:cNvSpPr/>
      </dsp:nvSpPr>
      <dsp:spPr>
        <a:xfrm rot="16200043">
          <a:off x="1489141" y="1228791"/>
          <a:ext cx="122150" cy="119258"/>
        </a:xfrm>
        <a:prstGeom prst="lef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dirty="0"/>
        </a:p>
      </dsp:txBody>
      <dsp:txXfrm>
        <a:off x="1507029" y="1270531"/>
        <a:ext cx="86373" cy="71554"/>
      </dsp:txXfrm>
    </dsp:sp>
    <dsp:sp modelId="{AD95DDD9-F3DD-4FC7-8134-BFB8FF315367}">
      <dsp:nvSpPr>
        <dsp:cNvPr id="0" name=""/>
        <dsp:cNvSpPr/>
      </dsp:nvSpPr>
      <dsp:spPr>
        <a:xfrm>
          <a:off x="1028767" y="1224447"/>
          <a:ext cx="1042894" cy="487095"/>
        </a:xfrm>
        <a:prstGeom prst="ellipse">
          <a:avLst/>
        </a:prstGeom>
        <a:solidFill>
          <a:schemeClr val="bg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Product servicing</a:t>
          </a:r>
        </a:p>
      </dsp:txBody>
      <dsp:txXfrm>
        <a:off x="1181495" y="1295780"/>
        <a:ext cx="737438" cy="344429"/>
      </dsp:txXfrm>
    </dsp:sp>
    <dsp:sp modelId="{9E79AE68-7E9A-4FD0-952F-23D4AAE51F13}">
      <dsp:nvSpPr>
        <dsp:cNvPr id="0" name=""/>
        <dsp:cNvSpPr/>
      </dsp:nvSpPr>
      <dsp:spPr>
        <a:xfrm rot="33023">
          <a:off x="1126630" y="874734"/>
          <a:ext cx="63705" cy="117391"/>
        </a:xfrm>
        <a:prstGeom prst="lef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dirty="0"/>
        </a:p>
      </dsp:txBody>
      <dsp:txXfrm>
        <a:off x="1126630" y="898120"/>
        <a:ext cx="44594" cy="70435"/>
      </dsp:txXfrm>
    </dsp:sp>
    <dsp:sp modelId="{2971C349-1120-4FB7-9612-E0947E585BBA}">
      <dsp:nvSpPr>
        <dsp:cNvPr id="0" name=""/>
        <dsp:cNvSpPr/>
      </dsp:nvSpPr>
      <dsp:spPr>
        <a:xfrm>
          <a:off x="153501" y="685239"/>
          <a:ext cx="1043239" cy="487095"/>
        </a:xfrm>
        <a:prstGeom prst="ellipse">
          <a:avLst/>
        </a:prstGeom>
        <a:solidFill>
          <a:schemeClr val="bg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Risk transfer to insurance</a:t>
          </a:r>
        </a:p>
      </dsp:txBody>
      <dsp:txXfrm>
        <a:off x="306280" y="756572"/>
        <a:ext cx="737681" cy="3444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B48234-4FA3-4200-832F-FC1E9EF30BCB}">
      <dsp:nvSpPr>
        <dsp:cNvPr id="0" name=""/>
        <dsp:cNvSpPr/>
      </dsp:nvSpPr>
      <dsp:spPr>
        <a:xfrm>
          <a:off x="4864" y="592346"/>
          <a:ext cx="1351363" cy="13513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a:t>Demand</a:t>
          </a:r>
        </a:p>
      </dsp:txBody>
      <dsp:txXfrm>
        <a:off x="202767" y="790249"/>
        <a:ext cx="955557" cy="955557"/>
      </dsp:txXfrm>
    </dsp:sp>
    <dsp:sp modelId="{4557FF5C-FD55-4F5D-8466-48F8DF13BEC6}">
      <dsp:nvSpPr>
        <dsp:cNvPr id="0" name=""/>
        <dsp:cNvSpPr/>
      </dsp:nvSpPr>
      <dsp:spPr>
        <a:xfrm>
          <a:off x="1465957" y="876132"/>
          <a:ext cx="783790" cy="783790"/>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a:off x="1569848" y="1175853"/>
        <a:ext cx="576008" cy="184348"/>
      </dsp:txXfrm>
    </dsp:sp>
    <dsp:sp modelId="{78778247-A1BF-41F0-A20E-DCDB37DC5D41}">
      <dsp:nvSpPr>
        <dsp:cNvPr id="0" name=""/>
        <dsp:cNvSpPr/>
      </dsp:nvSpPr>
      <dsp:spPr>
        <a:xfrm>
          <a:off x="2359479" y="592346"/>
          <a:ext cx="1351363" cy="13513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Supply</a:t>
          </a:r>
          <a:endParaRPr lang="en-US" sz="1400" kern="1200" dirty="0"/>
        </a:p>
      </dsp:txBody>
      <dsp:txXfrm>
        <a:off x="2557382" y="790249"/>
        <a:ext cx="955557" cy="955557"/>
      </dsp:txXfrm>
    </dsp:sp>
    <dsp:sp modelId="{FBD8EAD5-9220-4696-AEBA-5E5FBF74B35A}">
      <dsp:nvSpPr>
        <dsp:cNvPr id="0" name=""/>
        <dsp:cNvSpPr/>
      </dsp:nvSpPr>
      <dsp:spPr>
        <a:xfrm>
          <a:off x="3820572" y="876132"/>
          <a:ext cx="783790" cy="783790"/>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a:off x="3924463" y="1175853"/>
        <a:ext cx="576008" cy="184348"/>
      </dsp:txXfrm>
    </dsp:sp>
    <dsp:sp modelId="{C9E34C00-BEFE-4882-AA06-E7A1202888F4}">
      <dsp:nvSpPr>
        <dsp:cNvPr id="0" name=""/>
        <dsp:cNvSpPr/>
      </dsp:nvSpPr>
      <dsp:spPr>
        <a:xfrm>
          <a:off x="4714093" y="592346"/>
          <a:ext cx="1351363" cy="13513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a:t>Financial sustainability</a:t>
          </a:r>
        </a:p>
      </dsp:txBody>
      <dsp:txXfrm>
        <a:off x="4911996" y="790249"/>
        <a:ext cx="955557" cy="955557"/>
      </dsp:txXfrm>
    </dsp:sp>
    <dsp:sp modelId="{F9A2EC7B-DA20-444C-A77E-DC886DEF3173}">
      <dsp:nvSpPr>
        <dsp:cNvPr id="0" name=""/>
        <dsp:cNvSpPr/>
      </dsp:nvSpPr>
      <dsp:spPr>
        <a:xfrm>
          <a:off x="6175187" y="876132"/>
          <a:ext cx="783790" cy="783790"/>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a:off x="6279078" y="1037593"/>
        <a:ext cx="576008" cy="460868"/>
      </dsp:txXfrm>
    </dsp:sp>
    <dsp:sp modelId="{CC0E4E79-C106-4AAF-976E-61E088C13A9E}">
      <dsp:nvSpPr>
        <dsp:cNvPr id="0" name=""/>
        <dsp:cNvSpPr/>
      </dsp:nvSpPr>
      <dsp:spPr>
        <a:xfrm>
          <a:off x="7068708" y="592346"/>
          <a:ext cx="1351363" cy="13513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a:t>Scaling</a:t>
          </a:r>
        </a:p>
      </dsp:txBody>
      <dsp:txXfrm>
        <a:off x="7266611" y="790249"/>
        <a:ext cx="955557" cy="955557"/>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1" y="0"/>
            <a:ext cx="2972290" cy="497842"/>
          </a:xfrm>
          <a:prstGeom prst="rect">
            <a:avLst/>
          </a:prstGeom>
          <a:noFill/>
          <a:ln>
            <a:noFill/>
          </a:ln>
          <a:effectLst/>
          <a:extLst/>
        </p:spPr>
        <p:txBody>
          <a:bodyPr vert="horz" wrap="square" lIns="92620" tIns="46310" rIns="92620" bIns="46310" numCol="1" anchor="t" anchorCtr="0" compatLnSpc="1">
            <a:prstTxWarp prst="textNoShape">
              <a:avLst/>
            </a:prstTxWarp>
          </a:bodyPr>
          <a:lstStyle>
            <a:lvl1pPr eaLnBrk="1" hangingPunct="1">
              <a:defRPr sz="1200">
                <a:solidFill>
                  <a:schemeClr val="tx1"/>
                </a:solidFill>
                <a:latin typeface="Arial" charset="0"/>
                <a:cs typeface="Arial" charset="0"/>
              </a:defRPr>
            </a:lvl1pPr>
          </a:lstStyle>
          <a:p>
            <a:pPr>
              <a:defRPr/>
            </a:pPr>
            <a:endParaRPr lang="en-US" dirty="0"/>
          </a:p>
        </p:txBody>
      </p:sp>
      <p:sp>
        <p:nvSpPr>
          <p:cNvPr id="121859" name="Rectangle 3"/>
          <p:cNvSpPr>
            <a:spLocks noGrp="1" noChangeArrowheads="1"/>
          </p:cNvSpPr>
          <p:nvPr>
            <p:ph type="dt" sz="quarter" idx="1"/>
          </p:nvPr>
        </p:nvSpPr>
        <p:spPr bwMode="auto">
          <a:xfrm>
            <a:off x="3884076" y="0"/>
            <a:ext cx="2972289" cy="497842"/>
          </a:xfrm>
          <a:prstGeom prst="rect">
            <a:avLst/>
          </a:prstGeom>
          <a:noFill/>
          <a:ln>
            <a:noFill/>
          </a:ln>
          <a:effectLst/>
          <a:extLst/>
        </p:spPr>
        <p:txBody>
          <a:bodyPr vert="horz" wrap="square" lIns="92620" tIns="46310" rIns="92620" bIns="46310" numCol="1" anchor="t" anchorCtr="0" compatLnSpc="1">
            <a:prstTxWarp prst="textNoShape">
              <a:avLst/>
            </a:prstTxWarp>
          </a:bodyPr>
          <a:lstStyle>
            <a:lvl1pPr algn="r" eaLnBrk="1" hangingPunct="1">
              <a:defRPr sz="1200">
                <a:solidFill>
                  <a:schemeClr val="tx1"/>
                </a:solidFill>
                <a:latin typeface="Arial" charset="0"/>
                <a:cs typeface="Arial" charset="0"/>
              </a:defRPr>
            </a:lvl1pPr>
          </a:lstStyle>
          <a:p>
            <a:pPr>
              <a:defRPr/>
            </a:pPr>
            <a:endParaRPr lang="en-US" dirty="0"/>
          </a:p>
        </p:txBody>
      </p:sp>
      <p:sp>
        <p:nvSpPr>
          <p:cNvPr id="121860" name="Rectangle 4"/>
          <p:cNvSpPr>
            <a:spLocks noGrp="1" noChangeArrowheads="1"/>
          </p:cNvSpPr>
          <p:nvPr>
            <p:ph type="ftr" sz="quarter" idx="2"/>
          </p:nvPr>
        </p:nvSpPr>
        <p:spPr bwMode="auto">
          <a:xfrm>
            <a:off x="1" y="9446257"/>
            <a:ext cx="2972290" cy="497841"/>
          </a:xfrm>
          <a:prstGeom prst="rect">
            <a:avLst/>
          </a:prstGeom>
          <a:noFill/>
          <a:ln>
            <a:noFill/>
          </a:ln>
          <a:effectLst/>
          <a:extLst/>
        </p:spPr>
        <p:txBody>
          <a:bodyPr vert="horz" wrap="square" lIns="92620" tIns="46310" rIns="92620" bIns="46310" numCol="1" anchor="b" anchorCtr="0" compatLnSpc="1">
            <a:prstTxWarp prst="textNoShape">
              <a:avLst/>
            </a:prstTxWarp>
          </a:bodyPr>
          <a:lstStyle>
            <a:lvl1pPr eaLnBrk="1" hangingPunct="1">
              <a:defRPr sz="1200">
                <a:solidFill>
                  <a:schemeClr val="tx1"/>
                </a:solidFill>
                <a:latin typeface="Arial" charset="0"/>
                <a:cs typeface="Arial" charset="0"/>
              </a:defRPr>
            </a:lvl1pPr>
          </a:lstStyle>
          <a:p>
            <a:pPr>
              <a:defRPr/>
            </a:pPr>
            <a:endParaRPr lang="en-US" dirty="0"/>
          </a:p>
        </p:txBody>
      </p:sp>
      <p:sp>
        <p:nvSpPr>
          <p:cNvPr id="121861" name="Rectangle 5"/>
          <p:cNvSpPr>
            <a:spLocks noGrp="1" noChangeArrowheads="1"/>
          </p:cNvSpPr>
          <p:nvPr>
            <p:ph type="sldNum" sz="quarter" idx="3"/>
          </p:nvPr>
        </p:nvSpPr>
        <p:spPr bwMode="auto">
          <a:xfrm>
            <a:off x="3884076" y="9446257"/>
            <a:ext cx="2972289" cy="497841"/>
          </a:xfrm>
          <a:prstGeom prst="rect">
            <a:avLst/>
          </a:prstGeom>
          <a:noFill/>
          <a:ln>
            <a:noFill/>
          </a:ln>
          <a:effectLst/>
          <a:extLst/>
        </p:spPr>
        <p:txBody>
          <a:bodyPr vert="horz" wrap="square" lIns="92620" tIns="46310" rIns="92620" bIns="46310" numCol="1" anchor="b" anchorCtr="0" compatLnSpc="1">
            <a:prstTxWarp prst="textNoShape">
              <a:avLst/>
            </a:prstTxWarp>
          </a:bodyPr>
          <a:lstStyle>
            <a:lvl1pPr algn="r" eaLnBrk="1" hangingPunct="1">
              <a:defRPr sz="1200">
                <a:solidFill>
                  <a:schemeClr val="tx1"/>
                </a:solidFill>
                <a:latin typeface="Arial" charset="0"/>
                <a:cs typeface="Arial" charset="0"/>
              </a:defRPr>
            </a:lvl1pPr>
          </a:lstStyle>
          <a:p>
            <a:pPr>
              <a:defRPr/>
            </a:pPr>
            <a:fld id="{66B32698-B9A8-4BEB-BA3A-AB247531509C}" type="slidenum">
              <a:rPr lang="en-US"/>
              <a:pPr>
                <a:defRPr/>
              </a:pPr>
              <a:t>‹#›</a:t>
            </a:fld>
            <a:endParaRPr lang="en-US" dirty="0"/>
          </a:p>
        </p:txBody>
      </p:sp>
    </p:spTree>
    <p:extLst>
      <p:ext uri="{BB962C8B-B14F-4D97-AF65-F5344CB8AC3E}">
        <p14:creationId xmlns:p14="http://schemas.microsoft.com/office/powerpoint/2010/main" val="37785256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72290" cy="497842"/>
          </a:xfrm>
          <a:prstGeom prst="rect">
            <a:avLst/>
          </a:prstGeom>
          <a:noFill/>
          <a:ln>
            <a:noFill/>
          </a:ln>
          <a:effectLst/>
          <a:extLst/>
        </p:spPr>
        <p:txBody>
          <a:bodyPr vert="horz" wrap="square" lIns="92620" tIns="46310" rIns="92620" bIns="46310" numCol="1" anchor="t" anchorCtr="0" compatLnSpc="1">
            <a:prstTxWarp prst="textNoShape">
              <a:avLst/>
            </a:prstTxWarp>
          </a:bodyPr>
          <a:lstStyle>
            <a:lvl1pPr eaLnBrk="1" hangingPunct="1">
              <a:defRPr sz="1200">
                <a:solidFill>
                  <a:schemeClr val="tx1"/>
                </a:solidFill>
                <a:latin typeface="Arial" charset="0"/>
                <a:cs typeface="Arial" charset="0"/>
              </a:defRPr>
            </a:lvl1pPr>
          </a:lstStyle>
          <a:p>
            <a:pPr>
              <a:defRPr/>
            </a:pPr>
            <a:endParaRPr lang="en-US" dirty="0"/>
          </a:p>
        </p:txBody>
      </p:sp>
      <p:sp>
        <p:nvSpPr>
          <p:cNvPr id="4099" name="Rectangle 3"/>
          <p:cNvSpPr>
            <a:spLocks noGrp="1" noChangeArrowheads="1"/>
          </p:cNvSpPr>
          <p:nvPr>
            <p:ph type="dt" idx="1"/>
          </p:nvPr>
        </p:nvSpPr>
        <p:spPr bwMode="auto">
          <a:xfrm>
            <a:off x="3884076" y="0"/>
            <a:ext cx="2972289" cy="497842"/>
          </a:xfrm>
          <a:prstGeom prst="rect">
            <a:avLst/>
          </a:prstGeom>
          <a:noFill/>
          <a:ln>
            <a:noFill/>
          </a:ln>
          <a:effectLst/>
          <a:extLst/>
        </p:spPr>
        <p:txBody>
          <a:bodyPr vert="horz" wrap="square" lIns="92620" tIns="46310" rIns="92620" bIns="46310" numCol="1" anchor="t" anchorCtr="0" compatLnSpc="1">
            <a:prstTxWarp prst="textNoShape">
              <a:avLst/>
            </a:prstTxWarp>
          </a:bodyPr>
          <a:lstStyle>
            <a:lvl1pPr algn="r" eaLnBrk="1" hangingPunct="1">
              <a:defRPr sz="1200">
                <a:solidFill>
                  <a:schemeClr val="tx1"/>
                </a:solidFill>
                <a:latin typeface="Arial" charset="0"/>
                <a:cs typeface="Arial" charset="0"/>
              </a:defRPr>
            </a:lvl1pPr>
          </a:lstStyle>
          <a:p>
            <a:pPr>
              <a:defRPr/>
            </a:pPr>
            <a:endParaRPr lang="en-US" dirty="0"/>
          </a:p>
        </p:txBody>
      </p:sp>
      <p:sp>
        <p:nvSpPr>
          <p:cNvPr id="19460" name="Rectangle 4"/>
          <p:cNvSpPr>
            <a:spLocks noGrp="1" noRot="1" noChangeAspect="1" noChangeArrowheads="1" noTextEdit="1"/>
          </p:cNvSpPr>
          <p:nvPr>
            <p:ph type="sldImg" idx="2"/>
          </p:nvPr>
        </p:nvSpPr>
        <p:spPr bwMode="auto">
          <a:xfrm>
            <a:off x="115888" y="746125"/>
            <a:ext cx="6627812"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6290" y="4725515"/>
            <a:ext cx="5485420" cy="4474207"/>
          </a:xfrm>
          <a:prstGeom prst="rect">
            <a:avLst/>
          </a:prstGeom>
          <a:noFill/>
          <a:ln>
            <a:noFill/>
          </a:ln>
          <a:effectLst/>
          <a:extLst/>
        </p:spPr>
        <p:txBody>
          <a:bodyPr vert="horz" wrap="square" lIns="92620" tIns="46310" rIns="92620" bIns="4631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1" y="9446257"/>
            <a:ext cx="2972290" cy="497841"/>
          </a:xfrm>
          <a:prstGeom prst="rect">
            <a:avLst/>
          </a:prstGeom>
          <a:noFill/>
          <a:ln>
            <a:noFill/>
          </a:ln>
          <a:effectLst/>
          <a:extLst/>
        </p:spPr>
        <p:txBody>
          <a:bodyPr vert="horz" wrap="square" lIns="92620" tIns="46310" rIns="92620" bIns="46310" numCol="1" anchor="b" anchorCtr="0" compatLnSpc="1">
            <a:prstTxWarp prst="textNoShape">
              <a:avLst/>
            </a:prstTxWarp>
          </a:bodyPr>
          <a:lstStyle>
            <a:lvl1pPr eaLnBrk="1" hangingPunct="1">
              <a:defRPr sz="1200">
                <a:solidFill>
                  <a:schemeClr val="tx1"/>
                </a:solidFill>
                <a:latin typeface="Arial" charset="0"/>
                <a:cs typeface="Arial" charset="0"/>
              </a:defRPr>
            </a:lvl1pPr>
          </a:lstStyle>
          <a:p>
            <a:pPr>
              <a:defRPr/>
            </a:pPr>
            <a:endParaRPr lang="en-US" dirty="0"/>
          </a:p>
        </p:txBody>
      </p:sp>
      <p:sp>
        <p:nvSpPr>
          <p:cNvPr id="4103" name="Rectangle 7"/>
          <p:cNvSpPr>
            <a:spLocks noGrp="1" noChangeArrowheads="1"/>
          </p:cNvSpPr>
          <p:nvPr>
            <p:ph type="sldNum" sz="quarter" idx="5"/>
          </p:nvPr>
        </p:nvSpPr>
        <p:spPr bwMode="auto">
          <a:xfrm>
            <a:off x="3884076" y="9446257"/>
            <a:ext cx="2972289" cy="497841"/>
          </a:xfrm>
          <a:prstGeom prst="rect">
            <a:avLst/>
          </a:prstGeom>
          <a:noFill/>
          <a:ln>
            <a:noFill/>
          </a:ln>
          <a:effectLst/>
          <a:extLst/>
        </p:spPr>
        <p:txBody>
          <a:bodyPr vert="horz" wrap="square" lIns="92620" tIns="46310" rIns="92620" bIns="46310" numCol="1" anchor="b" anchorCtr="0" compatLnSpc="1">
            <a:prstTxWarp prst="textNoShape">
              <a:avLst/>
            </a:prstTxWarp>
          </a:bodyPr>
          <a:lstStyle>
            <a:lvl1pPr algn="r" eaLnBrk="1" hangingPunct="1">
              <a:defRPr sz="1200">
                <a:solidFill>
                  <a:schemeClr val="tx1"/>
                </a:solidFill>
                <a:latin typeface="Arial" charset="0"/>
                <a:cs typeface="Arial" charset="0"/>
              </a:defRPr>
            </a:lvl1pPr>
          </a:lstStyle>
          <a:p>
            <a:pPr>
              <a:defRPr/>
            </a:pPr>
            <a:fld id="{F354645A-0CD5-49B1-9979-659CC1D76924}" type="slidenum">
              <a:rPr lang="en-US"/>
              <a:pPr>
                <a:defRPr/>
              </a:pPr>
              <a:t>‹#›</a:t>
            </a:fld>
            <a:endParaRPr lang="en-US" dirty="0"/>
          </a:p>
        </p:txBody>
      </p:sp>
    </p:spTree>
    <p:extLst>
      <p:ext uri="{BB962C8B-B14F-4D97-AF65-F5344CB8AC3E}">
        <p14:creationId xmlns:p14="http://schemas.microsoft.com/office/powerpoint/2010/main" val="2167143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ycharts.com/indicators/10_year_treasury_rate"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r>
              <a:rPr lang="en-US" dirty="0" smtClean="0"/>
              <a:t>Recognize Atanu</a:t>
            </a:r>
            <a:r>
              <a:rPr lang="en-US" baseline="0" dirty="0" smtClean="0"/>
              <a:t> Majumdar and Dr. Nihar Jangle as co-authors. Paper submitted to World Development, still under peer review </a:t>
            </a:r>
            <a:endParaRPr lang="en-US" dirty="0"/>
          </a:p>
        </p:txBody>
      </p:sp>
      <p:sp>
        <p:nvSpPr>
          <p:cNvPr id="4" name="Slide Number Placeholder 3"/>
          <p:cNvSpPr>
            <a:spLocks noGrp="1"/>
          </p:cNvSpPr>
          <p:nvPr>
            <p:ph type="sldNum" sz="quarter" idx="10"/>
          </p:nvPr>
        </p:nvSpPr>
        <p:spPr/>
        <p:txBody>
          <a:bodyPr/>
          <a:lstStyle/>
          <a:p>
            <a:pPr>
              <a:defRPr/>
            </a:pPr>
            <a:fld id="{F354645A-0CD5-49B1-9979-659CC1D76924}" type="slidenum">
              <a:rPr lang="en-US" smtClean="0"/>
              <a:pPr>
                <a:defRPr/>
              </a:pPr>
              <a:t>1</a:t>
            </a:fld>
            <a:endParaRPr lang="en-US" dirty="0"/>
          </a:p>
        </p:txBody>
      </p:sp>
    </p:spTree>
    <p:extLst>
      <p:ext uri="{BB962C8B-B14F-4D97-AF65-F5344CB8AC3E}">
        <p14:creationId xmlns:p14="http://schemas.microsoft.com/office/powerpoint/2010/main" val="4235027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a:defRPr/>
            </a:pPr>
            <a:fld id="{F354645A-0CD5-49B1-9979-659CC1D76924}" type="slidenum">
              <a:rPr lang="en-US" smtClean="0"/>
              <a:pPr>
                <a:defRPr/>
              </a:pPr>
              <a:t>10</a:t>
            </a:fld>
            <a:endParaRPr lang="en-US" dirty="0"/>
          </a:p>
        </p:txBody>
      </p:sp>
    </p:spTree>
    <p:extLst>
      <p:ext uri="{BB962C8B-B14F-4D97-AF65-F5344CB8AC3E}">
        <p14:creationId xmlns:p14="http://schemas.microsoft.com/office/powerpoint/2010/main" val="2079262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99BDED9D-A2A1-49FA-AA81-7F1A1F4DD246}" type="slidenum">
              <a:rPr lang="en-US" smtClean="0"/>
              <a:pPr>
                <a:defRPr/>
              </a:pPr>
              <a:t>11</a:t>
            </a:fld>
            <a:endParaRPr lang="en-US" dirty="0"/>
          </a:p>
        </p:txBody>
      </p:sp>
    </p:spTree>
    <p:extLst>
      <p:ext uri="{BB962C8B-B14F-4D97-AF65-F5344CB8AC3E}">
        <p14:creationId xmlns:p14="http://schemas.microsoft.com/office/powerpoint/2010/main" val="3722534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r>
              <a:rPr lang="en-US" u="sng" dirty="0"/>
              <a:t>Slide 12, 13, 14, 15</a:t>
            </a:r>
            <a:r>
              <a:rPr lang="en-US" dirty="0"/>
              <a:t>: The red line represents the balance of income minus expenditure (Closing Operating Balance). </a:t>
            </a:r>
          </a:p>
          <a:p>
            <a:r>
              <a:rPr lang="en-US" dirty="0"/>
              <a:t>It is written along the y-axis.</a:t>
            </a:r>
            <a:endParaRPr lang="en-IN" dirty="0"/>
          </a:p>
          <a:p>
            <a:r>
              <a:rPr lang="en-US" dirty="0"/>
              <a:t>The same line has been shown as a green broken line. When the operating balance is negative (shown below the x axis) has been marked with red dashes. The essence of slide 15 is that we have to shift the line above x-axis to make the scheme viable.</a:t>
            </a:r>
            <a:endParaRPr lang="en-IN" dirty="0"/>
          </a:p>
          <a:p>
            <a:endParaRPr lang="en-IN" dirty="0"/>
          </a:p>
        </p:txBody>
      </p:sp>
      <p:sp>
        <p:nvSpPr>
          <p:cNvPr id="4" name="Slide Number Placeholder 3"/>
          <p:cNvSpPr>
            <a:spLocks noGrp="1"/>
          </p:cNvSpPr>
          <p:nvPr>
            <p:ph type="sldNum" sz="quarter" idx="10"/>
          </p:nvPr>
        </p:nvSpPr>
        <p:spPr/>
        <p:txBody>
          <a:bodyPr/>
          <a:lstStyle/>
          <a:p>
            <a:pPr>
              <a:defRPr/>
            </a:pPr>
            <a:fld id="{F354645A-0CD5-49B1-9979-659CC1D76924}" type="slidenum">
              <a:rPr lang="en-US" smtClean="0"/>
              <a:pPr>
                <a:defRPr/>
              </a:pPr>
              <a:t>12</a:t>
            </a:fld>
            <a:endParaRPr lang="en-US" dirty="0"/>
          </a:p>
        </p:txBody>
      </p:sp>
    </p:spTree>
    <p:extLst>
      <p:ext uri="{BB962C8B-B14F-4D97-AF65-F5344CB8AC3E}">
        <p14:creationId xmlns:p14="http://schemas.microsoft.com/office/powerpoint/2010/main" val="4020091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r>
              <a:rPr lang="en-US" u="sng" dirty="0"/>
              <a:t>Slide 12, 13, 14, 15</a:t>
            </a:r>
            <a:r>
              <a:rPr lang="en-US" dirty="0"/>
              <a:t>: The red line represents the balance of income minus expenditure (Closing Operating Balance). </a:t>
            </a:r>
          </a:p>
          <a:p>
            <a:r>
              <a:rPr lang="en-US" dirty="0"/>
              <a:t>It is written along the y-axis.</a:t>
            </a:r>
            <a:endParaRPr lang="en-IN" dirty="0"/>
          </a:p>
          <a:p>
            <a:r>
              <a:rPr lang="en-US" dirty="0"/>
              <a:t>The same line has been shown as a green broken line. When the operating balance is negative (shown below the x axis) has been marked with red dashes. The essence of slide 15 is that we have to shift the line above x-axis to make the scheme viable.</a:t>
            </a:r>
            <a:endParaRPr lang="en-IN" dirty="0"/>
          </a:p>
          <a:p>
            <a:endParaRPr lang="en-IN" dirty="0" smtClean="0"/>
          </a:p>
          <a:p>
            <a:endParaRPr lang="en-IN" dirty="0"/>
          </a:p>
        </p:txBody>
      </p:sp>
      <p:sp>
        <p:nvSpPr>
          <p:cNvPr id="4" name="Slide Number Placeholder 3"/>
          <p:cNvSpPr>
            <a:spLocks noGrp="1"/>
          </p:cNvSpPr>
          <p:nvPr>
            <p:ph type="sldNum" sz="quarter" idx="10"/>
          </p:nvPr>
        </p:nvSpPr>
        <p:spPr/>
        <p:txBody>
          <a:bodyPr/>
          <a:lstStyle/>
          <a:p>
            <a:pPr>
              <a:defRPr/>
            </a:pPr>
            <a:fld id="{F354645A-0CD5-49B1-9979-659CC1D76924}" type="slidenum">
              <a:rPr lang="en-US" smtClean="0"/>
              <a:pPr>
                <a:defRPr/>
              </a:pPr>
              <a:t>13</a:t>
            </a:fld>
            <a:endParaRPr lang="en-US" dirty="0"/>
          </a:p>
        </p:txBody>
      </p:sp>
    </p:spTree>
    <p:extLst>
      <p:ext uri="{BB962C8B-B14F-4D97-AF65-F5344CB8AC3E}">
        <p14:creationId xmlns:p14="http://schemas.microsoft.com/office/powerpoint/2010/main" val="41069781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r>
              <a:rPr lang="en-US" u="sng" dirty="0"/>
              <a:t>Slide 12, 13, 14, 15</a:t>
            </a:r>
            <a:r>
              <a:rPr lang="en-US" dirty="0"/>
              <a:t>: The red line represents the balance of income minus expenditure (Closing Operating Balance). </a:t>
            </a:r>
          </a:p>
          <a:p>
            <a:r>
              <a:rPr lang="en-US" dirty="0"/>
              <a:t>It is written along the y-axis.</a:t>
            </a:r>
            <a:endParaRPr lang="en-IN" dirty="0"/>
          </a:p>
          <a:p>
            <a:r>
              <a:rPr lang="en-US" dirty="0"/>
              <a:t>The same line has been shown as a green broken line. When the operating balance is negative (shown below the x axis) has been marked with red dashes. The essence of slide 15 is that we have to shift the line above x-axis to make the scheme viable.</a:t>
            </a:r>
            <a:endParaRPr lang="en-IN" dirty="0"/>
          </a:p>
          <a:p>
            <a:endParaRPr lang="en-IN" dirty="0" smtClean="0"/>
          </a:p>
          <a:p>
            <a:endParaRPr lang="en-IN" dirty="0"/>
          </a:p>
        </p:txBody>
      </p:sp>
      <p:sp>
        <p:nvSpPr>
          <p:cNvPr id="4" name="Slide Number Placeholder 3"/>
          <p:cNvSpPr>
            <a:spLocks noGrp="1"/>
          </p:cNvSpPr>
          <p:nvPr>
            <p:ph type="sldNum" sz="quarter" idx="10"/>
          </p:nvPr>
        </p:nvSpPr>
        <p:spPr/>
        <p:txBody>
          <a:bodyPr/>
          <a:lstStyle/>
          <a:p>
            <a:pPr>
              <a:defRPr/>
            </a:pPr>
            <a:fld id="{F354645A-0CD5-49B1-9979-659CC1D76924}" type="slidenum">
              <a:rPr lang="en-US" smtClean="0"/>
              <a:pPr>
                <a:defRPr/>
              </a:pPr>
              <a:t>14</a:t>
            </a:fld>
            <a:endParaRPr lang="en-US" dirty="0"/>
          </a:p>
        </p:txBody>
      </p:sp>
    </p:spTree>
    <p:extLst>
      <p:ext uri="{BB962C8B-B14F-4D97-AF65-F5344CB8AC3E}">
        <p14:creationId xmlns:p14="http://schemas.microsoft.com/office/powerpoint/2010/main" val="21459941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r>
              <a:rPr lang="en-US" u="sng" dirty="0"/>
              <a:t>Slide 12, 13, 14, 15</a:t>
            </a:r>
            <a:r>
              <a:rPr lang="en-US" dirty="0"/>
              <a:t>: The red line represents the balance of income minus expenditure (Closing Operating Balance). </a:t>
            </a:r>
          </a:p>
          <a:p>
            <a:r>
              <a:rPr lang="en-US" dirty="0"/>
              <a:t>It is written along the y-axis.</a:t>
            </a:r>
            <a:endParaRPr lang="en-IN" dirty="0"/>
          </a:p>
          <a:p>
            <a:r>
              <a:rPr lang="en-US" dirty="0"/>
              <a:t>The same line has been shown as a green broken line. When the operating balance is negative (shown below the x axis) has been marked with red dashes. </a:t>
            </a:r>
          </a:p>
          <a:p>
            <a:r>
              <a:rPr lang="en-US" dirty="0"/>
              <a:t>The essence of this slide is that we have to shift the line above x-axis to make the scheme viable.</a:t>
            </a:r>
            <a:endParaRPr lang="en-IN" dirty="0"/>
          </a:p>
          <a:p>
            <a:endParaRPr lang="en-IN" dirty="0" smtClean="0"/>
          </a:p>
          <a:p>
            <a:endParaRPr lang="en-IN" dirty="0"/>
          </a:p>
        </p:txBody>
      </p:sp>
      <p:sp>
        <p:nvSpPr>
          <p:cNvPr id="4" name="Slide Number Placeholder 3"/>
          <p:cNvSpPr>
            <a:spLocks noGrp="1"/>
          </p:cNvSpPr>
          <p:nvPr>
            <p:ph type="sldNum" sz="quarter" idx="10"/>
          </p:nvPr>
        </p:nvSpPr>
        <p:spPr/>
        <p:txBody>
          <a:bodyPr/>
          <a:lstStyle/>
          <a:p>
            <a:pPr>
              <a:defRPr/>
            </a:pPr>
            <a:fld id="{F354645A-0CD5-49B1-9979-659CC1D76924}" type="slidenum">
              <a:rPr lang="en-US" smtClean="0"/>
              <a:pPr>
                <a:defRPr/>
              </a:pPr>
              <a:t>15</a:t>
            </a:fld>
            <a:endParaRPr lang="en-US" dirty="0"/>
          </a:p>
        </p:txBody>
      </p:sp>
    </p:spTree>
    <p:extLst>
      <p:ext uri="{BB962C8B-B14F-4D97-AF65-F5344CB8AC3E}">
        <p14:creationId xmlns:p14="http://schemas.microsoft.com/office/powerpoint/2010/main" val="1879953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r>
              <a:rPr lang="en-US" u="sng" dirty="0"/>
              <a:t>Slide 16</a:t>
            </a:r>
            <a:r>
              <a:rPr lang="en-US" dirty="0"/>
              <a:t>: what is the meaning of the expression Z</a:t>
            </a:r>
            <a:r>
              <a:rPr lang="en-US" sz="1100" dirty="0"/>
              <a:t>0.99</a:t>
            </a:r>
            <a:r>
              <a:rPr lang="en-US" dirty="0"/>
              <a:t>9</a:t>
            </a:r>
            <a:endParaRPr lang="en-IN" dirty="0"/>
          </a:p>
          <a:p>
            <a:r>
              <a:rPr lang="en-US" dirty="0"/>
              <a:t>Z0.999 is the point to the right side of which the probability is 0.001 under standard normal distribution. </a:t>
            </a:r>
          </a:p>
          <a:p>
            <a:r>
              <a:rPr lang="en-US" dirty="0"/>
              <a:t>The key point is: </a:t>
            </a:r>
            <a:r>
              <a:rPr lang="en-US" b="1" dirty="0"/>
              <a:t>Claim Reserve is such that chance bankruptcy is one in 1000</a:t>
            </a:r>
            <a:r>
              <a:rPr lang="en-US" dirty="0"/>
              <a:t>.</a:t>
            </a:r>
            <a:endParaRPr lang="en-IN" dirty="0"/>
          </a:p>
          <a:p>
            <a:endParaRPr lang="en-IN" dirty="0"/>
          </a:p>
        </p:txBody>
      </p:sp>
      <p:sp>
        <p:nvSpPr>
          <p:cNvPr id="4" name="Slide Number Placeholder 3"/>
          <p:cNvSpPr>
            <a:spLocks noGrp="1"/>
          </p:cNvSpPr>
          <p:nvPr>
            <p:ph type="sldNum" sz="quarter" idx="10"/>
          </p:nvPr>
        </p:nvSpPr>
        <p:spPr/>
        <p:txBody>
          <a:bodyPr/>
          <a:lstStyle/>
          <a:p>
            <a:pPr>
              <a:defRPr/>
            </a:pPr>
            <a:fld id="{99BDED9D-A2A1-49FA-AA81-7F1A1F4DD246}" type="slidenum">
              <a:rPr lang="en-US" smtClean="0"/>
              <a:pPr>
                <a:defRPr/>
              </a:pPr>
              <a:t>16</a:t>
            </a:fld>
            <a:endParaRPr lang="en-US" dirty="0"/>
          </a:p>
        </p:txBody>
      </p:sp>
    </p:spTree>
    <p:extLst>
      <p:ext uri="{BB962C8B-B14F-4D97-AF65-F5344CB8AC3E}">
        <p14:creationId xmlns:p14="http://schemas.microsoft.com/office/powerpoint/2010/main" val="27337274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99BDED9D-A2A1-49FA-AA81-7F1A1F4DD246}" type="slidenum">
              <a:rPr lang="en-US" smtClean="0"/>
              <a:pPr>
                <a:defRPr/>
              </a:pPr>
              <a:t>17</a:t>
            </a:fld>
            <a:endParaRPr lang="en-US" dirty="0"/>
          </a:p>
        </p:txBody>
      </p:sp>
    </p:spTree>
    <p:extLst>
      <p:ext uri="{BB962C8B-B14F-4D97-AF65-F5344CB8AC3E}">
        <p14:creationId xmlns:p14="http://schemas.microsoft.com/office/powerpoint/2010/main" val="28140846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99BDED9D-A2A1-49FA-AA81-7F1A1F4DD246}" type="slidenum">
              <a:rPr lang="en-US" smtClean="0"/>
              <a:pPr>
                <a:defRPr/>
              </a:pPr>
              <a:t>18</a:t>
            </a:fld>
            <a:endParaRPr lang="en-US" dirty="0"/>
          </a:p>
        </p:txBody>
      </p:sp>
    </p:spTree>
    <p:extLst>
      <p:ext uri="{BB962C8B-B14F-4D97-AF65-F5344CB8AC3E}">
        <p14:creationId xmlns:p14="http://schemas.microsoft.com/office/powerpoint/2010/main" val="19884794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a:defRPr/>
            </a:pPr>
            <a:fld id="{F354645A-0CD5-49B1-9979-659CC1D76924}" type="slidenum">
              <a:rPr lang="en-US" smtClean="0"/>
              <a:pPr>
                <a:defRPr/>
              </a:pPr>
              <a:t>19</a:t>
            </a:fld>
            <a:endParaRPr lang="en-US" dirty="0"/>
          </a:p>
        </p:txBody>
      </p:sp>
    </p:spTree>
    <p:extLst>
      <p:ext uri="{BB962C8B-B14F-4D97-AF65-F5344CB8AC3E}">
        <p14:creationId xmlns:p14="http://schemas.microsoft.com/office/powerpoint/2010/main" val="4159308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99BDED9D-A2A1-49FA-AA81-7F1A1F4DD246}" type="slidenum">
              <a:rPr lang="en-US" smtClean="0"/>
              <a:pPr>
                <a:defRPr/>
              </a:pPr>
              <a:t>2</a:t>
            </a:fld>
            <a:endParaRPr lang="en-US" dirty="0"/>
          </a:p>
        </p:txBody>
      </p:sp>
    </p:spTree>
    <p:extLst>
      <p:ext uri="{BB962C8B-B14F-4D97-AF65-F5344CB8AC3E}">
        <p14:creationId xmlns:p14="http://schemas.microsoft.com/office/powerpoint/2010/main" val="8587815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r>
              <a:rPr lang="en-US" u="sng" dirty="0"/>
              <a:t>Slide 20: </a:t>
            </a:r>
            <a:r>
              <a:rPr lang="en-US" dirty="0"/>
              <a:t>when the sums are added up the balance is $63,547, not $62,477. </a:t>
            </a:r>
            <a:endParaRPr lang="en-IN" dirty="0"/>
          </a:p>
          <a:p>
            <a:r>
              <a:rPr lang="en-US" dirty="0"/>
              <a:t>This is not discrepancy. If funds come at the beginning of every year then total will be $63,547. If the total funds come together in the beginning of the first year, then amount will be $62,477. Stated otherwise, this is the present value of the fund flows given on the left side at the rate of interest 8% pa.</a:t>
            </a:r>
            <a:endParaRPr lang="en-IN" dirty="0"/>
          </a:p>
          <a:p>
            <a:endParaRPr lang="en-IN" dirty="0"/>
          </a:p>
        </p:txBody>
      </p:sp>
      <p:sp>
        <p:nvSpPr>
          <p:cNvPr id="4" name="Slide Number Placeholder 3"/>
          <p:cNvSpPr>
            <a:spLocks noGrp="1"/>
          </p:cNvSpPr>
          <p:nvPr>
            <p:ph type="sldNum" sz="quarter" idx="10"/>
          </p:nvPr>
        </p:nvSpPr>
        <p:spPr/>
        <p:txBody>
          <a:bodyPr/>
          <a:lstStyle/>
          <a:p>
            <a:pPr>
              <a:defRPr/>
            </a:pPr>
            <a:fld id="{F354645A-0CD5-49B1-9979-659CC1D76924}" type="slidenum">
              <a:rPr lang="en-US" smtClean="0"/>
              <a:pPr>
                <a:defRPr/>
              </a:pPr>
              <a:t>20</a:t>
            </a:fld>
            <a:endParaRPr lang="en-US" dirty="0"/>
          </a:p>
        </p:txBody>
      </p:sp>
    </p:spTree>
    <p:extLst>
      <p:ext uri="{BB962C8B-B14F-4D97-AF65-F5344CB8AC3E}">
        <p14:creationId xmlns:p14="http://schemas.microsoft.com/office/powerpoint/2010/main" val="37450665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r>
              <a:rPr lang="en-US" u="sng" dirty="0"/>
              <a:t>Slide 21</a:t>
            </a:r>
            <a:r>
              <a:rPr lang="en-US" dirty="0"/>
              <a:t>: The net present value (NPV) refers to which amount of investment? </a:t>
            </a:r>
          </a:p>
          <a:p>
            <a:endParaRPr lang="en-US" dirty="0"/>
          </a:p>
          <a:p>
            <a:r>
              <a:rPr lang="en-US" dirty="0"/>
              <a:t>$62,477, and the % of NPV of investment depends on the difference between two interest rates: interest rate given by the borrower and interest rate if invested on safe Treasury bond. We assumed a treasury rate of 2.365% per annum for discounting the repayment installments. 2.365% is the average of two rates given below:  </a:t>
            </a:r>
            <a:endParaRPr lang="en-IN" dirty="0"/>
          </a:p>
          <a:p>
            <a:r>
              <a:rPr lang="en-US" dirty="0"/>
              <a:t> </a:t>
            </a:r>
            <a:endParaRPr lang="en-IN" dirty="0"/>
          </a:p>
          <a:p>
            <a:r>
              <a:rPr lang="en-US" dirty="0"/>
              <a:t>(1) 20 Year Treasury Rate: 2.58% for Nov 10 2016</a:t>
            </a:r>
            <a:endParaRPr lang="en-IN" dirty="0"/>
          </a:p>
          <a:p>
            <a:r>
              <a:rPr lang="en-US" dirty="0"/>
              <a:t>(2) 10 Year Treasury Rate: 2.15% for Nov 10 2016</a:t>
            </a:r>
            <a:endParaRPr lang="en-IN" dirty="0"/>
          </a:p>
          <a:p>
            <a:r>
              <a:rPr lang="en-US" dirty="0"/>
              <a:t>Source: </a:t>
            </a:r>
            <a:r>
              <a:rPr lang="en-US" u="sng" dirty="0">
                <a:hlinkClick r:id="rId3"/>
              </a:rPr>
              <a:t>https://ycharts.com/indicators/10_year_treasury_rate</a:t>
            </a:r>
            <a:endParaRPr lang="en-IN" dirty="0"/>
          </a:p>
          <a:p>
            <a:r>
              <a:rPr lang="en-US" dirty="0"/>
              <a:t> </a:t>
            </a:r>
            <a:endParaRPr lang="en-IN" dirty="0"/>
          </a:p>
          <a:p>
            <a:r>
              <a:rPr lang="en-US" dirty="0"/>
              <a:t>While computing the present value we have discounted the annual installments by 2.365% per year. But the installments were calculated based on varying interest rates starting from 5% to 14%.</a:t>
            </a:r>
            <a:endParaRPr lang="en-IN" dirty="0"/>
          </a:p>
          <a:p>
            <a:r>
              <a:rPr lang="en-US" dirty="0"/>
              <a:t>If the interest rate is 14% (given by CBHI), the annual installment for a loan of $62,477 is $23,062 from 6th to 15th years (5 years’ moratorium). Present value of all repayment installment is $180,836. NPV = $180836-$62,477 = $118,359 which is 189% of $62,477</a:t>
            </a:r>
            <a:endParaRPr lang="en-IN" dirty="0"/>
          </a:p>
          <a:p>
            <a:r>
              <a:rPr lang="en-US" dirty="0"/>
              <a:t> </a:t>
            </a:r>
            <a:endParaRPr lang="en-IN" dirty="0"/>
          </a:p>
        </p:txBody>
      </p:sp>
      <p:sp>
        <p:nvSpPr>
          <p:cNvPr id="4" name="Slide Number Placeholder 3"/>
          <p:cNvSpPr>
            <a:spLocks noGrp="1"/>
          </p:cNvSpPr>
          <p:nvPr>
            <p:ph type="sldNum" sz="quarter" idx="10"/>
          </p:nvPr>
        </p:nvSpPr>
        <p:spPr/>
        <p:txBody>
          <a:bodyPr/>
          <a:lstStyle/>
          <a:p>
            <a:pPr>
              <a:defRPr/>
            </a:pPr>
            <a:fld id="{F354645A-0CD5-49B1-9979-659CC1D76924}" type="slidenum">
              <a:rPr lang="en-US" smtClean="0"/>
              <a:pPr>
                <a:defRPr/>
              </a:pPr>
              <a:t>21</a:t>
            </a:fld>
            <a:endParaRPr lang="en-US" dirty="0"/>
          </a:p>
        </p:txBody>
      </p:sp>
    </p:spTree>
    <p:extLst>
      <p:ext uri="{BB962C8B-B14F-4D97-AF65-F5344CB8AC3E}">
        <p14:creationId xmlns:p14="http://schemas.microsoft.com/office/powerpoint/2010/main" val="28811909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54645A-0CD5-49B1-9979-659CC1D76924}" type="slidenum">
              <a:rPr lang="en-US" smtClean="0"/>
              <a:pPr>
                <a:defRPr/>
              </a:pPr>
              <a:t>22</a:t>
            </a:fld>
            <a:endParaRPr lang="en-US" dirty="0"/>
          </a:p>
        </p:txBody>
      </p:sp>
    </p:spTree>
    <p:extLst>
      <p:ext uri="{BB962C8B-B14F-4D97-AF65-F5344CB8AC3E}">
        <p14:creationId xmlns:p14="http://schemas.microsoft.com/office/powerpoint/2010/main" val="26866857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99BDED9D-A2A1-49FA-AA81-7F1A1F4DD246}" type="slidenum">
              <a:rPr lang="en-US" smtClean="0"/>
              <a:pPr>
                <a:defRPr/>
              </a:pPr>
              <a:t>23</a:t>
            </a:fld>
            <a:endParaRPr lang="en-US" dirty="0"/>
          </a:p>
        </p:txBody>
      </p:sp>
    </p:spTree>
    <p:extLst>
      <p:ext uri="{BB962C8B-B14F-4D97-AF65-F5344CB8AC3E}">
        <p14:creationId xmlns:p14="http://schemas.microsoft.com/office/powerpoint/2010/main" val="24348793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r>
              <a:rPr lang="en-US" sz="1100" dirty="0"/>
              <a:t>This is true for any year if </a:t>
            </a:r>
            <a:r>
              <a:rPr lang="en-US" sz="1100" b="1" dirty="0"/>
              <a:t>inflation is 0</a:t>
            </a:r>
            <a:r>
              <a:rPr lang="en-US" sz="1100" dirty="0"/>
              <a:t>. If operating cost is inflated, the premium PPPY too, has to be inflated at the same rate.</a:t>
            </a:r>
            <a:endParaRPr lang="en-IN" sz="1100" dirty="0"/>
          </a:p>
          <a:p>
            <a:r>
              <a:rPr lang="en-US" sz="1100" dirty="0"/>
              <a:t> </a:t>
            </a:r>
            <a:endParaRPr lang="en-IN" sz="1100" dirty="0"/>
          </a:p>
          <a:p>
            <a:r>
              <a:rPr lang="en-US" sz="1100" dirty="0"/>
              <a:t>Now what should be the critical values of the five parameters that will bring sustainability to a scheme? </a:t>
            </a:r>
          </a:p>
          <a:p>
            <a:r>
              <a:rPr lang="en-US" sz="1100" dirty="0"/>
              <a:t>If the claim ratio is stabilized at 70%, sustainability depends on the operating cost. The scheme has to manage the operation with 30% of the premium. The cost of operation depends on the number of households enrolled and renewal rate but relationship is not linear. There is no “one single solution” for the sustainability. Various combinations of these five parameters can be a feasible solution for sustainability. Notice, if per capita premium is increased, the scheme needs fewer households to break even. If average number of insured per household is reduced, more households are required to cover the cost. If renewal is high, fewer households will be required.</a:t>
            </a:r>
            <a:endParaRPr lang="en-IN" sz="1100" dirty="0"/>
          </a:p>
          <a:p>
            <a:r>
              <a:rPr lang="en-US" sz="1100" dirty="0"/>
              <a:t>  </a:t>
            </a:r>
            <a:endParaRPr lang="en-IN" sz="1100" dirty="0"/>
          </a:p>
          <a:p>
            <a:r>
              <a:rPr lang="en-US" sz="1100" dirty="0"/>
              <a:t>We have tried to find several combinations of five parameters as feasible solutions for sustainability. The first table assumes renewal rate is zero. The second table assumes 50% renewal rate. The most practical solution (based on our experience) is (MOVING TO THE NEXT SLIDE)</a:t>
            </a:r>
            <a:endParaRPr lang="en-IN" sz="1100" dirty="0"/>
          </a:p>
          <a:p>
            <a:r>
              <a:rPr lang="en-US" sz="1100" dirty="0"/>
              <a:t> </a:t>
            </a:r>
            <a:endParaRPr lang="en-IN" sz="1100" dirty="0"/>
          </a:p>
          <a:p>
            <a:r>
              <a:rPr lang="en-US" sz="1100" dirty="0"/>
              <a:t>Claim Ratio 70%, Renewal rate 50%, Premium per capita US$ 4.93 (INR 330), 4,600 households and average 3.5 insured from each household. </a:t>
            </a:r>
            <a:endParaRPr lang="en-IN" sz="1100" dirty="0"/>
          </a:p>
          <a:p>
            <a:r>
              <a:rPr lang="en-US" sz="1100" dirty="0"/>
              <a:t> </a:t>
            </a:r>
            <a:endParaRPr lang="en-IN" sz="1100" dirty="0"/>
          </a:p>
          <a:p>
            <a:r>
              <a:rPr lang="en-US" sz="1100" dirty="0"/>
              <a:t>Other schemes may want to reach a different solution. If it is possible to maintain a claim ratio at 60%, sustainability will be achieved with a lesser premium or fewer households or with fewer insured from each household.</a:t>
            </a:r>
            <a:endParaRPr lang="en-IN" sz="1100" dirty="0"/>
          </a:p>
          <a:p>
            <a:r>
              <a:rPr lang="en-US" sz="1100" dirty="0"/>
              <a:t> </a:t>
            </a:r>
            <a:endParaRPr lang="en-IN" sz="1100" dirty="0"/>
          </a:p>
          <a:p>
            <a:r>
              <a:rPr lang="en-US" sz="1100" dirty="0"/>
              <a:t>Note that, </a:t>
            </a:r>
            <a:r>
              <a:rPr lang="en-US" sz="1100" b="1" dirty="0"/>
              <a:t>one of the assumptions here is zero inflation</a:t>
            </a:r>
            <a:r>
              <a:rPr lang="en-US" sz="1100" dirty="0"/>
              <a:t>. This solution will not be achieved in the first year. Operation cost will increase in the subsequent years. The premium should also increase at the same rate so that the targets for the number of households and average number of insured per household remain unchanged. </a:t>
            </a:r>
          </a:p>
          <a:p>
            <a:endParaRPr lang="en-US" sz="1100" dirty="0"/>
          </a:p>
          <a:p>
            <a:r>
              <a:rPr lang="en-US" sz="1100" dirty="0"/>
              <a:t>Claims Ratio being 70%, benefits will also go up and hence, the community, if otherwise satisfied with the scheme, will probably not mind paying 10% more as premium if cover is also increased by 10%. In commercial insurance, the premium increases every year, but not the benefit.</a:t>
            </a:r>
            <a:endParaRPr lang="en-IN" sz="1100" dirty="0"/>
          </a:p>
          <a:p>
            <a:endParaRPr lang="en-IN" sz="1100" dirty="0"/>
          </a:p>
        </p:txBody>
      </p:sp>
      <p:sp>
        <p:nvSpPr>
          <p:cNvPr id="4" name="Slide Number Placeholder 3"/>
          <p:cNvSpPr>
            <a:spLocks noGrp="1"/>
          </p:cNvSpPr>
          <p:nvPr>
            <p:ph type="sldNum" sz="quarter" idx="10"/>
          </p:nvPr>
        </p:nvSpPr>
        <p:spPr/>
        <p:txBody>
          <a:bodyPr/>
          <a:lstStyle/>
          <a:p>
            <a:pPr>
              <a:defRPr/>
            </a:pPr>
            <a:fld id="{99BDED9D-A2A1-49FA-AA81-7F1A1F4DD246}" type="slidenum">
              <a:rPr lang="en-US" smtClean="0"/>
              <a:pPr>
                <a:defRPr/>
              </a:pPr>
              <a:t>24</a:t>
            </a:fld>
            <a:endParaRPr lang="en-US" dirty="0"/>
          </a:p>
        </p:txBody>
      </p:sp>
    </p:spTree>
    <p:extLst>
      <p:ext uri="{BB962C8B-B14F-4D97-AF65-F5344CB8AC3E}">
        <p14:creationId xmlns:p14="http://schemas.microsoft.com/office/powerpoint/2010/main" val="40564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99BDED9D-A2A1-49FA-AA81-7F1A1F4DD246}" type="slidenum">
              <a:rPr lang="en-US" smtClean="0"/>
              <a:pPr>
                <a:defRPr/>
              </a:pPr>
              <a:t>25</a:t>
            </a:fld>
            <a:endParaRPr lang="en-US" dirty="0"/>
          </a:p>
        </p:txBody>
      </p:sp>
    </p:spTree>
    <p:extLst>
      <p:ext uri="{BB962C8B-B14F-4D97-AF65-F5344CB8AC3E}">
        <p14:creationId xmlns:p14="http://schemas.microsoft.com/office/powerpoint/2010/main" val="36200991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r>
              <a:rPr lang="en-US" dirty="0"/>
              <a:t>The spider graph for Banke shows six years (2011-2016) of results. Each year has been represented by a </a:t>
            </a:r>
            <a:r>
              <a:rPr lang="en-US" dirty="0" err="1"/>
              <a:t>colour</a:t>
            </a:r>
            <a:r>
              <a:rPr lang="en-US" dirty="0"/>
              <a:t>. The green broken line represents the sustainability line (based on what has been said with the previous slide). Notice that Banke has achieved the sustainability points several times against four of the five parameters (could not achieve the target for the number of households).</a:t>
            </a:r>
            <a:endParaRPr lang="en-IN" dirty="0"/>
          </a:p>
          <a:p>
            <a:r>
              <a:rPr lang="en-US" dirty="0"/>
              <a:t> </a:t>
            </a:r>
            <a:endParaRPr lang="en-IN" dirty="0"/>
          </a:p>
        </p:txBody>
      </p:sp>
      <p:sp>
        <p:nvSpPr>
          <p:cNvPr id="4" name="Slide Number Placeholder 3"/>
          <p:cNvSpPr>
            <a:spLocks noGrp="1"/>
          </p:cNvSpPr>
          <p:nvPr>
            <p:ph type="sldNum" sz="quarter" idx="10"/>
          </p:nvPr>
        </p:nvSpPr>
        <p:spPr/>
        <p:txBody>
          <a:bodyPr/>
          <a:lstStyle/>
          <a:p>
            <a:pPr>
              <a:defRPr/>
            </a:pPr>
            <a:fld id="{F354645A-0CD5-49B1-9979-659CC1D76924}" type="slidenum">
              <a:rPr lang="en-US" smtClean="0"/>
              <a:pPr>
                <a:defRPr/>
              </a:pPr>
              <a:t>26</a:t>
            </a:fld>
            <a:endParaRPr lang="en-US" dirty="0"/>
          </a:p>
        </p:txBody>
      </p:sp>
    </p:spTree>
    <p:extLst>
      <p:ext uri="{BB962C8B-B14F-4D97-AF65-F5344CB8AC3E}">
        <p14:creationId xmlns:p14="http://schemas.microsoft.com/office/powerpoint/2010/main" val="4841944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r>
              <a:rPr lang="en-US" dirty="0"/>
              <a:t>Spider graph for Bihar shows three years of results. Even within three years it has achieved the target against one parameter (claim ratio) at least once. Banke results prove that given time, it is possible to achieve the sustainability solution.</a:t>
            </a:r>
            <a:endParaRPr lang="en-IN" dirty="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354645A-0CD5-49B1-9979-659CC1D76924}" type="slidenum">
              <a:rPr lang="en-US" smtClean="0"/>
              <a:pPr>
                <a:defRPr/>
              </a:pPr>
              <a:t>27</a:t>
            </a:fld>
            <a:endParaRPr lang="en-US" dirty="0"/>
          </a:p>
        </p:txBody>
      </p:sp>
    </p:spTree>
    <p:extLst>
      <p:ext uri="{BB962C8B-B14F-4D97-AF65-F5344CB8AC3E}">
        <p14:creationId xmlns:p14="http://schemas.microsoft.com/office/powerpoint/2010/main" val="22894197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r>
              <a:rPr lang="en-US" dirty="0"/>
              <a:t>We show descending admin costs, which we assume to plateau at around 20% of the premium as operating cost, and which is reasonable at the MIU level. Because there are CCs, CoCos and admin cost at the Federation level. </a:t>
            </a:r>
          </a:p>
          <a:p>
            <a:r>
              <a:rPr lang="en-US" dirty="0"/>
              <a:t>And cost will not monotonically decrease with increased enrollment. </a:t>
            </a:r>
          </a:p>
          <a:p>
            <a:r>
              <a:rPr lang="en-US" dirty="0"/>
              <a:t>When a new CC or CoCo is set up, the number of insured increases, the cost per capita also increases temporarily. For data and the chart in excel please see the Page “Table-4 Prototype” in the attached excel file (Data 15.8….).</a:t>
            </a:r>
            <a:endParaRPr lang="en-IN" dirty="0"/>
          </a:p>
          <a:p>
            <a:endParaRPr lang="en-US" dirty="0"/>
          </a:p>
        </p:txBody>
      </p:sp>
      <p:sp>
        <p:nvSpPr>
          <p:cNvPr id="4" name="Slide Number Placeholder 3"/>
          <p:cNvSpPr>
            <a:spLocks noGrp="1"/>
          </p:cNvSpPr>
          <p:nvPr>
            <p:ph type="sldNum" sz="quarter" idx="10"/>
          </p:nvPr>
        </p:nvSpPr>
        <p:spPr/>
        <p:txBody>
          <a:bodyPr/>
          <a:lstStyle/>
          <a:p>
            <a:pPr>
              <a:defRPr/>
            </a:pPr>
            <a:fld id="{F354645A-0CD5-49B1-9979-659CC1D76924}" type="slidenum">
              <a:rPr lang="en-US" smtClean="0"/>
              <a:pPr>
                <a:defRPr/>
              </a:pPr>
              <a:t>28</a:t>
            </a:fld>
            <a:endParaRPr lang="en-US" dirty="0"/>
          </a:p>
        </p:txBody>
      </p:sp>
    </p:spTree>
    <p:extLst>
      <p:ext uri="{BB962C8B-B14F-4D97-AF65-F5344CB8AC3E}">
        <p14:creationId xmlns:p14="http://schemas.microsoft.com/office/powerpoint/2010/main" val="1595498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pPr defTabSz="926196">
              <a:defRPr/>
            </a:pPr>
            <a:r>
              <a:rPr lang="en-US" dirty="0"/>
              <a:t>Community assets (=closing operating balance) depends on the interest rate paid to the investor. </a:t>
            </a:r>
          </a:p>
          <a:p>
            <a:pPr defTabSz="926196">
              <a:defRPr/>
            </a:pPr>
            <a:endParaRPr lang="en-US" dirty="0"/>
          </a:p>
          <a:p>
            <a:pPr defTabSz="926196">
              <a:defRPr/>
            </a:pPr>
            <a:r>
              <a:rPr lang="en-US" dirty="0"/>
              <a:t>This slide shows the operating closing balance at various interest rates. It also shows that the line representing 15% interest, pass through negative region and hence it is not possible to pay more than 15% interest. The chart is in the page “Fig-9, 10,11_VaryingIntRates” in the attached excel file (Data 15.8….).</a:t>
            </a:r>
            <a:endParaRPr lang="en-IN" dirty="0"/>
          </a:p>
          <a:p>
            <a:endParaRPr lang="en-IN" dirty="0"/>
          </a:p>
        </p:txBody>
      </p:sp>
      <p:sp>
        <p:nvSpPr>
          <p:cNvPr id="4" name="Slide Number Placeholder 3"/>
          <p:cNvSpPr>
            <a:spLocks noGrp="1"/>
          </p:cNvSpPr>
          <p:nvPr>
            <p:ph type="sldNum" sz="quarter" idx="10"/>
          </p:nvPr>
        </p:nvSpPr>
        <p:spPr/>
        <p:txBody>
          <a:bodyPr/>
          <a:lstStyle/>
          <a:p>
            <a:pPr>
              <a:defRPr/>
            </a:pPr>
            <a:fld id="{F354645A-0CD5-49B1-9979-659CC1D76924}" type="slidenum">
              <a:rPr lang="en-US" smtClean="0"/>
              <a:pPr>
                <a:defRPr/>
              </a:pPr>
              <a:t>29</a:t>
            </a:fld>
            <a:endParaRPr lang="en-US" dirty="0"/>
          </a:p>
        </p:txBody>
      </p:sp>
    </p:spTree>
    <p:extLst>
      <p:ext uri="{BB962C8B-B14F-4D97-AF65-F5344CB8AC3E}">
        <p14:creationId xmlns:p14="http://schemas.microsoft.com/office/powerpoint/2010/main" val="1621589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r>
              <a:rPr lang="en-US" dirty="0" smtClean="0"/>
              <a:t>In many</a:t>
            </a:r>
            <a:r>
              <a:rPr lang="en-US" baseline="0" dirty="0" smtClean="0"/>
              <a:t> OECD countries, the 2 strategies to reach UHC have been mandating (Bismarckian model) and subsidies (Beveridgian model)</a:t>
            </a:r>
          </a:p>
          <a:p>
            <a:r>
              <a:rPr lang="en-US" baseline="0" dirty="0" smtClean="0"/>
              <a:t>In most other countries, these 2 strategies are not implemented effectively and systematically.</a:t>
            </a:r>
          </a:p>
          <a:p>
            <a:r>
              <a:rPr lang="en-US" baseline="0" dirty="0" smtClean="0"/>
              <a:t>The main pain-point is that </a:t>
            </a:r>
            <a:r>
              <a:rPr lang="en-US" u="sng" baseline="0" dirty="0" smtClean="0"/>
              <a:t>governments cannot reach people in settings of (poverty and) informality</a:t>
            </a:r>
            <a:r>
              <a:rPr lang="en-US" baseline="0" dirty="0" smtClean="0"/>
              <a:t>. </a:t>
            </a:r>
          </a:p>
          <a:p>
            <a:r>
              <a:rPr lang="en-US" baseline="0" dirty="0" smtClean="0"/>
              <a:t>Hence, there is no option other than to rely on voluntary and contributory enrolment.</a:t>
            </a:r>
          </a:p>
          <a:p>
            <a:r>
              <a:rPr lang="en-US" baseline="0" dirty="0" smtClean="0"/>
              <a:t>This requires creating conditions to catalyze both the demand and the supply of health insurance. </a:t>
            </a:r>
            <a:endParaRPr lang="en-US" dirty="0"/>
          </a:p>
        </p:txBody>
      </p:sp>
      <p:sp>
        <p:nvSpPr>
          <p:cNvPr id="4" name="Slide Number Placeholder 3"/>
          <p:cNvSpPr>
            <a:spLocks noGrp="1"/>
          </p:cNvSpPr>
          <p:nvPr>
            <p:ph type="sldNum" sz="quarter" idx="10"/>
          </p:nvPr>
        </p:nvSpPr>
        <p:spPr/>
        <p:txBody>
          <a:bodyPr/>
          <a:lstStyle/>
          <a:p>
            <a:pPr>
              <a:defRPr/>
            </a:pPr>
            <a:fld id="{F354645A-0CD5-49B1-9979-659CC1D76924}" type="slidenum">
              <a:rPr lang="en-US" smtClean="0"/>
              <a:pPr>
                <a:defRPr/>
              </a:pPr>
              <a:t>3</a:t>
            </a:fld>
            <a:endParaRPr lang="en-US" dirty="0"/>
          </a:p>
        </p:txBody>
      </p:sp>
    </p:spTree>
    <p:extLst>
      <p:ext uri="{BB962C8B-B14F-4D97-AF65-F5344CB8AC3E}">
        <p14:creationId xmlns:p14="http://schemas.microsoft.com/office/powerpoint/2010/main" val="23468010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r>
              <a:rPr lang="en-US" dirty="0"/>
              <a:t> </a:t>
            </a:r>
            <a:endParaRPr lang="en-IN" dirty="0"/>
          </a:p>
          <a:p>
            <a:r>
              <a:rPr lang="en-US" dirty="0"/>
              <a:t>The number of people per scheme is 40,000. Household 10,000. Capital invest per person is $1.56.  This has been mentioned in slide 20.</a:t>
            </a:r>
            <a:endParaRPr lang="en-IN" dirty="0"/>
          </a:p>
          <a:p>
            <a:r>
              <a:rPr lang="en-US" dirty="0"/>
              <a:t>The table given in this slide comes from excel file (Scaling26Jan16_NJ_AM_2_BMGF) .</a:t>
            </a:r>
            <a:endParaRPr lang="en-IN" dirty="0"/>
          </a:p>
          <a:p>
            <a:endParaRPr lang="en-IN" dirty="0"/>
          </a:p>
        </p:txBody>
      </p:sp>
      <p:sp>
        <p:nvSpPr>
          <p:cNvPr id="4" name="Slide Number Placeholder 3"/>
          <p:cNvSpPr>
            <a:spLocks noGrp="1"/>
          </p:cNvSpPr>
          <p:nvPr>
            <p:ph type="sldNum" sz="quarter" idx="10"/>
          </p:nvPr>
        </p:nvSpPr>
        <p:spPr/>
        <p:txBody>
          <a:bodyPr/>
          <a:lstStyle/>
          <a:p>
            <a:pPr>
              <a:defRPr/>
            </a:pPr>
            <a:fld id="{F354645A-0CD5-49B1-9979-659CC1D76924}" type="slidenum">
              <a:rPr lang="en-US" smtClean="0"/>
              <a:pPr>
                <a:defRPr/>
              </a:pPr>
              <a:t>30</a:t>
            </a:fld>
            <a:endParaRPr lang="en-US" dirty="0"/>
          </a:p>
        </p:txBody>
      </p:sp>
    </p:spTree>
    <p:extLst>
      <p:ext uri="{BB962C8B-B14F-4D97-AF65-F5344CB8AC3E}">
        <p14:creationId xmlns:p14="http://schemas.microsoft.com/office/powerpoint/2010/main" val="32446522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99BDED9D-A2A1-49FA-AA81-7F1A1F4DD246}" type="slidenum">
              <a:rPr lang="en-US" smtClean="0"/>
              <a:pPr>
                <a:defRPr/>
              </a:pPr>
              <a:t>31</a:t>
            </a:fld>
            <a:endParaRPr lang="en-US" dirty="0"/>
          </a:p>
        </p:txBody>
      </p:sp>
    </p:spTree>
    <p:extLst>
      <p:ext uri="{BB962C8B-B14F-4D97-AF65-F5344CB8AC3E}">
        <p14:creationId xmlns:p14="http://schemas.microsoft.com/office/powerpoint/2010/main" val="34680876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a:defRPr/>
            </a:pPr>
            <a:fld id="{F354645A-0CD5-49B1-9979-659CC1D76924}" type="slidenum">
              <a:rPr lang="en-US" smtClean="0"/>
              <a:pPr>
                <a:defRPr/>
              </a:pPr>
              <a:t>32</a:t>
            </a:fld>
            <a:endParaRPr lang="en-US" dirty="0"/>
          </a:p>
        </p:txBody>
      </p:sp>
    </p:spTree>
    <p:extLst>
      <p:ext uri="{BB962C8B-B14F-4D97-AF65-F5344CB8AC3E}">
        <p14:creationId xmlns:p14="http://schemas.microsoft.com/office/powerpoint/2010/main" val="3359519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r>
              <a:rPr lang="en-US" dirty="0" smtClean="0"/>
              <a:t>Mention that CBHI is the generalized system in Rwanda, and benefitting from government support in certain provinces of Ethiopia.</a:t>
            </a:r>
            <a:endParaRPr lang="en-US" dirty="0"/>
          </a:p>
        </p:txBody>
      </p:sp>
      <p:sp>
        <p:nvSpPr>
          <p:cNvPr id="4" name="Slide Number Placeholder 3"/>
          <p:cNvSpPr>
            <a:spLocks noGrp="1"/>
          </p:cNvSpPr>
          <p:nvPr>
            <p:ph type="sldNum" sz="quarter" idx="10"/>
          </p:nvPr>
        </p:nvSpPr>
        <p:spPr/>
        <p:txBody>
          <a:bodyPr/>
          <a:lstStyle/>
          <a:p>
            <a:pPr>
              <a:defRPr/>
            </a:pPr>
            <a:fld id="{F354645A-0CD5-49B1-9979-659CC1D76924}" type="slidenum">
              <a:rPr lang="en-US" smtClean="0"/>
              <a:pPr>
                <a:defRPr/>
              </a:pPr>
              <a:t>4</a:t>
            </a:fld>
            <a:endParaRPr lang="en-US" dirty="0"/>
          </a:p>
        </p:txBody>
      </p:sp>
    </p:spTree>
    <p:extLst>
      <p:ext uri="{BB962C8B-B14F-4D97-AF65-F5344CB8AC3E}">
        <p14:creationId xmlns:p14="http://schemas.microsoft.com/office/powerpoint/2010/main" val="4147105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54645A-0CD5-49B1-9979-659CC1D76924}" type="slidenum">
              <a:rPr lang="en-US" smtClean="0"/>
              <a:pPr>
                <a:defRPr/>
              </a:pPr>
              <a:t>5</a:t>
            </a:fld>
            <a:endParaRPr lang="en-US" dirty="0"/>
          </a:p>
        </p:txBody>
      </p:sp>
    </p:spTree>
    <p:extLst>
      <p:ext uri="{BB962C8B-B14F-4D97-AF65-F5344CB8AC3E}">
        <p14:creationId xmlns:p14="http://schemas.microsoft.com/office/powerpoint/2010/main" val="2878326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r>
              <a:rPr lang="en-US" b="1" dirty="0"/>
              <a:t>Community-based approach:</a:t>
            </a:r>
            <a:r>
              <a:rPr lang="en-US" dirty="0"/>
              <a:t> </a:t>
            </a:r>
          </a:p>
          <a:p>
            <a:r>
              <a:rPr lang="en-US" u="sng" dirty="0"/>
              <a:t>local information </a:t>
            </a:r>
            <a:r>
              <a:rPr lang="en-US" dirty="0"/>
              <a:t>and data used to </a:t>
            </a:r>
            <a:r>
              <a:rPr lang="en-US" b="1" dirty="0"/>
              <a:t>price</a:t>
            </a:r>
            <a:r>
              <a:rPr lang="en-US" dirty="0"/>
              <a:t> risk-coverage; </a:t>
            </a:r>
          </a:p>
          <a:p>
            <a:r>
              <a:rPr lang="en-US" dirty="0"/>
              <a:t>Repeated </a:t>
            </a:r>
            <a:r>
              <a:rPr lang="en-US" u="sng" dirty="0"/>
              <a:t>discussions at local level </a:t>
            </a:r>
            <a:r>
              <a:rPr lang="en-US" dirty="0"/>
              <a:t>on priority-setting and </a:t>
            </a:r>
            <a:r>
              <a:rPr lang="en-US" b="1" dirty="0"/>
              <a:t>package design</a:t>
            </a:r>
            <a:r>
              <a:rPr lang="en-US" dirty="0"/>
              <a:t>, considering local provision</a:t>
            </a:r>
          </a:p>
          <a:p>
            <a:r>
              <a:rPr lang="en-US" dirty="0"/>
              <a:t>local talent to </a:t>
            </a:r>
            <a:r>
              <a:rPr lang="en-US" u="sng" dirty="0"/>
              <a:t>administer</a:t>
            </a:r>
            <a:r>
              <a:rPr lang="en-US" dirty="0"/>
              <a:t> various tasks (enrolment, claims processing </a:t>
            </a:r>
            <a:r>
              <a:rPr lang="en-US" dirty="0" err="1"/>
              <a:t>etc</a:t>
            </a:r>
            <a:r>
              <a:rPr lang="en-US" dirty="0"/>
              <a:t>)</a:t>
            </a:r>
          </a:p>
          <a:p>
            <a:r>
              <a:rPr lang="en-US" dirty="0"/>
              <a:t>Local </a:t>
            </a:r>
            <a:r>
              <a:rPr lang="en-US" b="1" dirty="0"/>
              <a:t>consensus on welfare-gains </a:t>
            </a:r>
            <a:r>
              <a:rPr lang="en-US" dirty="0"/>
              <a:t>to the members is the main driver of demand/enrolment</a:t>
            </a:r>
          </a:p>
          <a:p>
            <a:r>
              <a:rPr lang="en-US" dirty="0"/>
              <a:t>Local </a:t>
            </a:r>
            <a:r>
              <a:rPr lang="en-US" b="1" dirty="0"/>
              <a:t>governance</a:t>
            </a:r>
            <a:r>
              <a:rPr lang="en-US" dirty="0"/>
              <a:t> reduces conflict of interests and lowers costs.</a:t>
            </a:r>
            <a:endParaRPr lang="en-US" b="1" dirty="0"/>
          </a:p>
          <a:p>
            <a:pPr defTabSz="463098" eaLnBrk="1" fontAlgn="auto" hangingPunct="1">
              <a:spcBef>
                <a:spcPts val="0"/>
              </a:spcBef>
              <a:spcAft>
                <a:spcPts val="0"/>
              </a:spcAft>
              <a:defRPr/>
            </a:pPr>
            <a:endParaRPr lang="en-US" b="1" dirty="0"/>
          </a:p>
          <a:p>
            <a:pPr defTabSz="463098" eaLnBrk="1" fontAlgn="auto" hangingPunct="1">
              <a:spcBef>
                <a:spcPts val="0"/>
              </a:spcBef>
              <a:spcAft>
                <a:spcPts val="0"/>
              </a:spcAft>
              <a:defRPr/>
            </a:pPr>
            <a:r>
              <a:rPr lang="en-US" b="1" dirty="0"/>
              <a:t>Insurance education and awareness:</a:t>
            </a:r>
            <a:r>
              <a:rPr lang="en-US" dirty="0"/>
              <a:t> Better awareness about the value of insurance raised the likelihood of enrolment and renewal.</a:t>
            </a:r>
          </a:p>
          <a:p>
            <a:pPr defTabSz="463098" eaLnBrk="1" fontAlgn="auto" hangingPunct="1">
              <a:spcBef>
                <a:spcPts val="0"/>
              </a:spcBef>
              <a:spcAft>
                <a:spcPts val="0"/>
              </a:spcAft>
              <a:defRPr/>
            </a:pPr>
            <a:endParaRPr lang="en-US" b="1" dirty="0"/>
          </a:p>
          <a:p>
            <a:pPr defTabSz="463098" eaLnBrk="1" fontAlgn="auto" hangingPunct="1">
              <a:spcBef>
                <a:spcPts val="0"/>
              </a:spcBef>
              <a:spcAft>
                <a:spcPts val="0"/>
              </a:spcAft>
              <a:defRPr/>
            </a:pPr>
            <a:r>
              <a:rPr lang="en-US" b="1" dirty="0">
                <a:solidFill>
                  <a:schemeClr val="bg1"/>
                </a:solidFill>
              </a:rPr>
              <a:t>Revisions business processes:</a:t>
            </a:r>
            <a:r>
              <a:rPr lang="en-US" dirty="0">
                <a:solidFill>
                  <a:schemeClr val="bg1"/>
                </a:solidFill>
              </a:rPr>
              <a:t> This requires a revision of the business processes. For crop and livestock the communities are covered through group policies. Enrollment</a:t>
            </a:r>
            <a:r>
              <a:rPr lang="en-US" dirty="0">
                <a:solidFill>
                  <a:schemeClr val="bg1"/>
                </a:solidFill>
                <a:latin typeface="Cambria Math" panose="02040503050406030204" pitchFamily="18" charset="0"/>
                <a:ea typeface="Cambria Math" panose="02040503050406030204" pitchFamily="18" charset="0"/>
              </a:rPr>
              <a:t> procedures are also simplified, e.g. sharecroppers become insurable through community attestations.</a:t>
            </a:r>
            <a:endParaRPr lang="en-US" dirty="0">
              <a:solidFill>
                <a:schemeClr val="bg1"/>
              </a:solidFill>
            </a:endParaRPr>
          </a:p>
          <a:p>
            <a:pPr defTabSz="463098" eaLnBrk="1" fontAlgn="auto" hangingPunct="1">
              <a:spcBef>
                <a:spcPts val="0"/>
              </a:spcBef>
              <a:spcAft>
                <a:spcPts val="0"/>
              </a:spcAft>
              <a:defRPr/>
            </a:pPr>
            <a:endParaRPr lang="en-US" dirty="0">
              <a:solidFill>
                <a:schemeClr val="bg1"/>
              </a:solidFill>
            </a:endParaRPr>
          </a:p>
          <a:p>
            <a:endParaRPr lang="en-US" b="1" dirty="0">
              <a:solidFill>
                <a:schemeClr val="bg1"/>
              </a:solidFill>
            </a:endParaRPr>
          </a:p>
          <a:p>
            <a:r>
              <a:rPr lang="en-US" b="1" strike="sngStrike" dirty="0">
                <a:solidFill>
                  <a:schemeClr val="bg1"/>
                </a:solidFill>
              </a:rPr>
              <a:t>Multi-risk coverage:</a:t>
            </a:r>
            <a:r>
              <a:rPr lang="en-US" strike="sngStrike" dirty="0">
                <a:solidFill>
                  <a:schemeClr val="bg1"/>
                </a:solidFill>
              </a:rPr>
              <a:t> Households that enrolled for more risk classes were more likely to renew their policies.</a:t>
            </a:r>
          </a:p>
          <a:p>
            <a:endParaRPr lang="en-US" b="1" strike="sngStrike" dirty="0">
              <a:solidFill>
                <a:schemeClr val="bg1"/>
              </a:solidFill>
            </a:endParaRPr>
          </a:p>
          <a:p>
            <a:r>
              <a:rPr lang="en-US" b="1" strike="sngStrike" dirty="0">
                <a:solidFill>
                  <a:schemeClr val="bg1"/>
                </a:solidFill>
              </a:rPr>
              <a:t>Multi-tier underwriting: </a:t>
            </a:r>
            <a:r>
              <a:rPr lang="en-US" strike="sngStrike" dirty="0">
                <a:solidFill>
                  <a:schemeClr val="bg1"/>
                </a:solidFill>
              </a:rPr>
              <a:t>Different underwriting options for different risk classes depending on what risks can be better managed by the community pool or an external insurer or both jointly.</a:t>
            </a:r>
            <a:endParaRPr lang="en-US" b="1" strike="sngStrike" dirty="0">
              <a:solidFill>
                <a:schemeClr val="bg1"/>
              </a:solidFill>
            </a:endParaRPr>
          </a:p>
          <a:p>
            <a:endParaRPr lang="en-US" b="1" strike="sngStrike" dirty="0">
              <a:solidFill>
                <a:schemeClr val="bg1"/>
              </a:solidFill>
            </a:endParaRPr>
          </a:p>
          <a:p>
            <a:pPr defTabSz="926196">
              <a:defRPr/>
            </a:pPr>
            <a:r>
              <a:rPr lang="en-US" b="1" strike="sngStrike" dirty="0">
                <a:solidFill>
                  <a:schemeClr val="bg1"/>
                </a:solidFill>
              </a:rPr>
              <a:t>Value-added services: </a:t>
            </a:r>
            <a:r>
              <a:rPr lang="en-US" strike="sngStrike" dirty="0">
                <a:solidFill>
                  <a:schemeClr val="bg1"/>
                </a:solidFill>
              </a:rPr>
              <a:t>Complementing risk transfer with risk reduction for more comprehensive risk management.</a:t>
            </a:r>
            <a:r>
              <a:rPr lang="en-US" strike="sngStrike" dirty="0">
                <a:solidFill>
                  <a:schemeClr val="bg1"/>
                </a:solidFill>
                <a:latin typeface="Cambria Math" panose="02040503050406030204" pitchFamily="18" charset="0"/>
                <a:ea typeface="Cambria Math" panose="02040503050406030204" pitchFamily="18" charset="0"/>
              </a:rPr>
              <a:t> Insured households reported positive effects of these value-added services.</a:t>
            </a:r>
          </a:p>
          <a:p>
            <a:endParaRPr lang="en-US" b="1" dirty="0">
              <a:solidFill>
                <a:schemeClr val="bg1"/>
              </a:solidFill>
            </a:endParaRPr>
          </a:p>
        </p:txBody>
      </p:sp>
      <p:sp>
        <p:nvSpPr>
          <p:cNvPr id="4" name="Slide Number Placeholder 3"/>
          <p:cNvSpPr>
            <a:spLocks noGrp="1"/>
          </p:cNvSpPr>
          <p:nvPr>
            <p:ph type="sldNum" sz="quarter" idx="10"/>
          </p:nvPr>
        </p:nvSpPr>
        <p:spPr/>
        <p:txBody>
          <a:bodyPr/>
          <a:lstStyle/>
          <a:p>
            <a:pPr>
              <a:defRPr/>
            </a:pPr>
            <a:fld id="{2C40964A-B3DA-41BB-9089-93DAE0CF18E1}"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925917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r>
              <a:rPr lang="en-US" dirty="0" smtClean="0"/>
              <a:t>Not shown in the diagrams: </a:t>
            </a:r>
            <a:r>
              <a:rPr lang="en-US" b="1" dirty="0" smtClean="0"/>
              <a:t>profit taking vs. profit-sharing </a:t>
            </a:r>
            <a:r>
              <a:rPr lang="en-US" dirty="0" smtClean="0"/>
              <a:t>(premiums do not have profit loading in CBHI; and use of surpluses decided by the members, vs. profit loading and payouts to shareholders)</a:t>
            </a:r>
            <a:endParaRPr lang="en-US" dirty="0"/>
          </a:p>
        </p:txBody>
      </p:sp>
      <p:sp>
        <p:nvSpPr>
          <p:cNvPr id="4" name="Slide Number Placeholder 3"/>
          <p:cNvSpPr>
            <a:spLocks noGrp="1"/>
          </p:cNvSpPr>
          <p:nvPr>
            <p:ph type="sldNum" sz="quarter" idx="10"/>
          </p:nvPr>
        </p:nvSpPr>
        <p:spPr/>
        <p:txBody>
          <a:bodyPr/>
          <a:lstStyle/>
          <a:p>
            <a:pPr>
              <a:defRPr/>
            </a:pPr>
            <a:fld id="{F354645A-0CD5-49B1-9979-659CC1D76924}" type="slidenum">
              <a:rPr lang="en-US" smtClean="0"/>
              <a:pPr>
                <a:defRPr/>
              </a:pPr>
              <a:t>7</a:t>
            </a:fld>
            <a:endParaRPr lang="en-US" dirty="0"/>
          </a:p>
        </p:txBody>
      </p:sp>
    </p:spTree>
    <p:extLst>
      <p:ext uri="{BB962C8B-B14F-4D97-AF65-F5344CB8AC3E}">
        <p14:creationId xmlns:p14="http://schemas.microsoft.com/office/powerpoint/2010/main" val="3804191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746125"/>
            <a:ext cx="6627812" cy="3729038"/>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99BDED9D-A2A1-49FA-AA81-7F1A1F4DD246}" type="slidenum">
              <a:rPr lang="en-US" smtClean="0"/>
              <a:pPr>
                <a:defRPr/>
              </a:pPr>
              <a:t>8</a:t>
            </a:fld>
            <a:endParaRPr lang="en-US" dirty="0"/>
          </a:p>
        </p:txBody>
      </p:sp>
    </p:spTree>
    <p:extLst>
      <p:ext uri="{BB962C8B-B14F-4D97-AF65-F5344CB8AC3E}">
        <p14:creationId xmlns:p14="http://schemas.microsoft.com/office/powerpoint/2010/main" val="1493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231F20"/>
                </a:solidFill>
                <a:latin typeface="Times New Roman" pitchFamily="18" charset="0"/>
                <a:cs typeface="Arial" charset="0"/>
              </a:defRPr>
            </a:lvl1pPr>
            <a:lvl2pPr marL="752534" indent="-289436">
              <a:defRPr sz="2000">
                <a:solidFill>
                  <a:srgbClr val="231F20"/>
                </a:solidFill>
                <a:latin typeface="Times New Roman" pitchFamily="18" charset="0"/>
                <a:cs typeface="Arial" charset="0"/>
              </a:defRPr>
            </a:lvl2pPr>
            <a:lvl3pPr marL="1157745" indent="-231549">
              <a:defRPr sz="2000">
                <a:solidFill>
                  <a:srgbClr val="231F20"/>
                </a:solidFill>
                <a:latin typeface="Times New Roman" pitchFamily="18" charset="0"/>
                <a:cs typeface="Arial" charset="0"/>
              </a:defRPr>
            </a:lvl3pPr>
            <a:lvl4pPr marL="1620843" indent="-231549">
              <a:defRPr sz="2000">
                <a:solidFill>
                  <a:srgbClr val="231F20"/>
                </a:solidFill>
                <a:latin typeface="Times New Roman" pitchFamily="18" charset="0"/>
                <a:cs typeface="Arial" charset="0"/>
              </a:defRPr>
            </a:lvl4pPr>
            <a:lvl5pPr marL="2083940" indent="-231549">
              <a:defRPr sz="2000">
                <a:solidFill>
                  <a:srgbClr val="231F20"/>
                </a:solidFill>
                <a:latin typeface="Times New Roman" pitchFamily="18" charset="0"/>
                <a:cs typeface="Arial" charset="0"/>
              </a:defRPr>
            </a:lvl5pPr>
            <a:lvl6pPr marL="2547038" indent="-231549" eaLnBrk="0" fontAlgn="base" hangingPunct="0">
              <a:spcBef>
                <a:spcPct val="0"/>
              </a:spcBef>
              <a:spcAft>
                <a:spcPct val="0"/>
              </a:spcAft>
              <a:defRPr sz="2000">
                <a:solidFill>
                  <a:srgbClr val="231F20"/>
                </a:solidFill>
                <a:latin typeface="Times New Roman" pitchFamily="18" charset="0"/>
                <a:cs typeface="Arial" charset="0"/>
              </a:defRPr>
            </a:lvl6pPr>
            <a:lvl7pPr marL="3010136" indent="-231549" eaLnBrk="0" fontAlgn="base" hangingPunct="0">
              <a:spcBef>
                <a:spcPct val="0"/>
              </a:spcBef>
              <a:spcAft>
                <a:spcPct val="0"/>
              </a:spcAft>
              <a:defRPr sz="2000">
                <a:solidFill>
                  <a:srgbClr val="231F20"/>
                </a:solidFill>
                <a:latin typeface="Times New Roman" pitchFamily="18" charset="0"/>
                <a:cs typeface="Arial" charset="0"/>
              </a:defRPr>
            </a:lvl7pPr>
            <a:lvl8pPr marL="3473234" indent="-231549" eaLnBrk="0" fontAlgn="base" hangingPunct="0">
              <a:spcBef>
                <a:spcPct val="0"/>
              </a:spcBef>
              <a:spcAft>
                <a:spcPct val="0"/>
              </a:spcAft>
              <a:defRPr sz="2000">
                <a:solidFill>
                  <a:srgbClr val="231F20"/>
                </a:solidFill>
                <a:latin typeface="Times New Roman" pitchFamily="18" charset="0"/>
                <a:cs typeface="Arial" charset="0"/>
              </a:defRPr>
            </a:lvl8pPr>
            <a:lvl9pPr marL="3936332" indent="-231549" eaLnBrk="0" fontAlgn="base" hangingPunct="0">
              <a:spcBef>
                <a:spcPct val="0"/>
              </a:spcBef>
              <a:spcAft>
                <a:spcPct val="0"/>
              </a:spcAft>
              <a:defRPr sz="2000">
                <a:solidFill>
                  <a:srgbClr val="231F20"/>
                </a:solidFill>
                <a:latin typeface="Times New Roman" pitchFamily="18" charset="0"/>
                <a:cs typeface="Arial" charset="0"/>
              </a:defRPr>
            </a:lvl9pPr>
          </a:lstStyle>
          <a:p>
            <a:fld id="{7374DF3F-E979-499C-B04D-5249D66F21DF}" type="slidenum">
              <a:rPr lang="en-US" altLang="en-US" sz="1200">
                <a:solidFill>
                  <a:prstClr val="black"/>
                </a:solidFill>
                <a:latin typeface="Arial" charset="0"/>
              </a:rPr>
              <a:pPr/>
              <a:t>9</a:t>
            </a:fld>
            <a:endParaRPr lang="en-US" altLang="en-US" sz="1200" dirty="0">
              <a:solidFill>
                <a:prstClr val="black"/>
              </a:solidFill>
              <a:latin typeface="Arial" charset="0"/>
            </a:endParaRPr>
          </a:p>
        </p:txBody>
      </p:sp>
      <p:sp>
        <p:nvSpPr>
          <p:cNvPr id="25603" name="Rectangle 2"/>
          <p:cNvSpPr>
            <a:spLocks noGrp="1" noRot="1" noChangeAspect="1" noChangeArrowheads="1" noTextEdit="1"/>
          </p:cNvSpPr>
          <p:nvPr>
            <p:ph type="sldImg"/>
          </p:nvPr>
        </p:nvSpPr>
        <p:spPr>
          <a:xfrm>
            <a:off x="598488" y="693738"/>
            <a:ext cx="6165850" cy="3468687"/>
          </a:xfrm>
          <a:ln/>
        </p:spPr>
      </p:sp>
      <p:sp>
        <p:nvSpPr>
          <p:cNvPr id="25604" name="Rectangle 3"/>
          <p:cNvSpPr>
            <a:spLocks noGrp="1" noChangeArrowheads="1"/>
          </p:cNvSpPr>
          <p:nvPr>
            <p:ph type="body" idx="1"/>
          </p:nvPr>
        </p:nvSpPr>
        <p:spPr>
          <a:xfrm>
            <a:off x="736726" y="4392876"/>
            <a:ext cx="5888539" cy="4162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1552764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mia_15_05_07_kombi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39185" y="333375"/>
            <a:ext cx="2400300"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8"/>
          <p:cNvSpPr>
            <a:spLocks noChangeShapeType="1"/>
          </p:cNvSpPr>
          <p:nvPr/>
        </p:nvSpPr>
        <p:spPr bwMode="auto">
          <a:xfrm flipV="1">
            <a:off x="239185" y="1106488"/>
            <a:ext cx="11713633" cy="0"/>
          </a:xfrm>
          <a:prstGeom prst="line">
            <a:avLst/>
          </a:prstGeom>
          <a:noFill/>
          <a:ln w="9525">
            <a:solidFill>
              <a:srgbClr val="921B21"/>
            </a:solidFill>
            <a:round/>
            <a:headEnd/>
            <a:tailEnd/>
          </a:ln>
          <a:extLst>
            <a:ext uri="{909E8E84-426E-40DD-AFC4-6F175D3DCCD1}">
              <a14:hiddenFill xmlns:a14="http://schemas.microsoft.com/office/drawing/2010/main">
                <a:noFill/>
              </a14:hiddenFill>
            </a:ext>
          </a:extLst>
        </p:spPr>
        <p:txBody>
          <a:bodyPr/>
          <a:lstStyle/>
          <a:p>
            <a:endParaRPr lang="en-IN" sz="2000" dirty="0"/>
          </a:p>
        </p:txBody>
      </p:sp>
      <p:sp>
        <p:nvSpPr>
          <p:cNvPr id="6" name="Line 9"/>
          <p:cNvSpPr>
            <a:spLocks noChangeShapeType="1"/>
          </p:cNvSpPr>
          <p:nvPr/>
        </p:nvSpPr>
        <p:spPr bwMode="auto">
          <a:xfrm>
            <a:off x="364067" y="1306514"/>
            <a:ext cx="0" cy="5400675"/>
          </a:xfrm>
          <a:prstGeom prst="line">
            <a:avLst/>
          </a:prstGeom>
          <a:noFill/>
          <a:ln w="38100">
            <a:solidFill>
              <a:srgbClr val="921B21"/>
            </a:solidFill>
            <a:prstDash val="sysDot"/>
            <a:round/>
            <a:headEnd/>
            <a:tailEnd/>
          </a:ln>
          <a:extLst>
            <a:ext uri="{909E8E84-426E-40DD-AFC4-6F175D3DCCD1}">
              <a14:hiddenFill xmlns:a14="http://schemas.microsoft.com/office/drawing/2010/main">
                <a:noFill/>
              </a14:hiddenFill>
            </a:ext>
          </a:extLst>
        </p:spPr>
        <p:txBody>
          <a:bodyPr/>
          <a:lstStyle/>
          <a:p>
            <a:endParaRPr lang="en-IN" sz="2000" dirty="0"/>
          </a:p>
        </p:txBody>
      </p:sp>
      <p:sp>
        <p:nvSpPr>
          <p:cNvPr id="65538" name="Rectangle 2"/>
          <p:cNvSpPr>
            <a:spLocks noGrp="1" noChangeArrowheads="1"/>
          </p:cNvSpPr>
          <p:nvPr>
            <p:ph type="ctrTitle"/>
          </p:nvPr>
        </p:nvSpPr>
        <p:spPr>
          <a:xfrm>
            <a:off x="1016000" y="1371600"/>
            <a:ext cx="10261600" cy="2057400"/>
          </a:xfrm>
        </p:spPr>
        <p:txBody>
          <a:bodyPr/>
          <a:lstStyle>
            <a:lvl1pPr algn="ctr">
              <a:defRPr sz="4300"/>
            </a:lvl1pPr>
          </a:lstStyle>
          <a:p>
            <a:pPr lvl="0"/>
            <a:r>
              <a:rPr lang="en-US" noProof="0"/>
              <a:t>Click to edit Master title style</a:t>
            </a:r>
          </a:p>
        </p:txBody>
      </p:sp>
      <p:sp>
        <p:nvSpPr>
          <p:cNvPr id="65539" name="Rectangle 3"/>
          <p:cNvSpPr>
            <a:spLocks noGrp="1" noChangeArrowheads="1"/>
          </p:cNvSpPr>
          <p:nvPr>
            <p:ph type="subTitle" idx="1"/>
          </p:nvPr>
        </p:nvSpPr>
        <p:spPr>
          <a:xfrm>
            <a:off x="1016000" y="3765550"/>
            <a:ext cx="10261600" cy="2057400"/>
          </a:xfrm>
        </p:spPr>
        <p:txBody>
          <a:bodyPr/>
          <a:lstStyle>
            <a:lvl1pPr marL="0" indent="0" algn="ctr">
              <a:buFontTx/>
              <a:buNone/>
              <a:defRPr sz="2800"/>
            </a:lvl1pPr>
          </a:lstStyle>
          <a:p>
            <a:pPr lvl="0"/>
            <a:r>
              <a:rPr lang="en-US" noProof="0"/>
              <a:t>Click to edit Master subtitle style</a:t>
            </a:r>
          </a:p>
        </p:txBody>
      </p:sp>
      <p:sp>
        <p:nvSpPr>
          <p:cNvPr id="7" name="Rectangle 4"/>
          <p:cNvSpPr>
            <a:spLocks noGrp="1" noChangeArrowheads="1"/>
          </p:cNvSpPr>
          <p:nvPr>
            <p:ph type="dt" sz="half" idx="10"/>
          </p:nvPr>
        </p:nvSpPr>
        <p:spPr>
          <a:xfrm>
            <a:off x="609600" y="6248400"/>
            <a:ext cx="2844800" cy="457200"/>
          </a:xfrm>
        </p:spPr>
        <p:txBody>
          <a:bodyPr/>
          <a:lstStyle>
            <a:lvl1pPr>
              <a:defRPr/>
            </a:lvl1pPr>
          </a:lstStyle>
          <a:p>
            <a:pPr>
              <a:defRPr/>
            </a:pPr>
            <a:r>
              <a:rPr lang="de-DE" smtClean="0"/>
              <a:t>1 August 2015</a:t>
            </a:r>
            <a:endParaRPr lang="en-US" dirty="0"/>
          </a:p>
        </p:txBody>
      </p:sp>
      <p:sp>
        <p:nvSpPr>
          <p:cNvPr id="8" name="Rectangle 5"/>
          <p:cNvSpPr>
            <a:spLocks noGrp="1" noChangeArrowheads="1"/>
          </p:cNvSpPr>
          <p:nvPr>
            <p:ph type="ftr" sz="quarter" idx="11"/>
          </p:nvPr>
        </p:nvSpPr>
        <p:spPr bwMode="auto">
          <a:xfrm>
            <a:off x="4165600" y="6248400"/>
            <a:ext cx="3860800" cy="457200"/>
          </a:xfrm>
          <a:prstGeom prst="rect">
            <a:avLst/>
          </a:prstGeom>
          <a:extLst/>
        </p:spPr>
        <p:txBody>
          <a:bodyPr vert="horz" wrap="square" lIns="91440" tIns="45720" rIns="91440" bIns="45720" numCol="1" anchor="t" anchorCtr="0" compatLnSpc="1">
            <a:prstTxWarp prst="textNoShape">
              <a:avLst/>
            </a:prstTxWarp>
          </a:bodyPr>
          <a:lstStyle>
            <a:lvl1pPr algn="ctr" eaLnBrk="1" hangingPunct="1">
              <a:defRPr sz="1000">
                <a:solidFill>
                  <a:schemeClr val="tx1"/>
                </a:solidFill>
                <a:latin typeface="+mn-lt"/>
                <a:cs typeface="Arial" charset="0"/>
              </a:defRPr>
            </a:lvl1pPr>
          </a:lstStyle>
          <a:p>
            <a:pPr>
              <a:defRPr/>
            </a:pPr>
            <a:endParaRPr lang="en-US" dirty="0"/>
          </a:p>
        </p:txBody>
      </p:sp>
      <p:sp>
        <p:nvSpPr>
          <p:cNvPr id="9" name="Rectangle 6"/>
          <p:cNvSpPr>
            <a:spLocks noGrp="1" noChangeArrowheads="1"/>
          </p:cNvSpPr>
          <p:nvPr>
            <p:ph type="sldNum" sz="quarter" idx="12"/>
          </p:nvPr>
        </p:nvSpPr>
        <p:spPr>
          <a:xfrm>
            <a:off x="8737600" y="6248400"/>
            <a:ext cx="2844800" cy="457200"/>
          </a:xfrm>
        </p:spPr>
        <p:txBody>
          <a:bodyPr/>
          <a:lstStyle>
            <a:lvl1pPr>
              <a:defRPr b="1"/>
            </a:lvl1pPr>
          </a:lstStyle>
          <a:p>
            <a:pPr>
              <a:defRPr/>
            </a:pPr>
            <a:fld id="{9BABC316-2ED3-4DC3-BD9D-1FE65E9A1CFA}" type="slidenum">
              <a:rPr lang="en-US"/>
              <a:pPr>
                <a:defRPr/>
              </a:pPr>
              <a:t>‹#›</a:t>
            </a:fld>
            <a:endParaRPr lang="en-US" dirty="0"/>
          </a:p>
        </p:txBody>
      </p:sp>
    </p:spTree>
    <p:extLst>
      <p:ext uri="{BB962C8B-B14F-4D97-AF65-F5344CB8AC3E}">
        <p14:creationId xmlns:p14="http://schemas.microsoft.com/office/powerpoint/2010/main" val="1923865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1 August 2015</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31DA74B9-04C3-480C-AC46-28C4B2A39C0D}" type="slidenum">
              <a:rPr lang="en-US"/>
              <a:pPr>
                <a:defRPr/>
              </a:pPr>
              <a:t>‹#›</a:t>
            </a:fld>
            <a:endParaRPr lang="en-US" dirty="0"/>
          </a:p>
        </p:txBody>
      </p:sp>
    </p:spTree>
    <p:extLst>
      <p:ext uri="{BB962C8B-B14F-4D97-AF65-F5344CB8AC3E}">
        <p14:creationId xmlns:p14="http://schemas.microsoft.com/office/powerpoint/2010/main" val="637034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41367" y="188913"/>
            <a:ext cx="2711451" cy="5942012"/>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1102785" y="188913"/>
            <a:ext cx="7935383" cy="59420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1 August 2015</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7B815D0D-9874-4036-B5F0-88CD2F7088C7}" type="slidenum">
              <a:rPr lang="en-US"/>
              <a:pPr>
                <a:defRPr/>
              </a:pPr>
              <a:t>‹#›</a:t>
            </a:fld>
            <a:endParaRPr lang="en-US" dirty="0"/>
          </a:p>
        </p:txBody>
      </p:sp>
    </p:spTree>
    <p:extLst>
      <p:ext uri="{BB962C8B-B14F-4D97-AF65-F5344CB8AC3E}">
        <p14:creationId xmlns:p14="http://schemas.microsoft.com/office/powerpoint/2010/main" val="4058425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1 August 2015</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AFD7EF52-BE3E-4CEE-AB7F-904E0768E70A}" type="slidenum">
              <a:rPr lang="en-US"/>
              <a:pPr>
                <a:defRPr/>
              </a:pPr>
              <a:t>‹#›</a:t>
            </a:fld>
            <a:endParaRPr lang="en-US" dirty="0"/>
          </a:p>
        </p:txBody>
      </p:sp>
    </p:spTree>
    <p:extLst>
      <p:ext uri="{BB962C8B-B14F-4D97-AF65-F5344CB8AC3E}">
        <p14:creationId xmlns:p14="http://schemas.microsoft.com/office/powerpoint/2010/main" val="3645547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1 August 2015</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3326B35F-DEFD-4959-8BBA-602197492564}" type="slidenum">
              <a:rPr lang="en-US"/>
              <a:pPr>
                <a:defRPr/>
              </a:pPr>
              <a:t>‹#›</a:t>
            </a:fld>
            <a:endParaRPr lang="en-US" dirty="0"/>
          </a:p>
        </p:txBody>
      </p:sp>
    </p:spTree>
    <p:extLst>
      <p:ext uri="{BB962C8B-B14F-4D97-AF65-F5344CB8AC3E}">
        <p14:creationId xmlns:p14="http://schemas.microsoft.com/office/powerpoint/2010/main" val="925784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1102784" y="1828801"/>
            <a:ext cx="5137149"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443133" y="1828801"/>
            <a:ext cx="5139267"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1 August 2015</a:t>
            </a: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39DD7DB9-58A3-4D6C-8E57-C89D97945D23}" type="slidenum">
              <a:rPr lang="en-US"/>
              <a:pPr>
                <a:defRPr/>
              </a:pPr>
              <a:t>‹#›</a:t>
            </a:fld>
            <a:endParaRPr lang="en-US" dirty="0"/>
          </a:p>
        </p:txBody>
      </p:sp>
    </p:spTree>
    <p:extLst>
      <p:ext uri="{BB962C8B-B14F-4D97-AF65-F5344CB8AC3E}">
        <p14:creationId xmlns:p14="http://schemas.microsoft.com/office/powerpoint/2010/main" val="1044401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Rectangle 4"/>
          <p:cNvSpPr>
            <a:spLocks noGrp="1" noChangeArrowheads="1"/>
          </p:cNvSpPr>
          <p:nvPr>
            <p:ph type="dt" sz="half" idx="10"/>
          </p:nvPr>
        </p:nvSpPr>
        <p:spPr>
          <a:ln/>
        </p:spPr>
        <p:txBody>
          <a:bodyPr/>
          <a:lstStyle>
            <a:lvl1pPr>
              <a:defRPr/>
            </a:lvl1pPr>
          </a:lstStyle>
          <a:p>
            <a:pPr>
              <a:defRPr/>
            </a:pPr>
            <a:r>
              <a:rPr lang="de-DE" smtClean="0"/>
              <a:t>1 August 2015</a:t>
            </a:r>
            <a:endParaRPr lang="en-US" dirty="0"/>
          </a:p>
        </p:txBody>
      </p:sp>
      <p:sp>
        <p:nvSpPr>
          <p:cNvPr id="8" name="Rectangle 5"/>
          <p:cNvSpPr>
            <a:spLocks noGrp="1" noChangeArrowheads="1"/>
          </p:cNvSpPr>
          <p:nvPr>
            <p:ph type="sldNum" sz="quarter" idx="11"/>
          </p:nvPr>
        </p:nvSpPr>
        <p:spPr>
          <a:ln/>
        </p:spPr>
        <p:txBody>
          <a:bodyPr/>
          <a:lstStyle>
            <a:lvl1pPr>
              <a:defRPr/>
            </a:lvl1pPr>
          </a:lstStyle>
          <a:p>
            <a:pPr>
              <a:defRPr/>
            </a:pPr>
            <a:fld id="{2441E4F4-FA38-4157-8703-4DB34E2B2AD0}" type="slidenum">
              <a:rPr lang="en-US"/>
              <a:pPr>
                <a:defRPr/>
              </a:pPr>
              <a:t>‹#›</a:t>
            </a:fld>
            <a:endParaRPr lang="en-US" dirty="0"/>
          </a:p>
        </p:txBody>
      </p:sp>
    </p:spTree>
    <p:extLst>
      <p:ext uri="{BB962C8B-B14F-4D97-AF65-F5344CB8AC3E}">
        <p14:creationId xmlns:p14="http://schemas.microsoft.com/office/powerpoint/2010/main" val="2398311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Rectangle 4"/>
          <p:cNvSpPr>
            <a:spLocks noGrp="1" noChangeArrowheads="1"/>
          </p:cNvSpPr>
          <p:nvPr>
            <p:ph type="dt" sz="half" idx="10"/>
          </p:nvPr>
        </p:nvSpPr>
        <p:spPr>
          <a:ln/>
        </p:spPr>
        <p:txBody>
          <a:bodyPr/>
          <a:lstStyle>
            <a:lvl1pPr>
              <a:defRPr/>
            </a:lvl1pPr>
          </a:lstStyle>
          <a:p>
            <a:pPr>
              <a:defRPr/>
            </a:pPr>
            <a:r>
              <a:rPr lang="de-DE" smtClean="0"/>
              <a:t>1 August 2015</a:t>
            </a:r>
            <a:endParaRPr lang="en-US" dirty="0"/>
          </a:p>
        </p:txBody>
      </p:sp>
      <p:sp>
        <p:nvSpPr>
          <p:cNvPr id="4" name="Rectangle 5"/>
          <p:cNvSpPr>
            <a:spLocks noGrp="1" noChangeArrowheads="1"/>
          </p:cNvSpPr>
          <p:nvPr>
            <p:ph type="sldNum" sz="quarter" idx="11"/>
          </p:nvPr>
        </p:nvSpPr>
        <p:spPr>
          <a:ln/>
        </p:spPr>
        <p:txBody>
          <a:bodyPr/>
          <a:lstStyle>
            <a:lvl1pPr>
              <a:defRPr/>
            </a:lvl1pPr>
          </a:lstStyle>
          <a:p>
            <a:pPr>
              <a:defRPr/>
            </a:pPr>
            <a:fld id="{B5F80D84-774D-4B6C-80A5-037B6D8E35A2}" type="slidenum">
              <a:rPr lang="en-US"/>
              <a:pPr>
                <a:defRPr/>
              </a:pPr>
              <a:t>‹#›</a:t>
            </a:fld>
            <a:endParaRPr lang="en-US" dirty="0"/>
          </a:p>
        </p:txBody>
      </p:sp>
    </p:spTree>
    <p:extLst>
      <p:ext uri="{BB962C8B-B14F-4D97-AF65-F5344CB8AC3E}">
        <p14:creationId xmlns:p14="http://schemas.microsoft.com/office/powerpoint/2010/main" val="2653458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smtClean="0"/>
              <a:t>1 August 2015</a:t>
            </a:r>
            <a:endParaRPr lang="en-US" dirty="0"/>
          </a:p>
        </p:txBody>
      </p:sp>
      <p:sp>
        <p:nvSpPr>
          <p:cNvPr id="3" name="Rectangle 5"/>
          <p:cNvSpPr>
            <a:spLocks noGrp="1" noChangeArrowheads="1"/>
          </p:cNvSpPr>
          <p:nvPr>
            <p:ph type="sldNum" sz="quarter" idx="11"/>
          </p:nvPr>
        </p:nvSpPr>
        <p:spPr>
          <a:ln/>
        </p:spPr>
        <p:txBody>
          <a:bodyPr/>
          <a:lstStyle>
            <a:lvl1pPr>
              <a:defRPr/>
            </a:lvl1pPr>
          </a:lstStyle>
          <a:p>
            <a:pPr>
              <a:defRPr/>
            </a:pPr>
            <a:fld id="{7780FEEC-D34E-4648-896D-4E7F365A8679}" type="slidenum">
              <a:rPr lang="en-US"/>
              <a:pPr>
                <a:defRPr/>
              </a:pPr>
              <a:t>‹#›</a:t>
            </a:fld>
            <a:endParaRPr lang="en-US" dirty="0"/>
          </a:p>
        </p:txBody>
      </p:sp>
    </p:spTree>
    <p:extLst>
      <p:ext uri="{BB962C8B-B14F-4D97-AF65-F5344CB8AC3E}">
        <p14:creationId xmlns:p14="http://schemas.microsoft.com/office/powerpoint/2010/main" val="2929916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1 August 2015</a:t>
            </a: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EBBFFF3E-2075-484F-ADF7-BF3198D5A983}" type="slidenum">
              <a:rPr lang="en-US"/>
              <a:pPr>
                <a:defRPr/>
              </a:pPr>
              <a:t>‹#›</a:t>
            </a:fld>
            <a:endParaRPr lang="en-US" dirty="0"/>
          </a:p>
        </p:txBody>
      </p:sp>
    </p:spTree>
    <p:extLst>
      <p:ext uri="{BB962C8B-B14F-4D97-AF65-F5344CB8AC3E}">
        <p14:creationId xmlns:p14="http://schemas.microsoft.com/office/powerpoint/2010/main" val="3125279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1 August 2015</a:t>
            </a: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110E45D4-8A51-45EC-86C2-4BAC056AB5B8}" type="slidenum">
              <a:rPr lang="en-US"/>
              <a:pPr>
                <a:defRPr/>
              </a:pPr>
              <a:t>‹#›</a:t>
            </a:fld>
            <a:endParaRPr lang="en-US" dirty="0"/>
          </a:p>
        </p:txBody>
      </p:sp>
    </p:spTree>
    <p:extLst>
      <p:ext uri="{BB962C8B-B14F-4D97-AF65-F5344CB8AC3E}">
        <p14:creationId xmlns:p14="http://schemas.microsoft.com/office/powerpoint/2010/main" val="2131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119967" y="188913"/>
            <a:ext cx="8832851"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102784" y="1828801"/>
            <a:ext cx="10479616"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4516" name="Rectangle 4"/>
          <p:cNvSpPr>
            <a:spLocks noGrp="1" noChangeArrowheads="1"/>
          </p:cNvSpPr>
          <p:nvPr>
            <p:ph type="dt" sz="half" idx="2"/>
          </p:nvPr>
        </p:nvSpPr>
        <p:spPr bwMode="auto">
          <a:xfrm>
            <a:off x="624417" y="6237288"/>
            <a:ext cx="22352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solidFill>
                  <a:schemeClr val="tx1"/>
                </a:solidFill>
                <a:latin typeface="+mn-lt"/>
                <a:cs typeface="Arial" charset="0"/>
              </a:defRPr>
            </a:lvl1pPr>
          </a:lstStyle>
          <a:p>
            <a:pPr>
              <a:defRPr/>
            </a:pPr>
            <a:r>
              <a:rPr lang="de-DE" smtClean="0"/>
              <a:t>1 August 2015</a:t>
            </a:r>
            <a:endParaRPr lang="en-US" dirty="0"/>
          </a:p>
        </p:txBody>
      </p:sp>
      <p:sp>
        <p:nvSpPr>
          <p:cNvPr id="64517" name="Rectangle 5"/>
          <p:cNvSpPr>
            <a:spLocks noGrp="1" noChangeArrowheads="1"/>
          </p:cNvSpPr>
          <p:nvPr>
            <p:ph type="sldNum" sz="quarter" idx="4"/>
          </p:nvPr>
        </p:nvSpPr>
        <p:spPr bwMode="auto">
          <a:xfrm>
            <a:off x="9042400" y="6248400"/>
            <a:ext cx="2540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a:solidFill>
                  <a:schemeClr val="tx1"/>
                </a:solidFill>
                <a:latin typeface="+mn-lt"/>
                <a:cs typeface="Arial" charset="0"/>
              </a:defRPr>
            </a:lvl1pPr>
          </a:lstStyle>
          <a:p>
            <a:pPr>
              <a:defRPr/>
            </a:pPr>
            <a:fld id="{FDB19779-7A45-43E4-9294-39C94254FCB6}" type="slidenum">
              <a:rPr lang="en-US"/>
              <a:pPr>
                <a:defRPr/>
              </a:pPr>
              <a:t>‹#›</a:t>
            </a:fld>
            <a:endParaRPr lang="en-US" dirty="0"/>
          </a:p>
        </p:txBody>
      </p:sp>
      <p:pic>
        <p:nvPicPr>
          <p:cNvPr id="1030" name="Picture 6" descr="mia_15_05_07_kombi2"/>
          <p:cNvPicPr>
            <a:picLocks noChangeAspect="1" noChangeArrowheads="1"/>
          </p:cNvPicPr>
          <p:nvPr/>
        </p:nvPicPr>
        <p:blipFill>
          <a:blip r:embed="rId13">
            <a:extLst>
              <a:ext uri="{28A0092B-C50C-407E-A947-70E740481C1C}">
                <a14:useLocalDpi xmlns:a14="http://schemas.microsoft.com/office/drawing/2010/main"/>
              </a:ext>
            </a:extLst>
          </a:blip>
          <a:srcRect/>
          <a:stretch>
            <a:fillRect/>
          </a:stretch>
        </p:blipFill>
        <p:spPr bwMode="auto">
          <a:xfrm>
            <a:off x="239185" y="333375"/>
            <a:ext cx="2400300"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7"/>
          <p:cNvSpPr>
            <a:spLocks noChangeShapeType="1"/>
          </p:cNvSpPr>
          <p:nvPr/>
        </p:nvSpPr>
        <p:spPr bwMode="auto">
          <a:xfrm flipV="1">
            <a:off x="239185" y="1106488"/>
            <a:ext cx="11713633" cy="0"/>
          </a:xfrm>
          <a:prstGeom prst="line">
            <a:avLst/>
          </a:prstGeom>
          <a:noFill/>
          <a:ln w="9525">
            <a:solidFill>
              <a:srgbClr val="921B21"/>
            </a:solidFill>
            <a:round/>
            <a:headEnd/>
            <a:tailEnd/>
          </a:ln>
          <a:extLst>
            <a:ext uri="{909E8E84-426E-40DD-AFC4-6F175D3DCCD1}">
              <a14:hiddenFill xmlns:a14="http://schemas.microsoft.com/office/drawing/2010/main">
                <a:noFill/>
              </a14:hiddenFill>
            </a:ext>
          </a:extLst>
        </p:spPr>
        <p:txBody>
          <a:bodyPr/>
          <a:lstStyle/>
          <a:p>
            <a:endParaRPr lang="en-IN" sz="2000" dirty="0"/>
          </a:p>
        </p:txBody>
      </p:sp>
      <p:sp>
        <p:nvSpPr>
          <p:cNvPr id="1032" name="Line 8"/>
          <p:cNvSpPr>
            <a:spLocks noChangeShapeType="1"/>
          </p:cNvSpPr>
          <p:nvPr/>
        </p:nvSpPr>
        <p:spPr bwMode="auto">
          <a:xfrm>
            <a:off x="364067" y="1306514"/>
            <a:ext cx="0" cy="5400675"/>
          </a:xfrm>
          <a:prstGeom prst="line">
            <a:avLst/>
          </a:prstGeom>
          <a:noFill/>
          <a:ln w="38100">
            <a:solidFill>
              <a:srgbClr val="921B21"/>
            </a:solidFill>
            <a:prstDash val="sysDot"/>
            <a:round/>
            <a:headEnd/>
            <a:tailEnd/>
          </a:ln>
          <a:extLst>
            <a:ext uri="{909E8E84-426E-40DD-AFC4-6F175D3DCCD1}">
              <a14:hiddenFill xmlns:a14="http://schemas.microsoft.com/office/drawing/2010/main">
                <a:noFill/>
              </a14:hiddenFill>
            </a:ext>
          </a:extLst>
        </p:spPr>
        <p:txBody>
          <a:bodyPr/>
          <a:lstStyle/>
          <a:p>
            <a:endParaRPr lang="en-IN" sz="2000" dirty="0"/>
          </a:p>
        </p:txBody>
      </p:sp>
    </p:spTree>
  </p:cSld>
  <p:clrMap bg1="lt1" tx1="dk1" bg2="lt2" tx2="dk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l" rtl="0" eaLnBrk="0" fontAlgn="base" hangingPunct="0">
        <a:spcBef>
          <a:spcPct val="0"/>
        </a:spcBef>
        <a:spcAft>
          <a:spcPct val="0"/>
        </a:spcAft>
        <a:defRPr sz="3400" b="1">
          <a:solidFill>
            <a:srgbClr val="921B21"/>
          </a:solidFill>
          <a:latin typeface="+mj-lt"/>
          <a:ea typeface="+mj-ea"/>
          <a:cs typeface="+mj-cs"/>
        </a:defRPr>
      </a:lvl1pPr>
      <a:lvl2pPr algn="l" rtl="0" eaLnBrk="0" fontAlgn="base" hangingPunct="0">
        <a:spcBef>
          <a:spcPct val="0"/>
        </a:spcBef>
        <a:spcAft>
          <a:spcPct val="0"/>
        </a:spcAft>
        <a:defRPr sz="3400" b="1">
          <a:solidFill>
            <a:srgbClr val="921B21"/>
          </a:solidFill>
          <a:latin typeface="Gill Sans MT" pitchFamily="34" charset="0"/>
        </a:defRPr>
      </a:lvl2pPr>
      <a:lvl3pPr algn="l" rtl="0" eaLnBrk="0" fontAlgn="base" hangingPunct="0">
        <a:spcBef>
          <a:spcPct val="0"/>
        </a:spcBef>
        <a:spcAft>
          <a:spcPct val="0"/>
        </a:spcAft>
        <a:defRPr sz="3400" b="1">
          <a:solidFill>
            <a:srgbClr val="921B21"/>
          </a:solidFill>
          <a:latin typeface="Gill Sans MT" pitchFamily="34" charset="0"/>
        </a:defRPr>
      </a:lvl3pPr>
      <a:lvl4pPr algn="l" rtl="0" eaLnBrk="0" fontAlgn="base" hangingPunct="0">
        <a:spcBef>
          <a:spcPct val="0"/>
        </a:spcBef>
        <a:spcAft>
          <a:spcPct val="0"/>
        </a:spcAft>
        <a:defRPr sz="3400" b="1">
          <a:solidFill>
            <a:srgbClr val="921B21"/>
          </a:solidFill>
          <a:latin typeface="Gill Sans MT" pitchFamily="34" charset="0"/>
        </a:defRPr>
      </a:lvl4pPr>
      <a:lvl5pPr algn="l" rtl="0" eaLnBrk="0" fontAlgn="base" hangingPunct="0">
        <a:spcBef>
          <a:spcPct val="0"/>
        </a:spcBef>
        <a:spcAft>
          <a:spcPct val="0"/>
        </a:spcAft>
        <a:defRPr sz="3400" b="1">
          <a:solidFill>
            <a:srgbClr val="921B21"/>
          </a:solidFill>
          <a:latin typeface="Gill Sans MT" pitchFamily="34" charset="0"/>
        </a:defRPr>
      </a:lvl5pPr>
      <a:lvl6pPr marL="457200" algn="l" rtl="0" fontAlgn="base">
        <a:spcBef>
          <a:spcPct val="0"/>
        </a:spcBef>
        <a:spcAft>
          <a:spcPct val="0"/>
        </a:spcAft>
        <a:defRPr sz="3400" b="1">
          <a:solidFill>
            <a:srgbClr val="921B21"/>
          </a:solidFill>
          <a:latin typeface="Gill Sans MT" pitchFamily="34" charset="0"/>
        </a:defRPr>
      </a:lvl6pPr>
      <a:lvl7pPr marL="914400" algn="l" rtl="0" fontAlgn="base">
        <a:spcBef>
          <a:spcPct val="0"/>
        </a:spcBef>
        <a:spcAft>
          <a:spcPct val="0"/>
        </a:spcAft>
        <a:defRPr sz="3400" b="1">
          <a:solidFill>
            <a:srgbClr val="921B21"/>
          </a:solidFill>
          <a:latin typeface="Gill Sans MT" pitchFamily="34" charset="0"/>
        </a:defRPr>
      </a:lvl7pPr>
      <a:lvl8pPr marL="1371600" algn="l" rtl="0" fontAlgn="base">
        <a:spcBef>
          <a:spcPct val="0"/>
        </a:spcBef>
        <a:spcAft>
          <a:spcPct val="0"/>
        </a:spcAft>
        <a:defRPr sz="3400" b="1">
          <a:solidFill>
            <a:srgbClr val="921B21"/>
          </a:solidFill>
          <a:latin typeface="Gill Sans MT" pitchFamily="34" charset="0"/>
        </a:defRPr>
      </a:lvl8pPr>
      <a:lvl9pPr marL="1828800" algn="l" rtl="0" fontAlgn="base">
        <a:spcBef>
          <a:spcPct val="0"/>
        </a:spcBef>
        <a:spcAft>
          <a:spcPct val="0"/>
        </a:spcAft>
        <a:defRPr sz="3400" b="1">
          <a:solidFill>
            <a:srgbClr val="921B21"/>
          </a:solidFill>
          <a:latin typeface="Gill Sans MT" pitchFamily="34" charset="0"/>
        </a:defRPr>
      </a:lvl9pPr>
    </p:titleStyle>
    <p:bodyStyle>
      <a:lvl1pPr marL="469900" indent="-469900" algn="l" rtl="0" eaLnBrk="0" fontAlgn="base" hangingPunct="0">
        <a:spcBef>
          <a:spcPct val="20000"/>
        </a:spcBef>
        <a:spcAft>
          <a:spcPct val="0"/>
        </a:spcAft>
        <a:buClr>
          <a:srgbClr val="921B21"/>
        </a:buClr>
        <a:buSzPct val="150000"/>
        <a:buChar char="•"/>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png"/><Relationship Id="rId5" Type="http://schemas.openxmlformats.org/officeDocument/2006/relationships/oleObject" Target="../embeddings/Microsoft_Excel_97-2003_Worksheet2.xls"/><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5.png"/><Relationship Id="rId5" Type="http://schemas.openxmlformats.org/officeDocument/2006/relationships/oleObject" Target="../embeddings/Microsoft_Excel_97-2003_Worksheet3.xls"/><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daviddror@socialre.or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hyperlink" Target="http://www.microinsuranceacademy.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2.jpg"/><Relationship Id="rId7" Type="http://schemas.openxmlformats.org/officeDocument/2006/relationships/diagramQuickStyle" Target="../diagrams/quickStyle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3.jpg"/><Relationship Id="rId9" Type="http://schemas.microsoft.com/office/2007/relationships/diagramDrawing" Target="../diagrams/drawing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3179168" y="5589240"/>
            <a:ext cx="6229200" cy="864096"/>
          </a:xfrm>
        </p:spPr>
        <p:txBody>
          <a:bodyPr/>
          <a:lstStyle/>
          <a:p>
            <a:r>
              <a:rPr lang="en-US" sz="1600" dirty="0"/>
              <a:t>David M. Dror</a:t>
            </a:r>
            <a:r>
              <a:rPr lang="en-US" sz="1600" dirty="0"/>
              <a:t>, </a:t>
            </a:r>
            <a:r>
              <a:rPr lang="en-US" sz="1600" dirty="0"/>
              <a:t>PhD</a:t>
            </a:r>
            <a:r>
              <a:rPr lang="en-US" sz="1600" dirty="0"/>
              <a:t>, </a:t>
            </a:r>
            <a:r>
              <a:rPr lang="en-US" sz="1600" dirty="0"/>
              <a:t>DBA</a:t>
            </a:r>
          </a:p>
          <a:p>
            <a:r>
              <a:rPr lang="en-US" sz="1600" dirty="0"/>
              <a:t>Chairman </a:t>
            </a:r>
            <a:r>
              <a:rPr lang="en-US" sz="1600" dirty="0"/>
              <a:t>&amp; </a:t>
            </a:r>
            <a:r>
              <a:rPr lang="en-US" sz="1600" dirty="0"/>
              <a:t>MD, </a:t>
            </a:r>
            <a:r>
              <a:rPr lang="en-US" sz="1600" dirty="0"/>
              <a:t>Micro Insurance </a:t>
            </a:r>
            <a:r>
              <a:rPr lang="en-US" sz="1600" dirty="0"/>
              <a:t>Academy</a:t>
            </a:r>
            <a:br>
              <a:rPr lang="en-US" sz="1600" dirty="0"/>
            </a:br>
            <a:r>
              <a:rPr lang="en-US" sz="1600" dirty="0"/>
              <a:t>Executive </a:t>
            </a:r>
            <a:r>
              <a:rPr lang="en-US" sz="1600" dirty="0"/>
              <a:t>Director, Social Re </a:t>
            </a:r>
            <a:r>
              <a:rPr lang="en-US" sz="1600" dirty="0"/>
              <a:t>Consultancy</a:t>
            </a:r>
            <a:endParaRPr lang="en-US" sz="1800" b="1" dirty="0"/>
          </a:p>
        </p:txBody>
      </p:sp>
      <p:sp>
        <p:nvSpPr>
          <p:cNvPr id="3074" name="Rectangle 2"/>
          <p:cNvSpPr>
            <a:spLocks noGrp="1" noChangeArrowheads="1"/>
          </p:cNvSpPr>
          <p:nvPr>
            <p:ph type="ctrTitle"/>
          </p:nvPr>
        </p:nvSpPr>
        <p:spPr>
          <a:xfrm>
            <a:off x="1847529" y="1556792"/>
            <a:ext cx="8640763" cy="2088232"/>
          </a:xfrm>
        </p:spPr>
        <p:txBody>
          <a:bodyPr anchor="ctr"/>
          <a:lstStyle/>
          <a:p>
            <a:pPr eaLnBrk="1" hangingPunct="1"/>
            <a:r>
              <a:rPr lang="en-US" sz="3200" kern="1200" dirty="0">
                <a:solidFill>
                  <a:srgbClr val="990000"/>
                </a:solidFill>
                <a:latin typeface="+mn-lt"/>
                <a:ea typeface="+mn-ea"/>
                <a:cs typeface="+mn-cs"/>
              </a:rPr>
              <a:t>Can health microinsurance serving rural poor populations be financially sustainable</a:t>
            </a:r>
            <a:r>
              <a:rPr lang="en-US" sz="3200" kern="1200" dirty="0">
                <a:solidFill>
                  <a:srgbClr val="990000"/>
                </a:solidFill>
                <a:latin typeface="+mn-lt"/>
                <a:ea typeface="+mn-ea"/>
                <a:cs typeface="+mn-cs"/>
              </a:rPr>
              <a:t>?</a:t>
            </a:r>
            <a:br>
              <a:rPr lang="en-US" sz="3200" kern="1200" dirty="0">
                <a:solidFill>
                  <a:srgbClr val="990000"/>
                </a:solidFill>
                <a:latin typeface="+mn-lt"/>
                <a:ea typeface="+mn-ea"/>
                <a:cs typeface="+mn-cs"/>
              </a:rPr>
            </a:br>
            <a:r>
              <a:rPr lang="en-US" sz="3200" kern="1200" dirty="0">
                <a:solidFill>
                  <a:srgbClr val="990000"/>
                </a:solidFill>
                <a:latin typeface="+mn-lt"/>
                <a:ea typeface="+mn-ea"/>
                <a:cs typeface="+mn-cs"/>
              </a:rPr>
              <a:t> </a:t>
            </a:r>
            <a:r>
              <a:rPr lang="en-US" sz="3200" kern="1200" dirty="0">
                <a:solidFill>
                  <a:srgbClr val="990000"/>
                </a:solidFill>
                <a:latin typeface="+mn-lt"/>
                <a:ea typeface="+mn-ea"/>
                <a:cs typeface="+mn-cs"/>
              </a:rPr>
              <a:t/>
            </a:r>
            <a:br>
              <a:rPr lang="en-US" sz="3200" kern="1200" dirty="0">
                <a:solidFill>
                  <a:srgbClr val="990000"/>
                </a:solidFill>
                <a:latin typeface="+mn-lt"/>
                <a:ea typeface="+mn-ea"/>
                <a:cs typeface="+mn-cs"/>
              </a:rPr>
            </a:br>
            <a:r>
              <a:rPr lang="en-US" sz="2400" kern="1200" dirty="0">
                <a:solidFill>
                  <a:srgbClr val="990000"/>
                </a:solidFill>
                <a:latin typeface="+mn-lt"/>
                <a:ea typeface="+mn-ea"/>
                <a:cs typeface="+mn-cs"/>
              </a:rPr>
              <a:t>Proving the business case with data from India and Nepal</a:t>
            </a:r>
            <a:br>
              <a:rPr lang="en-US" sz="2400" kern="1200" dirty="0">
                <a:solidFill>
                  <a:srgbClr val="990000"/>
                </a:solidFill>
                <a:latin typeface="+mn-lt"/>
                <a:ea typeface="+mn-ea"/>
                <a:cs typeface="+mn-cs"/>
              </a:rPr>
            </a:br>
            <a:endParaRPr lang="en-IN" sz="1600" dirty="0">
              <a:solidFill>
                <a:schemeClr val="tx1"/>
              </a:solidFill>
            </a:endParaRPr>
          </a:p>
        </p:txBody>
      </p:sp>
      <p:sp>
        <p:nvSpPr>
          <p:cNvPr id="19" name="Rectangle 3"/>
          <p:cNvSpPr txBox="1">
            <a:spLocks noChangeArrowheads="1"/>
          </p:cNvSpPr>
          <p:nvPr/>
        </p:nvSpPr>
        <p:spPr bwMode="auto">
          <a:xfrm>
            <a:off x="2099048" y="4077072"/>
            <a:ext cx="8389440"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rgbClr val="921B21"/>
              </a:buClr>
              <a:buSzPct val="150000"/>
              <a:buFontTx/>
              <a:buNone/>
              <a:defRPr sz="28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a:lstStyle>
          <a:p>
            <a:r>
              <a:rPr lang="en-US" sz="1600" b="1" dirty="0"/>
              <a:t>19th Global Conference of </a:t>
            </a:r>
            <a:r>
              <a:rPr lang="en-US" sz="1600" b="1" dirty="0"/>
              <a:t>Actuaries, Mumbai</a:t>
            </a:r>
            <a:endParaRPr lang="en-US" sz="1600" b="1" dirty="0"/>
          </a:p>
          <a:p>
            <a:r>
              <a:rPr lang="en-US" sz="1600" b="1" dirty="0"/>
              <a:t>30th </a:t>
            </a:r>
            <a:r>
              <a:rPr lang="en-US" sz="1600" b="1" dirty="0"/>
              <a:t>January </a:t>
            </a:r>
            <a:r>
              <a:rPr lang="en-US" sz="1600" b="1" dirty="0"/>
              <a:t>2018</a:t>
            </a:r>
            <a:endParaRPr lang="en-US" sz="1600" b="1" kern="0" dirty="0"/>
          </a:p>
        </p:txBody>
      </p:sp>
    </p:spTree>
    <p:extLst>
      <p:ext uri="{BB962C8B-B14F-4D97-AF65-F5344CB8AC3E}">
        <p14:creationId xmlns:p14="http://schemas.microsoft.com/office/powerpoint/2010/main" val="1437084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10388026"/>
              </p:ext>
            </p:extLst>
          </p:nvPr>
        </p:nvGraphicFramePr>
        <p:xfrm>
          <a:off x="2351584" y="1578384"/>
          <a:ext cx="7848872" cy="1828800"/>
        </p:xfrm>
        <a:graphic>
          <a:graphicData uri="http://schemas.openxmlformats.org/drawingml/2006/table">
            <a:tbl>
              <a:tblPr firstRow="1" bandRow="1">
                <a:tableStyleId>{5C22544A-7EE6-4342-B048-85BDC9FD1C3A}</a:tableStyleId>
              </a:tblPr>
              <a:tblGrid>
                <a:gridCol w="3924436"/>
                <a:gridCol w="3924436"/>
              </a:tblGrid>
              <a:tr h="370840">
                <a:tc>
                  <a:txBody>
                    <a:bodyPr/>
                    <a:lstStyle/>
                    <a:p>
                      <a:r>
                        <a:rPr lang="en-US" sz="2400" dirty="0" smtClean="0"/>
                        <a:t>Expenditure</a:t>
                      </a:r>
                      <a:endParaRPr lang="en-US" sz="2400" dirty="0"/>
                    </a:p>
                  </a:txBody>
                  <a:tcPr/>
                </a:tc>
                <a:tc>
                  <a:txBody>
                    <a:bodyPr/>
                    <a:lstStyle/>
                    <a:p>
                      <a:r>
                        <a:rPr lang="en-US" sz="2400" dirty="0" smtClean="0"/>
                        <a:t>Income</a:t>
                      </a:r>
                      <a:endParaRPr lang="en-US" sz="2400" dirty="0"/>
                    </a:p>
                  </a:txBody>
                  <a:tcPr/>
                </a:tc>
              </a:tr>
              <a:tr h="370840">
                <a:tc>
                  <a:txBody>
                    <a:bodyPr/>
                    <a:lstStyle/>
                    <a:p>
                      <a:r>
                        <a:rPr lang="en-US" sz="2400" dirty="0" smtClean="0"/>
                        <a:t>Claims</a:t>
                      </a:r>
                      <a:endParaRPr lang="en-US" sz="2400" dirty="0"/>
                    </a:p>
                  </a:txBody>
                  <a:tcPr>
                    <a:noFill/>
                  </a:tcPr>
                </a:tc>
                <a:tc>
                  <a:txBody>
                    <a:bodyPr/>
                    <a:lstStyle/>
                    <a:p>
                      <a:r>
                        <a:rPr lang="en-US" sz="2400" dirty="0" smtClean="0"/>
                        <a:t>Premium</a:t>
                      </a:r>
                      <a:endParaRPr lang="en-US" sz="2400" dirty="0"/>
                    </a:p>
                  </a:txBody>
                  <a:tcPr>
                    <a:noFill/>
                  </a:tcPr>
                </a:tc>
              </a:tr>
              <a:tr h="370840">
                <a:tc>
                  <a:txBody>
                    <a:bodyPr/>
                    <a:lstStyle/>
                    <a:p>
                      <a:r>
                        <a:rPr lang="en-US" sz="2400" dirty="0" smtClean="0"/>
                        <a:t>Operating Costs</a:t>
                      </a:r>
                      <a:endParaRPr lang="en-US" sz="2400" dirty="0"/>
                    </a:p>
                  </a:txBody>
                  <a:tcPr>
                    <a:noFill/>
                  </a:tcPr>
                </a:tc>
                <a:tc>
                  <a:txBody>
                    <a:bodyPr/>
                    <a:lstStyle/>
                    <a:p>
                      <a:r>
                        <a:rPr lang="en-US" sz="2400" dirty="0" smtClean="0"/>
                        <a:t>Interest on Investment</a:t>
                      </a:r>
                      <a:endParaRPr lang="en-US" sz="2400" dirty="0"/>
                    </a:p>
                  </a:txBody>
                  <a:tcPr>
                    <a:noFill/>
                  </a:tcPr>
                </a:tc>
              </a:tr>
              <a:tr h="370840">
                <a:tc>
                  <a:txBody>
                    <a:bodyPr/>
                    <a:lstStyle/>
                    <a:p>
                      <a:r>
                        <a:rPr lang="en-US" sz="2400" dirty="0" smtClean="0"/>
                        <a:t>Cost of Capital</a:t>
                      </a:r>
                      <a:endParaRPr lang="en-US" sz="2400" dirty="0"/>
                    </a:p>
                  </a:txBody>
                  <a:tcPr>
                    <a:noFill/>
                  </a:tcPr>
                </a:tc>
                <a:tc>
                  <a:txBody>
                    <a:bodyPr/>
                    <a:lstStyle/>
                    <a:p>
                      <a:r>
                        <a:rPr lang="en-US" sz="2400" dirty="0" smtClean="0"/>
                        <a:t>Capital Inflow (Loan</a:t>
                      </a:r>
                      <a:r>
                        <a:rPr lang="en-US" sz="2400" baseline="0" dirty="0" smtClean="0"/>
                        <a:t> / Equity)</a:t>
                      </a:r>
                      <a:endParaRPr lang="en-US" sz="2400" dirty="0"/>
                    </a:p>
                  </a:txBody>
                  <a:tcPr>
                    <a:noFill/>
                  </a:tcPr>
                </a:tc>
              </a:tr>
            </a:tbl>
          </a:graphicData>
        </a:graphic>
      </p:graphicFrame>
      <p:sp>
        <p:nvSpPr>
          <p:cNvPr id="4" name="Title 1"/>
          <p:cNvSpPr txBox="1">
            <a:spLocks/>
          </p:cNvSpPr>
          <p:nvPr/>
        </p:nvSpPr>
        <p:spPr>
          <a:xfrm>
            <a:off x="4727849" y="188913"/>
            <a:ext cx="5760765" cy="863600"/>
          </a:xfrm>
          <a:prstGeom prst="rect">
            <a:avLst/>
          </a:prstGeom>
        </p:spPr>
        <p:txBody>
          <a:bodyPr>
            <a:noAutofit/>
          </a:bodyPr>
          <a:lstStyle>
            <a:lvl1pPr algn="l" rtl="0" eaLnBrk="0" fontAlgn="base" hangingPunct="0">
              <a:spcBef>
                <a:spcPct val="0"/>
              </a:spcBef>
              <a:spcAft>
                <a:spcPct val="0"/>
              </a:spcAft>
              <a:defRPr sz="3400" b="1">
                <a:solidFill>
                  <a:srgbClr val="921B21"/>
                </a:solidFill>
                <a:latin typeface="+mj-lt"/>
                <a:ea typeface="+mj-ea"/>
                <a:cs typeface="+mj-cs"/>
              </a:defRPr>
            </a:lvl1pPr>
            <a:lvl2pPr algn="l" rtl="0" eaLnBrk="0" fontAlgn="base" hangingPunct="0">
              <a:spcBef>
                <a:spcPct val="0"/>
              </a:spcBef>
              <a:spcAft>
                <a:spcPct val="0"/>
              </a:spcAft>
              <a:defRPr sz="3400" b="1">
                <a:solidFill>
                  <a:srgbClr val="921B21"/>
                </a:solidFill>
                <a:latin typeface="Gill Sans MT" pitchFamily="34" charset="0"/>
              </a:defRPr>
            </a:lvl2pPr>
            <a:lvl3pPr algn="l" rtl="0" eaLnBrk="0" fontAlgn="base" hangingPunct="0">
              <a:spcBef>
                <a:spcPct val="0"/>
              </a:spcBef>
              <a:spcAft>
                <a:spcPct val="0"/>
              </a:spcAft>
              <a:defRPr sz="3400" b="1">
                <a:solidFill>
                  <a:srgbClr val="921B21"/>
                </a:solidFill>
                <a:latin typeface="Gill Sans MT" pitchFamily="34" charset="0"/>
              </a:defRPr>
            </a:lvl3pPr>
            <a:lvl4pPr algn="l" rtl="0" eaLnBrk="0" fontAlgn="base" hangingPunct="0">
              <a:spcBef>
                <a:spcPct val="0"/>
              </a:spcBef>
              <a:spcAft>
                <a:spcPct val="0"/>
              </a:spcAft>
              <a:defRPr sz="3400" b="1">
                <a:solidFill>
                  <a:srgbClr val="921B21"/>
                </a:solidFill>
                <a:latin typeface="Gill Sans MT" pitchFamily="34" charset="0"/>
              </a:defRPr>
            </a:lvl4pPr>
            <a:lvl5pPr algn="l" rtl="0" eaLnBrk="0" fontAlgn="base" hangingPunct="0">
              <a:spcBef>
                <a:spcPct val="0"/>
              </a:spcBef>
              <a:spcAft>
                <a:spcPct val="0"/>
              </a:spcAft>
              <a:defRPr sz="3400" b="1">
                <a:solidFill>
                  <a:srgbClr val="921B21"/>
                </a:solidFill>
                <a:latin typeface="Gill Sans MT" pitchFamily="34" charset="0"/>
              </a:defRPr>
            </a:lvl5pPr>
            <a:lvl6pPr marL="457200" algn="l" rtl="0" fontAlgn="base">
              <a:spcBef>
                <a:spcPct val="0"/>
              </a:spcBef>
              <a:spcAft>
                <a:spcPct val="0"/>
              </a:spcAft>
              <a:defRPr sz="3400" b="1">
                <a:solidFill>
                  <a:srgbClr val="921B21"/>
                </a:solidFill>
                <a:latin typeface="Gill Sans MT" pitchFamily="34" charset="0"/>
              </a:defRPr>
            </a:lvl6pPr>
            <a:lvl7pPr marL="914400" algn="l" rtl="0" fontAlgn="base">
              <a:spcBef>
                <a:spcPct val="0"/>
              </a:spcBef>
              <a:spcAft>
                <a:spcPct val="0"/>
              </a:spcAft>
              <a:defRPr sz="3400" b="1">
                <a:solidFill>
                  <a:srgbClr val="921B21"/>
                </a:solidFill>
                <a:latin typeface="Gill Sans MT" pitchFamily="34" charset="0"/>
              </a:defRPr>
            </a:lvl7pPr>
            <a:lvl8pPr marL="1371600" algn="l" rtl="0" fontAlgn="base">
              <a:spcBef>
                <a:spcPct val="0"/>
              </a:spcBef>
              <a:spcAft>
                <a:spcPct val="0"/>
              </a:spcAft>
              <a:defRPr sz="3400" b="1">
                <a:solidFill>
                  <a:srgbClr val="921B21"/>
                </a:solidFill>
                <a:latin typeface="Gill Sans MT" pitchFamily="34" charset="0"/>
              </a:defRPr>
            </a:lvl8pPr>
            <a:lvl9pPr marL="1828800" algn="l" rtl="0" fontAlgn="base">
              <a:spcBef>
                <a:spcPct val="0"/>
              </a:spcBef>
              <a:spcAft>
                <a:spcPct val="0"/>
              </a:spcAft>
              <a:defRPr sz="3400" b="1">
                <a:solidFill>
                  <a:srgbClr val="921B21"/>
                </a:solidFill>
                <a:latin typeface="Gill Sans MT" pitchFamily="34" charset="0"/>
              </a:defRPr>
            </a:lvl9pPr>
          </a:lstStyle>
          <a:p>
            <a:pPr algn="r" eaLnBrk="1" hangingPunct="1"/>
            <a:r>
              <a:rPr lang="en-IN" sz="2800" kern="0" dirty="0"/>
              <a:t>Income  &amp; Expenditure of </a:t>
            </a:r>
          </a:p>
          <a:p>
            <a:pPr algn="r" eaLnBrk="1" hangingPunct="1"/>
            <a:r>
              <a:rPr lang="en-IN" sz="2800" kern="0" dirty="0"/>
              <a:t>Insurance Operations</a:t>
            </a:r>
            <a:endParaRPr lang="en-IN" sz="2800" kern="0" dirty="0"/>
          </a:p>
        </p:txBody>
      </p:sp>
      <p:sp>
        <p:nvSpPr>
          <p:cNvPr id="5" name="TextBox 4"/>
          <p:cNvSpPr txBox="1"/>
          <p:nvPr/>
        </p:nvSpPr>
        <p:spPr>
          <a:xfrm>
            <a:off x="2711624" y="4509121"/>
            <a:ext cx="7128792" cy="830997"/>
          </a:xfrm>
          <a:prstGeom prst="rect">
            <a:avLst/>
          </a:prstGeom>
          <a:noFill/>
        </p:spPr>
        <p:txBody>
          <a:bodyPr wrap="square" rtlCol="0">
            <a:spAutoFit/>
          </a:bodyPr>
          <a:lstStyle/>
          <a:p>
            <a:pPr algn="ctr"/>
            <a:r>
              <a:rPr lang="en-US" sz="2400" dirty="0">
                <a:latin typeface="+mn-lt"/>
              </a:rPr>
              <a:t>CBHIs manage to stabilize claims ratio at 70%.</a:t>
            </a:r>
          </a:p>
          <a:p>
            <a:pPr algn="ctr"/>
            <a:r>
              <a:rPr lang="en-US" sz="2400" dirty="0">
                <a:latin typeface="+mn-lt"/>
              </a:rPr>
              <a:t>But what about the Operating Cost ?</a:t>
            </a:r>
            <a:endParaRPr lang="en-US" sz="2400" dirty="0">
              <a:latin typeface="+mn-lt"/>
            </a:endParaRPr>
          </a:p>
        </p:txBody>
      </p:sp>
    </p:spTree>
    <p:extLst>
      <p:ext uri="{BB962C8B-B14F-4D97-AF65-F5344CB8AC3E}">
        <p14:creationId xmlns:p14="http://schemas.microsoft.com/office/powerpoint/2010/main" val="178507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63975" y="260350"/>
            <a:ext cx="6624638" cy="863600"/>
          </a:xfrm>
        </p:spPr>
        <p:txBody>
          <a:bodyPr/>
          <a:lstStyle/>
          <a:p>
            <a:pPr algn="r" eaLnBrk="1" hangingPunct="1">
              <a:defRPr/>
            </a:pPr>
            <a:r>
              <a:rPr lang="en-US" sz="2800" dirty="0"/>
              <a:t>Operating Costs</a:t>
            </a:r>
            <a:endParaRPr lang="en-IN" i="1" dirty="0">
              <a:latin typeface="+mn-lt"/>
            </a:endParaRPr>
          </a:p>
        </p:txBody>
      </p:sp>
      <mc:AlternateContent xmlns:mc="http://schemas.openxmlformats.org/markup-compatibility/2006" xmlns:a14="http://schemas.microsoft.com/office/drawing/2010/main">
        <mc:Choice Requires="a14">
          <p:sp>
            <p:nvSpPr>
              <p:cNvPr id="86" name="Content Placeholder 2"/>
              <p:cNvSpPr txBox="1">
                <a:spLocks/>
              </p:cNvSpPr>
              <p:nvPr/>
            </p:nvSpPr>
            <p:spPr bwMode="auto">
              <a:xfrm>
                <a:off x="1847850" y="2132856"/>
                <a:ext cx="6984455" cy="5760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rgbClr val="921B21"/>
                  </a:buClr>
                  <a:buSzPct val="150000"/>
                  <a:buChar char="•"/>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a:lstStyle>
              <a:p>
                <a:pPr marL="0" indent="0" eaLnBrk="1" hangingPunct="1">
                  <a:buNone/>
                  <a:defRPr/>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rPr>
                          </m:ctrlPr>
                        </m:sSubPr>
                        <m:e>
                          <m:r>
                            <a:rPr lang="en-US" sz="2400" i="1">
                              <a:latin typeface="Cambria Math" panose="02040503050406030204" pitchFamily="18" charset="0"/>
                            </a:rPr>
                            <m:t>𝐶</m:t>
                          </m:r>
                        </m:e>
                        <m:sub>
                          <m:r>
                            <a:rPr lang="en-US" sz="2400" i="1">
                              <a:latin typeface="Cambria Math" panose="02040503050406030204" pitchFamily="18" charset="0"/>
                            </a:rPr>
                            <m:t>𝑜𝑝𝑒𝑟𝑎𝑡𝑖𝑛𝑔</m:t>
                          </m:r>
                          <m:r>
                            <a:rPr lang="en-US" sz="2400" i="1">
                              <a:latin typeface="Cambria Math" panose="02040503050406030204" pitchFamily="18" charset="0"/>
                            </a:rPr>
                            <m:t>,</m:t>
                          </m:r>
                          <m:r>
                            <a:rPr lang="en-US" sz="2400" i="1">
                              <a:latin typeface="Cambria Math" panose="02040503050406030204" pitchFamily="18" charset="0"/>
                            </a:rPr>
                            <m:t>𝑖</m:t>
                          </m:r>
                        </m:sub>
                      </m:sSub>
                      <m:r>
                        <a:rPr lang="en-US" sz="2400" i="1">
                          <a:latin typeface="Cambria Math" panose="02040503050406030204" pitchFamily="18" charset="0"/>
                        </a:rPr>
                        <m:t>= </m:t>
                      </m:r>
                      <m:sSub>
                        <m:sSubPr>
                          <m:ctrlPr>
                            <a:rPr lang="de-DE" sz="2400" i="1">
                              <a:latin typeface="Cambria Math" panose="02040503050406030204" pitchFamily="18" charset="0"/>
                            </a:rPr>
                          </m:ctrlPr>
                        </m:sSubPr>
                        <m:e>
                          <m:r>
                            <a:rPr lang="en-US" sz="2400" i="1">
                              <a:latin typeface="Cambria Math" panose="02040503050406030204" pitchFamily="18" charset="0"/>
                            </a:rPr>
                            <m:t>𝐶</m:t>
                          </m:r>
                        </m:e>
                        <m:sub>
                          <m:r>
                            <a:rPr lang="en-US" sz="2400" i="1">
                              <a:latin typeface="Cambria Math" panose="02040503050406030204" pitchFamily="18" charset="0"/>
                            </a:rPr>
                            <m:t>𝑠𝑡𝑎𝑟𝑡𝑢𝑝</m:t>
                          </m:r>
                          <m:r>
                            <a:rPr lang="en-US" sz="2400" i="1">
                              <a:latin typeface="Cambria Math" panose="02040503050406030204" pitchFamily="18" charset="0"/>
                            </a:rPr>
                            <m:t>,</m:t>
                          </m:r>
                          <m:r>
                            <a:rPr lang="en-US" sz="2400" i="1">
                              <a:latin typeface="Cambria Math" panose="02040503050406030204" pitchFamily="18" charset="0"/>
                            </a:rPr>
                            <m:t>𝑖</m:t>
                          </m:r>
                        </m:sub>
                      </m:sSub>
                      <m:r>
                        <a:rPr lang="en-US" sz="2400" i="1">
                          <a:latin typeface="Cambria Math" panose="02040503050406030204" pitchFamily="18" charset="0"/>
                        </a:rPr>
                        <m:t>+ </m:t>
                      </m:r>
                      <m:sSub>
                        <m:sSubPr>
                          <m:ctrlPr>
                            <a:rPr lang="de-DE" sz="2400" i="1">
                              <a:latin typeface="Cambria Math" panose="02040503050406030204" pitchFamily="18" charset="0"/>
                            </a:rPr>
                          </m:ctrlPr>
                        </m:sSubPr>
                        <m:e>
                          <m:r>
                            <a:rPr lang="en-US" sz="2400" i="1">
                              <a:latin typeface="Cambria Math" panose="02040503050406030204" pitchFamily="18" charset="0"/>
                            </a:rPr>
                            <m:t>𝐶</m:t>
                          </m:r>
                        </m:e>
                        <m:sub>
                          <m:r>
                            <a:rPr lang="en-US" sz="2400" i="1">
                              <a:latin typeface="Cambria Math" panose="02040503050406030204" pitchFamily="18" charset="0"/>
                            </a:rPr>
                            <m:t>𝑎𝑐𝑞𝑢𝑖𝑠𝑖𝑡𝑖𝑜𝑛</m:t>
                          </m:r>
                          <m:r>
                            <a:rPr lang="en-US" sz="2400" i="1">
                              <a:latin typeface="Cambria Math" panose="02040503050406030204" pitchFamily="18" charset="0"/>
                            </a:rPr>
                            <m:t>,</m:t>
                          </m:r>
                          <m:r>
                            <a:rPr lang="en-US" sz="2400" i="1">
                              <a:latin typeface="Cambria Math" panose="02040503050406030204" pitchFamily="18" charset="0"/>
                            </a:rPr>
                            <m:t>𝑖</m:t>
                          </m:r>
                        </m:sub>
                      </m:sSub>
                      <m:r>
                        <a:rPr lang="en-US" sz="2400" i="1">
                          <a:latin typeface="Cambria Math" panose="02040503050406030204" pitchFamily="18" charset="0"/>
                        </a:rPr>
                        <m:t>+ </m:t>
                      </m:r>
                      <m:sSub>
                        <m:sSubPr>
                          <m:ctrlPr>
                            <a:rPr lang="de-DE" sz="2400" i="1">
                              <a:latin typeface="Cambria Math" panose="02040503050406030204" pitchFamily="18" charset="0"/>
                            </a:rPr>
                          </m:ctrlPr>
                        </m:sSubPr>
                        <m:e>
                          <m:r>
                            <a:rPr lang="en-US" sz="2400" i="1">
                              <a:latin typeface="Cambria Math" panose="02040503050406030204" pitchFamily="18" charset="0"/>
                            </a:rPr>
                            <m:t>𝐶</m:t>
                          </m:r>
                        </m:e>
                        <m:sub>
                          <m:r>
                            <a:rPr lang="en-US" sz="2400" i="1">
                              <a:latin typeface="Cambria Math" panose="02040503050406030204" pitchFamily="18" charset="0"/>
                            </a:rPr>
                            <m:t>𝑎𝑑𝑚𝑖𝑛</m:t>
                          </m:r>
                          <m:r>
                            <a:rPr lang="en-US" sz="2400" i="1">
                              <a:latin typeface="Cambria Math" panose="02040503050406030204" pitchFamily="18" charset="0"/>
                            </a:rPr>
                            <m:t>,</m:t>
                          </m:r>
                          <m:r>
                            <a:rPr lang="en-US" sz="2400" i="1">
                              <a:latin typeface="Cambria Math" panose="02040503050406030204" pitchFamily="18" charset="0"/>
                            </a:rPr>
                            <m:t>𝑖</m:t>
                          </m:r>
                        </m:sub>
                      </m:sSub>
                    </m:oMath>
                  </m:oMathPara>
                </a14:m>
                <a:endParaRPr lang="en-US" sz="2400" kern="0" dirty="0"/>
              </a:p>
              <a:p>
                <a:pPr marL="0" indent="0" eaLnBrk="1" hangingPunct="1">
                  <a:buNone/>
                  <a:defRPr/>
                </a:pPr>
                <a:endParaRPr lang="en-US" sz="2400" kern="0" dirty="0"/>
              </a:p>
              <a:p>
                <a:pPr marL="273050" indent="-273050" eaLnBrk="1" hangingPunct="1">
                  <a:defRPr/>
                </a:pPr>
                <a:endParaRPr lang="en-US" sz="2400" kern="0" dirty="0"/>
              </a:p>
            </p:txBody>
          </p:sp>
        </mc:Choice>
        <mc:Fallback xmlns="">
          <p:sp>
            <p:nvSpPr>
              <p:cNvPr id="86" name="Content Placeholder 2"/>
              <p:cNvSpPr txBox="1">
                <a:spLocks noRot="1" noChangeAspect="1" noMove="1" noResize="1" noEditPoints="1" noAdjustHandles="1" noChangeArrowheads="1" noChangeShapeType="1" noTextEdit="1"/>
              </p:cNvSpPr>
              <p:nvPr/>
            </p:nvSpPr>
            <p:spPr bwMode="auto">
              <a:xfrm>
                <a:off x="323849" y="2132856"/>
                <a:ext cx="6984455" cy="576064"/>
              </a:xfrm>
              <a:prstGeom prst="rect">
                <a:avLst/>
              </a:prstGeom>
              <a:blipFill>
                <a:blip r:embed="rId3"/>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noFill/>
                  </a:rPr>
                  <a:t> </a:t>
                </a:r>
              </a:p>
            </p:txBody>
          </p:sp>
        </mc:Fallback>
      </mc:AlternateContent>
      <p:sp>
        <p:nvSpPr>
          <p:cNvPr id="47" name="Content Placeholder 2"/>
          <p:cNvSpPr txBox="1">
            <a:spLocks/>
          </p:cNvSpPr>
          <p:nvPr/>
        </p:nvSpPr>
        <p:spPr bwMode="auto">
          <a:xfrm>
            <a:off x="1990903" y="3481089"/>
            <a:ext cx="2665258" cy="1029608"/>
          </a:xfrm>
          <a:prstGeom prst="rect">
            <a:avLst/>
          </a:prstGeom>
          <a:ln/>
          <a:extLst/>
        </p:spPr>
        <p:style>
          <a:lnRef idx="2">
            <a:schemeClr val="dk1"/>
          </a:lnRef>
          <a:fillRef idx="1">
            <a:schemeClr val="lt1"/>
          </a:fillRef>
          <a:effectRef idx="0">
            <a:schemeClr val="dk1"/>
          </a:effectRef>
          <a:fontRef idx="minor">
            <a:schemeClr val="dk1"/>
          </a:fontRef>
        </p:style>
        <p:txBody>
          <a:bodyPr vert="horz" wrap="square" lIns="72000" tIns="45720" rIns="72000" bIns="45720" numCol="1" anchor="t" anchorCtr="0" compatLnSpc="1">
            <a:prstTxWarp prst="textNoShape">
              <a:avLst/>
            </a:prstTxWarp>
          </a:bodyPr>
          <a:lstStyle>
            <a:lvl1pPr marL="469900" indent="-469900" algn="l" rtl="0" eaLnBrk="0" fontAlgn="base" hangingPunct="0">
              <a:spcBef>
                <a:spcPct val="20000"/>
              </a:spcBef>
              <a:spcAft>
                <a:spcPct val="0"/>
              </a:spcAft>
              <a:buClr>
                <a:srgbClr val="921B21"/>
              </a:buClr>
              <a:buSzPct val="150000"/>
              <a:buChar char="•"/>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a:lstStyle>
          <a:p>
            <a:pPr marL="0" indent="0" eaLnBrk="1" hangingPunct="1">
              <a:buNone/>
              <a:defRPr/>
            </a:pPr>
            <a:r>
              <a:rPr lang="en-US" sz="2000" kern="0" dirty="0"/>
              <a:t>1</a:t>
            </a:r>
            <a:r>
              <a:rPr lang="en-US" sz="2000" kern="0" baseline="30000" dirty="0"/>
              <a:t>st</a:t>
            </a:r>
            <a:r>
              <a:rPr lang="en-US" sz="2000" kern="0" dirty="0"/>
              <a:t> year only</a:t>
            </a:r>
          </a:p>
          <a:p>
            <a:pPr marL="273050" indent="-273050" eaLnBrk="1" hangingPunct="1">
              <a:defRPr/>
            </a:pPr>
            <a:endParaRPr lang="en-US" sz="2000" kern="0" dirty="0"/>
          </a:p>
        </p:txBody>
      </p:sp>
      <p:cxnSp>
        <p:nvCxnSpPr>
          <p:cNvPr id="4" name="Gerade Verbindung mit Pfeil 3"/>
          <p:cNvCxnSpPr>
            <a:stCxn id="47" idx="0"/>
          </p:cNvCxnSpPr>
          <p:nvPr/>
        </p:nvCxnSpPr>
        <p:spPr bwMode="auto">
          <a:xfrm flipV="1">
            <a:off x="3323532" y="2708921"/>
            <a:ext cx="1259338" cy="77216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Content Placeholder 2"/>
          <p:cNvSpPr txBox="1">
            <a:spLocks/>
          </p:cNvSpPr>
          <p:nvPr/>
        </p:nvSpPr>
        <p:spPr bwMode="auto">
          <a:xfrm>
            <a:off x="4959210" y="3479512"/>
            <a:ext cx="2665258" cy="1029608"/>
          </a:xfrm>
          <a:prstGeom prst="rect">
            <a:avLst/>
          </a:prstGeom>
          <a:ln/>
          <a:extLst/>
        </p:spPr>
        <p:style>
          <a:lnRef idx="2">
            <a:schemeClr val="dk1"/>
          </a:lnRef>
          <a:fillRef idx="1">
            <a:schemeClr val="lt1"/>
          </a:fillRef>
          <a:effectRef idx="0">
            <a:schemeClr val="dk1"/>
          </a:effectRef>
          <a:fontRef idx="minor">
            <a:schemeClr val="dk1"/>
          </a:fontRef>
        </p:style>
        <p:txBody>
          <a:bodyPr vert="horz" wrap="square" lIns="72000" tIns="45720" rIns="72000" bIns="45720" numCol="1" anchor="t" anchorCtr="0" compatLnSpc="1">
            <a:prstTxWarp prst="textNoShape">
              <a:avLst/>
            </a:prstTxWarp>
          </a:bodyPr>
          <a:lstStyle>
            <a:lvl1pPr marL="469900" indent="-469900" algn="l" rtl="0" eaLnBrk="0" fontAlgn="base" hangingPunct="0">
              <a:spcBef>
                <a:spcPct val="20000"/>
              </a:spcBef>
              <a:spcAft>
                <a:spcPct val="0"/>
              </a:spcAft>
              <a:buClr>
                <a:srgbClr val="921B21"/>
              </a:buClr>
              <a:buSzPct val="150000"/>
              <a:buChar char="•"/>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a:lstStyle>
          <a:p>
            <a:pPr marL="0" indent="0" eaLnBrk="1" hangingPunct="1">
              <a:buNone/>
              <a:defRPr/>
            </a:pPr>
            <a:r>
              <a:rPr lang="en-US" sz="2000" kern="0" dirty="0"/>
              <a:t>Depending on #HHs, renewal rate, costs per facilitator (for outreach)</a:t>
            </a:r>
          </a:p>
          <a:p>
            <a:pPr marL="273050" indent="-273050" eaLnBrk="1" hangingPunct="1">
              <a:defRPr/>
            </a:pPr>
            <a:endParaRPr lang="en-US" sz="2000" kern="0" dirty="0"/>
          </a:p>
        </p:txBody>
      </p:sp>
      <p:cxnSp>
        <p:nvCxnSpPr>
          <p:cNvPr id="50" name="Gerade Verbindung mit Pfeil 49"/>
          <p:cNvCxnSpPr>
            <a:stCxn id="48" idx="0"/>
          </p:cNvCxnSpPr>
          <p:nvPr/>
        </p:nvCxnSpPr>
        <p:spPr bwMode="auto">
          <a:xfrm flipV="1">
            <a:off x="6291840" y="2708272"/>
            <a:ext cx="3225" cy="77124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Content Placeholder 2"/>
          <p:cNvSpPr txBox="1">
            <a:spLocks/>
          </p:cNvSpPr>
          <p:nvPr/>
        </p:nvSpPr>
        <p:spPr bwMode="auto">
          <a:xfrm>
            <a:off x="7896200" y="3479512"/>
            <a:ext cx="2665258" cy="1029608"/>
          </a:xfrm>
          <a:prstGeom prst="rect">
            <a:avLst/>
          </a:prstGeom>
          <a:ln>
            <a:solidFill>
              <a:schemeClr val="tx1"/>
            </a:solidFill>
          </a:ln>
          <a:extLst/>
        </p:spPr>
        <p:style>
          <a:lnRef idx="2">
            <a:schemeClr val="dk1"/>
          </a:lnRef>
          <a:fillRef idx="1">
            <a:schemeClr val="lt1"/>
          </a:fillRef>
          <a:effectRef idx="0">
            <a:schemeClr val="dk1"/>
          </a:effectRef>
          <a:fontRef idx="minor">
            <a:schemeClr val="dk1"/>
          </a:fontRef>
        </p:style>
        <p:txBody>
          <a:bodyPr vert="horz" wrap="square" lIns="72000" tIns="45720" rIns="72000" bIns="45720" numCol="1" anchor="t" anchorCtr="0" compatLnSpc="1">
            <a:prstTxWarp prst="textNoShape">
              <a:avLst/>
            </a:prstTxWarp>
          </a:bodyPr>
          <a:lstStyle>
            <a:lvl1pPr marL="469900" indent="-469900" algn="l" rtl="0" eaLnBrk="0" fontAlgn="base" hangingPunct="0">
              <a:spcBef>
                <a:spcPct val="20000"/>
              </a:spcBef>
              <a:spcAft>
                <a:spcPct val="0"/>
              </a:spcAft>
              <a:buClr>
                <a:srgbClr val="921B21"/>
              </a:buClr>
              <a:buSzPct val="150000"/>
              <a:buChar char="•"/>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a:lstStyle>
          <a:p>
            <a:pPr marL="0" indent="0" eaLnBrk="1" hangingPunct="1">
              <a:buNone/>
              <a:defRPr/>
            </a:pPr>
            <a:r>
              <a:rPr lang="en-US" sz="2000" kern="0" dirty="0"/>
              <a:t>Depending on #HHs, </a:t>
            </a:r>
            <a:r>
              <a:rPr lang="en-US" sz="2000" kern="0" dirty="0"/>
              <a:t>annual costs per CC, CoCo, Federation</a:t>
            </a:r>
            <a:endParaRPr lang="en-US" sz="2000" kern="0" dirty="0"/>
          </a:p>
        </p:txBody>
      </p:sp>
      <p:cxnSp>
        <p:nvCxnSpPr>
          <p:cNvPr id="76" name="Gerade Verbindung mit Pfeil 75"/>
          <p:cNvCxnSpPr>
            <a:stCxn id="71" idx="0"/>
          </p:cNvCxnSpPr>
          <p:nvPr/>
        </p:nvCxnSpPr>
        <p:spPr bwMode="auto">
          <a:xfrm flipH="1" flipV="1">
            <a:off x="8178977" y="2699794"/>
            <a:ext cx="1049852" cy="77971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 name="Content Placeholder 2"/>
          <p:cNvSpPr txBox="1">
            <a:spLocks/>
          </p:cNvSpPr>
          <p:nvPr/>
        </p:nvSpPr>
        <p:spPr bwMode="auto">
          <a:xfrm>
            <a:off x="1775521" y="1521297"/>
            <a:ext cx="8640763" cy="48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rgbClr val="921B21"/>
              </a:buClr>
              <a:buSzPct val="150000"/>
              <a:buChar char="•"/>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a:lstStyle>
          <a:p>
            <a:pPr marL="273050" indent="-273050" eaLnBrk="1" hangingPunct="1">
              <a:defRPr/>
            </a:pPr>
            <a:r>
              <a:rPr lang="en-US" sz="2400" kern="0" dirty="0"/>
              <a:t>Operating costs in year </a:t>
            </a:r>
            <a:r>
              <a:rPr lang="en-US" sz="2400" i="1" kern="0" dirty="0"/>
              <a:t>i</a:t>
            </a:r>
            <a:r>
              <a:rPr lang="en-US" sz="2400" kern="0" dirty="0"/>
              <a:t> (using standard costing methodology):</a:t>
            </a:r>
            <a:endParaRPr lang="en-US" sz="2400" kern="0" dirty="0"/>
          </a:p>
          <a:p>
            <a:pPr marL="273050" indent="-273050" eaLnBrk="1" hangingPunct="1">
              <a:defRPr/>
            </a:pPr>
            <a:endParaRPr lang="en-US" sz="2400" kern="0" dirty="0"/>
          </a:p>
        </p:txBody>
      </p:sp>
      <p:cxnSp>
        <p:nvCxnSpPr>
          <p:cNvPr id="82" name="Gerade Verbindung mit Pfeil 81"/>
          <p:cNvCxnSpPr/>
          <p:nvPr/>
        </p:nvCxnSpPr>
        <p:spPr bwMode="auto">
          <a:xfrm flipV="1">
            <a:off x="8366572" y="4179674"/>
            <a:ext cx="367505" cy="1167939"/>
          </a:xfrm>
          <a:prstGeom prst="straightConnector1">
            <a:avLst/>
          </a:prstGeom>
          <a:solidFill>
            <a:schemeClr val="accent1"/>
          </a:solidFill>
          <a:ln w="19050" cap="flat" cmpd="sng" algn="ctr">
            <a:solidFill>
              <a:srgbClr val="FF0000"/>
            </a:solidFill>
            <a:prstDash val="solid"/>
            <a:round/>
            <a:headEnd type="arrow"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Content Placeholder 2"/>
          <p:cNvSpPr txBox="1">
            <a:spLocks/>
          </p:cNvSpPr>
          <p:nvPr/>
        </p:nvSpPr>
        <p:spPr bwMode="auto">
          <a:xfrm>
            <a:off x="7624468" y="5347612"/>
            <a:ext cx="2215948" cy="817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rgbClr val="921B21"/>
              </a:buClr>
              <a:buSzPct val="150000"/>
              <a:buChar char="•"/>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a:lstStyle>
          <a:p>
            <a:pPr marL="0" indent="0" eaLnBrk="1" hangingPunct="1">
              <a:buNone/>
              <a:defRPr/>
            </a:pPr>
            <a:r>
              <a:rPr lang="en-US" sz="1800" kern="0" dirty="0"/>
              <a:t>Decrease from year 1 to 5, then stabilize </a:t>
            </a:r>
            <a:endParaRPr lang="en-US" sz="1800" kern="0" dirty="0"/>
          </a:p>
          <a:p>
            <a:pPr marL="273050" indent="-273050" eaLnBrk="1" hangingPunct="1">
              <a:defRPr/>
            </a:pPr>
            <a:endParaRPr lang="en-US" sz="1800" kern="0" dirty="0"/>
          </a:p>
        </p:txBody>
      </p:sp>
      <p:sp>
        <p:nvSpPr>
          <p:cNvPr id="9232" name="Freihandform 9231"/>
          <p:cNvSpPr/>
          <p:nvPr/>
        </p:nvSpPr>
        <p:spPr bwMode="auto">
          <a:xfrm>
            <a:off x="7792843" y="3818689"/>
            <a:ext cx="2706035" cy="351254"/>
          </a:xfrm>
          <a:custGeom>
            <a:avLst/>
            <a:gdLst>
              <a:gd name="connsiteX0" fmla="*/ 477468 w 3821562"/>
              <a:gd name="connsiteY0" fmla="*/ 0 h 2507810"/>
              <a:gd name="connsiteX1" fmla="*/ 111708 w 3821562"/>
              <a:gd name="connsiteY1" fmla="*/ 1985554 h 2507810"/>
              <a:gd name="connsiteX2" fmla="*/ 2214828 w 3821562"/>
              <a:gd name="connsiteY2" fmla="*/ 2495006 h 2507810"/>
              <a:gd name="connsiteX3" fmla="*/ 3821559 w 3821562"/>
              <a:gd name="connsiteY3" fmla="*/ 1619794 h 2507810"/>
              <a:gd name="connsiteX4" fmla="*/ 2227891 w 3821562"/>
              <a:gd name="connsiteY4" fmla="*/ 1188720 h 2507810"/>
              <a:gd name="connsiteX5" fmla="*/ 438279 w 3821562"/>
              <a:gd name="connsiteY5" fmla="*/ 1267097 h 2507810"/>
              <a:gd name="connsiteX0" fmla="*/ 1043291 w 3734243"/>
              <a:gd name="connsiteY0" fmla="*/ 0 h 1614650"/>
              <a:gd name="connsiteX1" fmla="*/ 24389 w 3734243"/>
              <a:gd name="connsiteY1" fmla="*/ 1097280 h 1614650"/>
              <a:gd name="connsiteX2" fmla="*/ 2127509 w 3734243"/>
              <a:gd name="connsiteY2" fmla="*/ 1606732 h 1614650"/>
              <a:gd name="connsiteX3" fmla="*/ 3734240 w 3734243"/>
              <a:gd name="connsiteY3" fmla="*/ 731520 h 1614650"/>
              <a:gd name="connsiteX4" fmla="*/ 2140572 w 3734243"/>
              <a:gd name="connsiteY4" fmla="*/ 300446 h 1614650"/>
              <a:gd name="connsiteX5" fmla="*/ 350960 w 3734243"/>
              <a:gd name="connsiteY5" fmla="*/ 378823 h 1614650"/>
              <a:gd name="connsiteX0" fmla="*/ 1065244 w 3756196"/>
              <a:gd name="connsiteY0" fmla="*/ 0 h 1614650"/>
              <a:gd name="connsiteX1" fmla="*/ 46342 w 3756196"/>
              <a:gd name="connsiteY1" fmla="*/ 1097280 h 1614650"/>
              <a:gd name="connsiteX2" fmla="*/ 2149462 w 3756196"/>
              <a:gd name="connsiteY2" fmla="*/ 1606732 h 1614650"/>
              <a:gd name="connsiteX3" fmla="*/ 3756193 w 3756196"/>
              <a:gd name="connsiteY3" fmla="*/ 731520 h 1614650"/>
              <a:gd name="connsiteX4" fmla="*/ 2162525 w 3756196"/>
              <a:gd name="connsiteY4" fmla="*/ 300446 h 1614650"/>
              <a:gd name="connsiteX5" fmla="*/ 372913 w 3756196"/>
              <a:gd name="connsiteY5" fmla="*/ 378823 h 1614650"/>
              <a:gd name="connsiteX0" fmla="*/ 1065244 w 3756196"/>
              <a:gd name="connsiteY0" fmla="*/ 0 h 1614650"/>
              <a:gd name="connsiteX1" fmla="*/ 46342 w 3756196"/>
              <a:gd name="connsiteY1" fmla="*/ 1097280 h 1614650"/>
              <a:gd name="connsiteX2" fmla="*/ 2149462 w 3756196"/>
              <a:gd name="connsiteY2" fmla="*/ 1606732 h 1614650"/>
              <a:gd name="connsiteX3" fmla="*/ 3756193 w 3756196"/>
              <a:gd name="connsiteY3" fmla="*/ 731520 h 1614650"/>
              <a:gd name="connsiteX4" fmla="*/ 2162525 w 3756196"/>
              <a:gd name="connsiteY4" fmla="*/ 300446 h 1614650"/>
              <a:gd name="connsiteX5" fmla="*/ 372913 w 3756196"/>
              <a:gd name="connsiteY5" fmla="*/ 378823 h 1614650"/>
              <a:gd name="connsiteX0" fmla="*/ 1061432 w 3752502"/>
              <a:gd name="connsiteY0" fmla="*/ 0 h 1307895"/>
              <a:gd name="connsiteX1" fmla="*/ 42530 w 3752502"/>
              <a:gd name="connsiteY1" fmla="*/ 1097280 h 1307895"/>
              <a:gd name="connsiteX2" fmla="*/ 2080336 w 3752502"/>
              <a:gd name="connsiteY2" fmla="*/ 1280160 h 1307895"/>
              <a:gd name="connsiteX3" fmla="*/ 3752381 w 3752502"/>
              <a:gd name="connsiteY3" fmla="*/ 731520 h 1307895"/>
              <a:gd name="connsiteX4" fmla="*/ 2158713 w 3752502"/>
              <a:gd name="connsiteY4" fmla="*/ 300446 h 1307895"/>
              <a:gd name="connsiteX5" fmla="*/ 369101 w 3752502"/>
              <a:gd name="connsiteY5" fmla="*/ 378823 h 1307895"/>
              <a:gd name="connsiteX0" fmla="*/ 1061432 w 3759129"/>
              <a:gd name="connsiteY0" fmla="*/ 0 h 1307895"/>
              <a:gd name="connsiteX1" fmla="*/ 42530 w 3759129"/>
              <a:gd name="connsiteY1" fmla="*/ 1097280 h 1307895"/>
              <a:gd name="connsiteX2" fmla="*/ 2080336 w 3759129"/>
              <a:gd name="connsiteY2" fmla="*/ 1280160 h 1307895"/>
              <a:gd name="connsiteX3" fmla="*/ 3752381 w 3759129"/>
              <a:gd name="connsiteY3" fmla="*/ 731520 h 1307895"/>
              <a:gd name="connsiteX4" fmla="*/ 2576724 w 3759129"/>
              <a:gd name="connsiteY4" fmla="*/ 235132 h 1307895"/>
              <a:gd name="connsiteX5" fmla="*/ 369101 w 3759129"/>
              <a:gd name="connsiteY5" fmla="*/ 378823 h 1307895"/>
              <a:gd name="connsiteX0" fmla="*/ 1061432 w 3759147"/>
              <a:gd name="connsiteY0" fmla="*/ 0 h 1307895"/>
              <a:gd name="connsiteX1" fmla="*/ 42530 w 3759147"/>
              <a:gd name="connsiteY1" fmla="*/ 1097280 h 1307895"/>
              <a:gd name="connsiteX2" fmla="*/ 2080336 w 3759147"/>
              <a:gd name="connsiteY2" fmla="*/ 1280160 h 1307895"/>
              <a:gd name="connsiteX3" fmla="*/ 3752381 w 3759147"/>
              <a:gd name="connsiteY3" fmla="*/ 731520 h 1307895"/>
              <a:gd name="connsiteX4" fmla="*/ 2576724 w 3759147"/>
              <a:gd name="connsiteY4" fmla="*/ 235132 h 1307895"/>
              <a:gd name="connsiteX5" fmla="*/ 356038 w 3759147"/>
              <a:gd name="connsiteY5" fmla="*/ 561703 h 1307895"/>
              <a:gd name="connsiteX0" fmla="*/ 1933507 w 3716822"/>
              <a:gd name="connsiteY0" fmla="*/ 0 h 1213866"/>
              <a:gd name="connsiteX1" fmla="*/ 205 w 3716822"/>
              <a:gd name="connsiteY1" fmla="*/ 1005840 h 1213866"/>
              <a:gd name="connsiteX2" fmla="*/ 2038011 w 3716822"/>
              <a:gd name="connsiteY2" fmla="*/ 1188720 h 1213866"/>
              <a:gd name="connsiteX3" fmla="*/ 3710056 w 3716822"/>
              <a:gd name="connsiteY3" fmla="*/ 640080 h 1213866"/>
              <a:gd name="connsiteX4" fmla="*/ 2534399 w 3716822"/>
              <a:gd name="connsiteY4" fmla="*/ 143692 h 1213866"/>
              <a:gd name="connsiteX5" fmla="*/ 313713 w 3716822"/>
              <a:gd name="connsiteY5" fmla="*/ 470263 h 1213866"/>
              <a:gd name="connsiteX0" fmla="*/ 1972061 w 3755376"/>
              <a:gd name="connsiteY0" fmla="*/ 0 h 1205895"/>
              <a:gd name="connsiteX1" fmla="*/ 831529 w 3755376"/>
              <a:gd name="connsiteY1" fmla="*/ 390620 h 1205895"/>
              <a:gd name="connsiteX2" fmla="*/ 38759 w 3755376"/>
              <a:gd name="connsiteY2" fmla="*/ 1005840 h 1205895"/>
              <a:gd name="connsiteX3" fmla="*/ 2076565 w 3755376"/>
              <a:gd name="connsiteY3" fmla="*/ 1188720 h 1205895"/>
              <a:gd name="connsiteX4" fmla="*/ 3748610 w 3755376"/>
              <a:gd name="connsiteY4" fmla="*/ 640080 h 1205895"/>
              <a:gd name="connsiteX5" fmla="*/ 2572953 w 3755376"/>
              <a:gd name="connsiteY5" fmla="*/ 143692 h 1205895"/>
              <a:gd name="connsiteX6" fmla="*/ 352267 w 3755376"/>
              <a:gd name="connsiteY6" fmla="*/ 470263 h 1205895"/>
              <a:gd name="connsiteX0" fmla="*/ 1984698 w 3768013"/>
              <a:gd name="connsiteY0" fmla="*/ 0 h 1208562"/>
              <a:gd name="connsiteX1" fmla="*/ 726600 w 3768013"/>
              <a:gd name="connsiteY1" fmla="*/ 233866 h 1208562"/>
              <a:gd name="connsiteX2" fmla="*/ 51396 w 3768013"/>
              <a:gd name="connsiteY2" fmla="*/ 1005840 h 1208562"/>
              <a:gd name="connsiteX3" fmla="*/ 2089202 w 3768013"/>
              <a:gd name="connsiteY3" fmla="*/ 1188720 h 1208562"/>
              <a:gd name="connsiteX4" fmla="*/ 3761247 w 3768013"/>
              <a:gd name="connsiteY4" fmla="*/ 640080 h 1208562"/>
              <a:gd name="connsiteX5" fmla="*/ 2585590 w 3768013"/>
              <a:gd name="connsiteY5" fmla="*/ 143692 h 1208562"/>
              <a:gd name="connsiteX6" fmla="*/ 364904 w 3768013"/>
              <a:gd name="connsiteY6" fmla="*/ 470263 h 1208562"/>
              <a:gd name="connsiteX0" fmla="*/ 1984698 w 3767995"/>
              <a:gd name="connsiteY0" fmla="*/ 0 h 1208562"/>
              <a:gd name="connsiteX1" fmla="*/ 726600 w 3767995"/>
              <a:gd name="connsiteY1" fmla="*/ 233866 h 1208562"/>
              <a:gd name="connsiteX2" fmla="*/ 51396 w 3767995"/>
              <a:gd name="connsiteY2" fmla="*/ 1005840 h 1208562"/>
              <a:gd name="connsiteX3" fmla="*/ 2089202 w 3767995"/>
              <a:gd name="connsiteY3" fmla="*/ 1188720 h 1208562"/>
              <a:gd name="connsiteX4" fmla="*/ 3761247 w 3767995"/>
              <a:gd name="connsiteY4" fmla="*/ 640080 h 1208562"/>
              <a:gd name="connsiteX5" fmla="*/ 2585590 w 3767995"/>
              <a:gd name="connsiteY5" fmla="*/ 143692 h 1208562"/>
              <a:gd name="connsiteX6" fmla="*/ 377966 w 3767995"/>
              <a:gd name="connsiteY6" fmla="*/ 705395 h 1208562"/>
              <a:gd name="connsiteX0" fmla="*/ 1984698 w 3761854"/>
              <a:gd name="connsiteY0" fmla="*/ 0 h 1208562"/>
              <a:gd name="connsiteX1" fmla="*/ 726600 w 3761854"/>
              <a:gd name="connsiteY1" fmla="*/ 233866 h 1208562"/>
              <a:gd name="connsiteX2" fmla="*/ 51396 w 3761854"/>
              <a:gd name="connsiteY2" fmla="*/ 1005840 h 1208562"/>
              <a:gd name="connsiteX3" fmla="*/ 2089202 w 3761854"/>
              <a:gd name="connsiteY3" fmla="*/ 1188720 h 1208562"/>
              <a:gd name="connsiteX4" fmla="*/ 3761247 w 3761854"/>
              <a:gd name="connsiteY4" fmla="*/ 640080 h 1208562"/>
              <a:gd name="connsiteX5" fmla="*/ 2259019 w 3761854"/>
              <a:gd name="connsiteY5" fmla="*/ 496389 h 1208562"/>
              <a:gd name="connsiteX6" fmla="*/ 377966 w 3761854"/>
              <a:gd name="connsiteY6" fmla="*/ 705395 h 1208562"/>
              <a:gd name="connsiteX0" fmla="*/ 2598652 w 3761854"/>
              <a:gd name="connsiteY0" fmla="*/ 32060 h 1044679"/>
              <a:gd name="connsiteX1" fmla="*/ 726600 w 3761854"/>
              <a:gd name="connsiteY1" fmla="*/ 69983 h 1044679"/>
              <a:gd name="connsiteX2" fmla="*/ 51396 w 3761854"/>
              <a:gd name="connsiteY2" fmla="*/ 841957 h 1044679"/>
              <a:gd name="connsiteX3" fmla="*/ 2089202 w 3761854"/>
              <a:gd name="connsiteY3" fmla="*/ 1024837 h 1044679"/>
              <a:gd name="connsiteX4" fmla="*/ 3761247 w 3761854"/>
              <a:gd name="connsiteY4" fmla="*/ 476197 h 1044679"/>
              <a:gd name="connsiteX5" fmla="*/ 2259019 w 3761854"/>
              <a:gd name="connsiteY5" fmla="*/ 332506 h 1044679"/>
              <a:gd name="connsiteX6" fmla="*/ 377966 w 3761854"/>
              <a:gd name="connsiteY6" fmla="*/ 541512 h 1044679"/>
              <a:gd name="connsiteX0" fmla="*/ 2598652 w 3761854"/>
              <a:gd name="connsiteY0" fmla="*/ 68748 h 1081367"/>
              <a:gd name="connsiteX1" fmla="*/ 726600 w 3761854"/>
              <a:gd name="connsiteY1" fmla="*/ 106671 h 1081367"/>
              <a:gd name="connsiteX2" fmla="*/ 51396 w 3761854"/>
              <a:gd name="connsiteY2" fmla="*/ 878645 h 1081367"/>
              <a:gd name="connsiteX3" fmla="*/ 2089202 w 3761854"/>
              <a:gd name="connsiteY3" fmla="*/ 1061525 h 1081367"/>
              <a:gd name="connsiteX4" fmla="*/ 3761247 w 3761854"/>
              <a:gd name="connsiteY4" fmla="*/ 512885 h 1081367"/>
              <a:gd name="connsiteX5" fmla="*/ 2259019 w 3761854"/>
              <a:gd name="connsiteY5" fmla="*/ 369194 h 1081367"/>
              <a:gd name="connsiteX6" fmla="*/ 377966 w 3761854"/>
              <a:gd name="connsiteY6" fmla="*/ 578200 h 1081367"/>
              <a:gd name="connsiteX0" fmla="*/ 2598652 w 3761674"/>
              <a:gd name="connsiteY0" fmla="*/ 68748 h 1081367"/>
              <a:gd name="connsiteX1" fmla="*/ 726600 w 3761674"/>
              <a:gd name="connsiteY1" fmla="*/ 106671 h 1081367"/>
              <a:gd name="connsiteX2" fmla="*/ 51396 w 3761674"/>
              <a:gd name="connsiteY2" fmla="*/ 878645 h 1081367"/>
              <a:gd name="connsiteX3" fmla="*/ 2089202 w 3761674"/>
              <a:gd name="connsiteY3" fmla="*/ 1061525 h 1081367"/>
              <a:gd name="connsiteX4" fmla="*/ 3761247 w 3761674"/>
              <a:gd name="connsiteY4" fmla="*/ 512885 h 1081367"/>
              <a:gd name="connsiteX5" fmla="*/ 2232893 w 3761674"/>
              <a:gd name="connsiteY5" fmla="*/ 186314 h 1081367"/>
              <a:gd name="connsiteX6" fmla="*/ 377966 w 3761674"/>
              <a:gd name="connsiteY6" fmla="*/ 578200 h 1081367"/>
              <a:gd name="connsiteX0" fmla="*/ 2598652 w 3761636"/>
              <a:gd name="connsiteY0" fmla="*/ 68748 h 1081367"/>
              <a:gd name="connsiteX1" fmla="*/ 726600 w 3761636"/>
              <a:gd name="connsiteY1" fmla="*/ 106671 h 1081367"/>
              <a:gd name="connsiteX2" fmla="*/ 51396 w 3761636"/>
              <a:gd name="connsiteY2" fmla="*/ 878645 h 1081367"/>
              <a:gd name="connsiteX3" fmla="*/ 2089202 w 3761636"/>
              <a:gd name="connsiteY3" fmla="*/ 1061525 h 1081367"/>
              <a:gd name="connsiteX4" fmla="*/ 3761247 w 3761636"/>
              <a:gd name="connsiteY4" fmla="*/ 512885 h 1081367"/>
              <a:gd name="connsiteX5" fmla="*/ 2232893 w 3761636"/>
              <a:gd name="connsiteY5" fmla="*/ 186314 h 1081367"/>
              <a:gd name="connsiteX6" fmla="*/ 965795 w 3761636"/>
              <a:gd name="connsiteY6" fmla="*/ 264692 h 1081367"/>
              <a:gd name="connsiteX0" fmla="*/ 2598652 w 3761636"/>
              <a:gd name="connsiteY0" fmla="*/ 68748 h 1081367"/>
              <a:gd name="connsiteX1" fmla="*/ 726600 w 3761636"/>
              <a:gd name="connsiteY1" fmla="*/ 106671 h 1081367"/>
              <a:gd name="connsiteX2" fmla="*/ 51396 w 3761636"/>
              <a:gd name="connsiteY2" fmla="*/ 878645 h 1081367"/>
              <a:gd name="connsiteX3" fmla="*/ 2089202 w 3761636"/>
              <a:gd name="connsiteY3" fmla="*/ 1061525 h 1081367"/>
              <a:gd name="connsiteX4" fmla="*/ 3761247 w 3761636"/>
              <a:gd name="connsiteY4" fmla="*/ 512885 h 1081367"/>
              <a:gd name="connsiteX5" fmla="*/ 2232893 w 3761636"/>
              <a:gd name="connsiteY5" fmla="*/ 186314 h 1081367"/>
              <a:gd name="connsiteX6" fmla="*/ 965795 w 3761636"/>
              <a:gd name="connsiteY6" fmla="*/ 264692 h 1081367"/>
              <a:gd name="connsiteX0" fmla="*/ 2598652 w 3761603"/>
              <a:gd name="connsiteY0" fmla="*/ 68748 h 1081367"/>
              <a:gd name="connsiteX1" fmla="*/ 726600 w 3761603"/>
              <a:gd name="connsiteY1" fmla="*/ 106671 h 1081367"/>
              <a:gd name="connsiteX2" fmla="*/ 51396 w 3761603"/>
              <a:gd name="connsiteY2" fmla="*/ 878645 h 1081367"/>
              <a:gd name="connsiteX3" fmla="*/ 2089202 w 3761603"/>
              <a:gd name="connsiteY3" fmla="*/ 1061525 h 1081367"/>
              <a:gd name="connsiteX4" fmla="*/ 3761247 w 3761603"/>
              <a:gd name="connsiteY4" fmla="*/ 512885 h 1081367"/>
              <a:gd name="connsiteX5" fmla="*/ 2232893 w 3761603"/>
              <a:gd name="connsiteY5" fmla="*/ 186314 h 1081367"/>
              <a:gd name="connsiteX6" fmla="*/ 1579749 w 3761603"/>
              <a:gd name="connsiteY6" fmla="*/ 199377 h 1081367"/>
              <a:gd name="connsiteX0" fmla="*/ 2598652 w 3785330"/>
              <a:gd name="connsiteY0" fmla="*/ 68748 h 1081367"/>
              <a:gd name="connsiteX1" fmla="*/ 726600 w 3785330"/>
              <a:gd name="connsiteY1" fmla="*/ 106671 h 1081367"/>
              <a:gd name="connsiteX2" fmla="*/ 51396 w 3785330"/>
              <a:gd name="connsiteY2" fmla="*/ 878645 h 1081367"/>
              <a:gd name="connsiteX3" fmla="*/ 2089202 w 3785330"/>
              <a:gd name="connsiteY3" fmla="*/ 1061525 h 1081367"/>
              <a:gd name="connsiteX4" fmla="*/ 3761247 w 3785330"/>
              <a:gd name="connsiteY4" fmla="*/ 512885 h 1081367"/>
              <a:gd name="connsiteX5" fmla="*/ 2977476 w 3785330"/>
              <a:gd name="connsiteY5" fmla="*/ 212440 h 1081367"/>
              <a:gd name="connsiteX6" fmla="*/ 1579749 w 3785330"/>
              <a:gd name="connsiteY6" fmla="*/ 199377 h 1081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85330" h="1081367">
                <a:moveTo>
                  <a:pt x="2598652" y="68748"/>
                </a:moveTo>
                <a:cubicBezTo>
                  <a:pt x="2330186" y="3222"/>
                  <a:pt x="1048817" y="-60969"/>
                  <a:pt x="726600" y="106671"/>
                </a:cubicBezTo>
                <a:cubicBezTo>
                  <a:pt x="404383" y="274311"/>
                  <a:pt x="-175704" y="719503"/>
                  <a:pt x="51396" y="878645"/>
                </a:cubicBezTo>
                <a:cubicBezTo>
                  <a:pt x="278496" y="1037787"/>
                  <a:pt x="1470894" y="1122485"/>
                  <a:pt x="2089202" y="1061525"/>
                </a:cubicBezTo>
                <a:cubicBezTo>
                  <a:pt x="2707511" y="1000565"/>
                  <a:pt x="3613201" y="654399"/>
                  <a:pt x="3761247" y="512885"/>
                </a:cubicBezTo>
                <a:cubicBezTo>
                  <a:pt x="3909293" y="371371"/>
                  <a:pt x="3341059" y="264691"/>
                  <a:pt x="2977476" y="212440"/>
                </a:cubicBezTo>
                <a:cubicBezTo>
                  <a:pt x="2613893" y="160189"/>
                  <a:pt x="1997760" y="116645"/>
                  <a:pt x="1579749" y="199377"/>
                </a:cubicBezTo>
              </a:path>
            </a:pathLst>
          </a:custGeom>
          <a:noFill/>
          <a:ln w="317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de-DE"/>
          </a:p>
        </p:txBody>
      </p:sp>
    </p:spTree>
    <p:extLst>
      <p:ext uri="{BB962C8B-B14F-4D97-AF65-F5344CB8AC3E}">
        <p14:creationId xmlns:p14="http://schemas.microsoft.com/office/powerpoint/2010/main" val="15613454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4" name="Chart 4"/>
          <p:cNvGraphicFramePr>
            <a:graphicFrameLocks/>
          </p:cNvGraphicFramePr>
          <p:nvPr/>
        </p:nvGraphicFramePr>
        <p:xfrm>
          <a:off x="1930400" y="1244600"/>
          <a:ext cx="8559800" cy="5410200"/>
        </p:xfrm>
        <a:graphic>
          <a:graphicData uri="http://schemas.openxmlformats.org/presentationml/2006/ole">
            <mc:AlternateContent xmlns:mc="http://schemas.openxmlformats.org/markup-compatibility/2006">
              <mc:Choice xmlns:v="urn:schemas-microsoft-com:vml" Requires="v">
                <p:oleObj spid="_x0000_s1073" name="Chart" r:id="rId5" imgW="8565622" imgH="5413717" progId="Excel.Chart.8">
                  <p:embed/>
                </p:oleObj>
              </mc:Choice>
              <mc:Fallback>
                <p:oleObj name="Chart" r:id="rId5" imgW="8565622" imgH="5413717"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30400" y="1244600"/>
                        <a:ext cx="8559800" cy="541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itle 1"/>
          <p:cNvSpPr txBox="1">
            <a:spLocks/>
          </p:cNvSpPr>
          <p:nvPr/>
        </p:nvSpPr>
        <p:spPr>
          <a:xfrm>
            <a:off x="3865562" y="331304"/>
            <a:ext cx="6624638" cy="863600"/>
          </a:xfrm>
          <a:prstGeom prst="rect">
            <a:avLst/>
          </a:prstGeom>
        </p:spPr>
        <p:txBody>
          <a:bodyPr/>
          <a:lstStyle>
            <a:lvl1pPr algn="l" rtl="0" eaLnBrk="0" fontAlgn="base" hangingPunct="0">
              <a:spcBef>
                <a:spcPct val="0"/>
              </a:spcBef>
              <a:spcAft>
                <a:spcPct val="0"/>
              </a:spcAft>
              <a:defRPr sz="3400" b="1">
                <a:solidFill>
                  <a:srgbClr val="921B21"/>
                </a:solidFill>
                <a:latin typeface="+mj-lt"/>
                <a:ea typeface="+mj-ea"/>
                <a:cs typeface="+mj-cs"/>
              </a:defRPr>
            </a:lvl1pPr>
            <a:lvl2pPr algn="l" rtl="0" eaLnBrk="0" fontAlgn="base" hangingPunct="0">
              <a:spcBef>
                <a:spcPct val="0"/>
              </a:spcBef>
              <a:spcAft>
                <a:spcPct val="0"/>
              </a:spcAft>
              <a:defRPr sz="3400" b="1">
                <a:solidFill>
                  <a:srgbClr val="921B21"/>
                </a:solidFill>
                <a:latin typeface="Gill Sans MT" pitchFamily="34" charset="0"/>
              </a:defRPr>
            </a:lvl2pPr>
            <a:lvl3pPr algn="l" rtl="0" eaLnBrk="0" fontAlgn="base" hangingPunct="0">
              <a:spcBef>
                <a:spcPct val="0"/>
              </a:spcBef>
              <a:spcAft>
                <a:spcPct val="0"/>
              </a:spcAft>
              <a:defRPr sz="3400" b="1">
                <a:solidFill>
                  <a:srgbClr val="921B21"/>
                </a:solidFill>
                <a:latin typeface="Gill Sans MT" pitchFamily="34" charset="0"/>
              </a:defRPr>
            </a:lvl3pPr>
            <a:lvl4pPr algn="l" rtl="0" eaLnBrk="0" fontAlgn="base" hangingPunct="0">
              <a:spcBef>
                <a:spcPct val="0"/>
              </a:spcBef>
              <a:spcAft>
                <a:spcPct val="0"/>
              </a:spcAft>
              <a:defRPr sz="3400" b="1">
                <a:solidFill>
                  <a:srgbClr val="921B21"/>
                </a:solidFill>
                <a:latin typeface="Gill Sans MT" pitchFamily="34" charset="0"/>
              </a:defRPr>
            </a:lvl4pPr>
            <a:lvl5pPr algn="l" rtl="0" eaLnBrk="0" fontAlgn="base" hangingPunct="0">
              <a:spcBef>
                <a:spcPct val="0"/>
              </a:spcBef>
              <a:spcAft>
                <a:spcPct val="0"/>
              </a:spcAft>
              <a:defRPr sz="3400" b="1">
                <a:solidFill>
                  <a:srgbClr val="921B21"/>
                </a:solidFill>
                <a:latin typeface="Gill Sans MT" pitchFamily="34" charset="0"/>
              </a:defRPr>
            </a:lvl5pPr>
            <a:lvl6pPr marL="457200" algn="l" rtl="0" fontAlgn="base">
              <a:spcBef>
                <a:spcPct val="0"/>
              </a:spcBef>
              <a:spcAft>
                <a:spcPct val="0"/>
              </a:spcAft>
              <a:defRPr sz="3400" b="1">
                <a:solidFill>
                  <a:srgbClr val="921B21"/>
                </a:solidFill>
                <a:latin typeface="Gill Sans MT" pitchFamily="34" charset="0"/>
              </a:defRPr>
            </a:lvl6pPr>
            <a:lvl7pPr marL="914400" algn="l" rtl="0" fontAlgn="base">
              <a:spcBef>
                <a:spcPct val="0"/>
              </a:spcBef>
              <a:spcAft>
                <a:spcPct val="0"/>
              </a:spcAft>
              <a:defRPr sz="3400" b="1">
                <a:solidFill>
                  <a:srgbClr val="921B21"/>
                </a:solidFill>
                <a:latin typeface="Gill Sans MT" pitchFamily="34" charset="0"/>
              </a:defRPr>
            </a:lvl7pPr>
            <a:lvl8pPr marL="1371600" algn="l" rtl="0" fontAlgn="base">
              <a:spcBef>
                <a:spcPct val="0"/>
              </a:spcBef>
              <a:spcAft>
                <a:spcPct val="0"/>
              </a:spcAft>
              <a:defRPr sz="3400" b="1">
                <a:solidFill>
                  <a:srgbClr val="921B21"/>
                </a:solidFill>
                <a:latin typeface="Gill Sans MT" pitchFamily="34" charset="0"/>
              </a:defRPr>
            </a:lvl8pPr>
            <a:lvl9pPr marL="1828800" algn="l" rtl="0" fontAlgn="base">
              <a:spcBef>
                <a:spcPct val="0"/>
              </a:spcBef>
              <a:spcAft>
                <a:spcPct val="0"/>
              </a:spcAft>
              <a:defRPr sz="3400" b="1">
                <a:solidFill>
                  <a:srgbClr val="921B21"/>
                </a:solidFill>
                <a:latin typeface="Gill Sans MT" pitchFamily="34" charset="0"/>
              </a:defRPr>
            </a:lvl9pPr>
          </a:lstStyle>
          <a:p>
            <a:pPr algn="r" eaLnBrk="1" hangingPunct="1">
              <a:defRPr/>
            </a:pPr>
            <a:r>
              <a:rPr lang="en-US" sz="2800" kern="0" dirty="0"/>
              <a:t>Why does a scheme fail ?</a:t>
            </a:r>
            <a:endParaRPr lang="en-IN" i="1" kern="0" dirty="0">
              <a:latin typeface="+mn-lt"/>
            </a:endParaRPr>
          </a:p>
        </p:txBody>
      </p:sp>
      <p:sp>
        <p:nvSpPr>
          <p:cNvPr id="5" name="Rectangle 1"/>
          <p:cNvSpPr>
            <a:spLocks noChangeArrowheads="1"/>
          </p:cNvSpPr>
          <p:nvPr/>
        </p:nvSpPr>
        <p:spPr bwMode="auto">
          <a:xfrm rot="16200000">
            <a:off x="273050" y="3155950"/>
            <a:ext cx="3786188" cy="369888"/>
          </a:xfrm>
          <a:prstGeom prst="rect">
            <a:avLst/>
          </a:prstGeom>
          <a:solidFill>
            <a:schemeClr val="bg1"/>
          </a:solidFill>
          <a:ln>
            <a:noFill/>
          </a:ln>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9pPr>
          </a:lstStyle>
          <a:p>
            <a:pPr eaLnBrk="1" hangingPunct="1">
              <a:spcBef>
                <a:spcPct val="0"/>
              </a:spcBef>
              <a:buClrTx/>
              <a:buSzTx/>
              <a:buFontTx/>
              <a:buNone/>
            </a:pPr>
            <a:r>
              <a:rPr lang="en-US" altLang="en-US" sz="1800" dirty="0">
                <a:solidFill>
                  <a:schemeClr val="tx1"/>
                </a:solidFill>
              </a:rPr>
              <a:t>Closing Operating Balance in ‘000 US$</a:t>
            </a:r>
          </a:p>
        </p:txBody>
      </p:sp>
    </p:spTree>
    <p:extLst>
      <p:ext uri="{BB962C8B-B14F-4D97-AF65-F5344CB8AC3E}">
        <p14:creationId xmlns:p14="http://schemas.microsoft.com/office/powerpoint/2010/main" val="34641757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Chart 4"/>
          <p:cNvGraphicFramePr>
            <a:graphicFrameLocks/>
          </p:cNvGraphicFramePr>
          <p:nvPr/>
        </p:nvGraphicFramePr>
        <p:xfrm>
          <a:off x="1930400" y="1244600"/>
          <a:ext cx="8559800" cy="5410200"/>
        </p:xfrm>
        <a:graphic>
          <a:graphicData uri="http://schemas.openxmlformats.org/presentationml/2006/ole">
            <mc:AlternateContent xmlns:mc="http://schemas.openxmlformats.org/markup-compatibility/2006">
              <mc:Choice xmlns:v="urn:schemas-microsoft-com:vml" Requires="v">
                <p:oleObj spid="_x0000_s2097" name="Chart" r:id="rId5" imgW="8565622" imgH="5413717" progId="Excel.Chart.8">
                  <p:embed/>
                </p:oleObj>
              </mc:Choice>
              <mc:Fallback>
                <p:oleObj name="Chart" r:id="rId5" imgW="8565622" imgH="5413717"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30400" y="1244600"/>
                        <a:ext cx="8559800" cy="541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80" name="Rectangle 6"/>
          <p:cNvSpPr>
            <a:spLocks noChangeArrowheads="1"/>
          </p:cNvSpPr>
          <p:nvPr/>
        </p:nvSpPr>
        <p:spPr bwMode="auto">
          <a:xfrm>
            <a:off x="2895600" y="1447800"/>
            <a:ext cx="2209800" cy="4267200"/>
          </a:xfrm>
          <a:prstGeom prst="rect">
            <a:avLst/>
          </a:prstGeom>
          <a:solidFill>
            <a:srgbClr val="00B8FF">
              <a:alpha val="21960"/>
            </a:srgbClr>
          </a:solidFill>
          <a:ln w="9525" algn="ctr">
            <a:solidFill>
              <a:schemeClr val="tx1"/>
            </a:solidFill>
            <a:round/>
            <a:headEnd/>
            <a:tailEnd/>
          </a:ln>
        </p:spPr>
        <p:txBody>
          <a:bodyPr/>
          <a:lstStyle>
            <a:lvl1pPr defTabSz="449263">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1pPr>
            <a:lvl2pPr marL="742950" indent="-285750" defTabSz="449263">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2pPr>
            <a:lvl3pPr marL="1143000" indent="-228600" defTabSz="449263">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3pPr>
            <a:lvl4pPr marL="1600200" indent="-228600" defTabSz="449263">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4pPr>
            <a:lvl5pPr marL="2057400" indent="-228600" defTabSz="449263">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9pPr>
          </a:lstStyle>
          <a:p>
            <a:pPr eaLnBrk="1" hangingPunct="1">
              <a:buClr>
                <a:srgbClr val="000000"/>
              </a:buClr>
              <a:buSzPct val="100000"/>
              <a:buFont typeface="Times New Roman" panose="02020603050405020304" pitchFamily="18" charset="0"/>
              <a:buNone/>
            </a:pPr>
            <a:endParaRPr lang="en-IN" altLang="en-US" dirty="0">
              <a:solidFill>
                <a:schemeClr val="bg1"/>
              </a:solidFill>
              <a:latin typeface="Arial" panose="020B0604020202020204" pitchFamily="34" charset="0"/>
            </a:endParaRPr>
          </a:p>
        </p:txBody>
      </p:sp>
      <p:sp>
        <p:nvSpPr>
          <p:cNvPr id="24581" name="TextBox 7"/>
          <p:cNvSpPr txBox="1">
            <a:spLocks noChangeArrowheads="1"/>
          </p:cNvSpPr>
          <p:nvPr/>
        </p:nvSpPr>
        <p:spPr bwMode="auto">
          <a:xfrm>
            <a:off x="2955925" y="4800600"/>
            <a:ext cx="2057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1pPr>
            <a:lvl2pPr marL="742950" indent="-285750">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2pPr>
            <a:lvl3pPr marL="1143000" indent="-228600">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3pPr>
            <a:lvl4pPr marL="1600200" indent="-228600">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4pPr>
            <a:lvl5pPr marL="2057400" indent="-228600">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9pPr>
          </a:lstStyle>
          <a:p>
            <a:pPr algn="ctr" eaLnBrk="1" hangingPunct="1"/>
            <a:r>
              <a:rPr lang="en-IN" altLang="en-US" dirty="0"/>
              <a:t>DANGER PERIOD</a:t>
            </a:r>
          </a:p>
        </p:txBody>
      </p:sp>
      <p:sp>
        <p:nvSpPr>
          <p:cNvPr id="9" name="Rectangle 1"/>
          <p:cNvSpPr>
            <a:spLocks noChangeArrowheads="1"/>
          </p:cNvSpPr>
          <p:nvPr/>
        </p:nvSpPr>
        <p:spPr bwMode="auto">
          <a:xfrm rot="16200000">
            <a:off x="273050" y="3155950"/>
            <a:ext cx="3786188" cy="369888"/>
          </a:xfrm>
          <a:prstGeom prst="rect">
            <a:avLst/>
          </a:prstGeom>
          <a:solidFill>
            <a:schemeClr val="bg1"/>
          </a:solidFill>
          <a:ln>
            <a:noFill/>
          </a:ln>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9pPr>
          </a:lstStyle>
          <a:p>
            <a:pPr eaLnBrk="1" hangingPunct="1">
              <a:spcBef>
                <a:spcPct val="0"/>
              </a:spcBef>
              <a:buClrTx/>
              <a:buSzTx/>
              <a:buFontTx/>
              <a:buNone/>
            </a:pPr>
            <a:r>
              <a:rPr lang="en-US" altLang="en-US" sz="1800" dirty="0">
                <a:solidFill>
                  <a:schemeClr val="tx1"/>
                </a:solidFill>
              </a:rPr>
              <a:t>Closing Operating Balance in ‘000 US$</a:t>
            </a:r>
          </a:p>
        </p:txBody>
      </p:sp>
      <p:sp>
        <p:nvSpPr>
          <p:cNvPr id="10" name="Title 1"/>
          <p:cNvSpPr txBox="1">
            <a:spLocks/>
          </p:cNvSpPr>
          <p:nvPr/>
        </p:nvSpPr>
        <p:spPr>
          <a:xfrm>
            <a:off x="3865562" y="331304"/>
            <a:ext cx="6624638" cy="863600"/>
          </a:xfrm>
          <a:prstGeom prst="rect">
            <a:avLst/>
          </a:prstGeom>
        </p:spPr>
        <p:txBody>
          <a:bodyPr/>
          <a:lstStyle>
            <a:lvl1pPr algn="l" rtl="0" eaLnBrk="0" fontAlgn="base" hangingPunct="0">
              <a:spcBef>
                <a:spcPct val="0"/>
              </a:spcBef>
              <a:spcAft>
                <a:spcPct val="0"/>
              </a:spcAft>
              <a:defRPr sz="3400" b="1">
                <a:solidFill>
                  <a:srgbClr val="921B21"/>
                </a:solidFill>
                <a:latin typeface="+mj-lt"/>
                <a:ea typeface="+mj-ea"/>
                <a:cs typeface="+mj-cs"/>
              </a:defRPr>
            </a:lvl1pPr>
            <a:lvl2pPr algn="l" rtl="0" eaLnBrk="0" fontAlgn="base" hangingPunct="0">
              <a:spcBef>
                <a:spcPct val="0"/>
              </a:spcBef>
              <a:spcAft>
                <a:spcPct val="0"/>
              </a:spcAft>
              <a:defRPr sz="3400" b="1">
                <a:solidFill>
                  <a:srgbClr val="921B21"/>
                </a:solidFill>
                <a:latin typeface="Gill Sans MT" pitchFamily="34" charset="0"/>
              </a:defRPr>
            </a:lvl2pPr>
            <a:lvl3pPr algn="l" rtl="0" eaLnBrk="0" fontAlgn="base" hangingPunct="0">
              <a:spcBef>
                <a:spcPct val="0"/>
              </a:spcBef>
              <a:spcAft>
                <a:spcPct val="0"/>
              </a:spcAft>
              <a:defRPr sz="3400" b="1">
                <a:solidFill>
                  <a:srgbClr val="921B21"/>
                </a:solidFill>
                <a:latin typeface="Gill Sans MT" pitchFamily="34" charset="0"/>
              </a:defRPr>
            </a:lvl3pPr>
            <a:lvl4pPr algn="l" rtl="0" eaLnBrk="0" fontAlgn="base" hangingPunct="0">
              <a:spcBef>
                <a:spcPct val="0"/>
              </a:spcBef>
              <a:spcAft>
                <a:spcPct val="0"/>
              </a:spcAft>
              <a:defRPr sz="3400" b="1">
                <a:solidFill>
                  <a:srgbClr val="921B21"/>
                </a:solidFill>
                <a:latin typeface="Gill Sans MT" pitchFamily="34" charset="0"/>
              </a:defRPr>
            </a:lvl4pPr>
            <a:lvl5pPr algn="l" rtl="0" eaLnBrk="0" fontAlgn="base" hangingPunct="0">
              <a:spcBef>
                <a:spcPct val="0"/>
              </a:spcBef>
              <a:spcAft>
                <a:spcPct val="0"/>
              </a:spcAft>
              <a:defRPr sz="3400" b="1">
                <a:solidFill>
                  <a:srgbClr val="921B21"/>
                </a:solidFill>
                <a:latin typeface="Gill Sans MT" pitchFamily="34" charset="0"/>
              </a:defRPr>
            </a:lvl5pPr>
            <a:lvl6pPr marL="457200" algn="l" rtl="0" fontAlgn="base">
              <a:spcBef>
                <a:spcPct val="0"/>
              </a:spcBef>
              <a:spcAft>
                <a:spcPct val="0"/>
              </a:spcAft>
              <a:defRPr sz="3400" b="1">
                <a:solidFill>
                  <a:srgbClr val="921B21"/>
                </a:solidFill>
                <a:latin typeface="Gill Sans MT" pitchFamily="34" charset="0"/>
              </a:defRPr>
            </a:lvl6pPr>
            <a:lvl7pPr marL="914400" algn="l" rtl="0" fontAlgn="base">
              <a:spcBef>
                <a:spcPct val="0"/>
              </a:spcBef>
              <a:spcAft>
                <a:spcPct val="0"/>
              </a:spcAft>
              <a:defRPr sz="3400" b="1">
                <a:solidFill>
                  <a:srgbClr val="921B21"/>
                </a:solidFill>
                <a:latin typeface="Gill Sans MT" pitchFamily="34" charset="0"/>
              </a:defRPr>
            </a:lvl7pPr>
            <a:lvl8pPr marL="1371600" algn="l" rtl="0" fontAlgn="base">
              <a:spcBef>
                <a:spcPct val="0"/>
              </a:spcBef>
              <a:spcAft>
                <a:spcPct val="0"/>
              </a:spcAft>
              <a:defRPr sz="3400" b="1">
                <a:solidFill>
                  <a:srgbClr val="921B21"/>
                </a:solidFill>
                <a:latin typeface="Gill Sans MT" pitchFamily="34" charset="0"/>
              </a:defRPr>
            </a:lvl8pPr>
            <a:lvl9pPr marL="1828800" algn="l" rtl="0" fontAlgn="base">
              <a:spcBef>
                <a:spcPct val="0"/>
              </a:spcBef>
              <a:spcAft>
                <a:spcPct val="0"/>
              </a:spcAft>
              <a:defRPr sz="3400" b="1">
                <a:solidFill>
                  <a:srgbClr val="921B21"/>
                </a:solidFill>
                <a:latin typeface="Gill Sans MT" pitchFamily="34" charset="0"/>
              </a:defRPr>
            </a:lvl9pPr>
          </a:lstStyle>
          <a:p>
            <a:pPr algn="r" eaLnBrk="1" hangingPunct="1">
              <a:defRPr/>
            </a:pPr>
            <a:r>
              <a:rPr lang="en-US" sz="2800" kern="0" dirty="0"/>
              <a:t>Why does a scheme fail ?</a:t>
            </a:r>
            <a:endParaRPr lang="en-IN" i="1" kern="0" dirty="0">
              <a:latin typeface="+mn-lt"/>
            </a:endParaRPr>
          </a:p>
        </p:txBody>
      </p:sp>
    </p:spTree>
    <p:extLst>
      <p:ext uri="{BB962C8B-B14F-4D97-AF65-F5344CB8AC3E}">
        <p14:creationId xmlns:p14="http://schemas.microsoft.com/office/powerpoint/2010/main" val="2295477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Chart 4"/>
          <p:cNvGraphicFramePr>
            <a:graphicFrameLocks/>
          </p:cNvGraphicFramePr>
          <p:nvPr/>
        </p:nvGraphicFramePr>
        <p:xfrm>
          <a:off x="1930400" y="1244600"/>
          <a:ext cx="8559800" cy="5410200"/>
        </p:xfrm>
        <a:graphic>
          <a:graphicData uri="http://schemas.openxmlformats.org/presentationml/2006/ole">
            <mc:AlternateContent xmlns:mc="http://schemas.openxmlformats.org/markup-compatibility/2006">
              <mc:Choice xmlns:v="urn:schemas-microsoft-com:vml" Requires="v">
                <p:oleObj spid="_x0000_s3123" name="Chart" r:id="rId5" imgW="8565622" imgH="5413717" progId="Excel.Chart.8">
                  <p:embed/>
                </p:oleObj>
              </mc:Choice>
              <mc:Fallback>
                <p:oleObj name="Chart" r:id="rId5" imgW="8565622" imgH="5413717"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30400" y="1244600"/>
                        <a:ext cx="8559800" cy="541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04" name="Rectangle 6"/>
          <p:cNvSpPr>
            <a:spLocks noChangeArrowheads="1"/>
          </p:cNvSpPr>
          <p:nvPr/>
        </p:nvSpPr>
        <p:spPr bwMode="auto">
          <a:xfrm>
            <a:off x="2895600" y="1447800"/>
            <a:ext cx="2209800" cy="4267200"/>
          </a:xfrm>
          <a:prstGeom prst="rect">
            <a:avLst/>
          </a:prstGeom>
          <a:solidFill>
            <a:srgbClr val="00B8FF">
              <a:alpha val="21960"/>
            </a:srgbClr>
          </a:solidFill>
          <a:ln w="9525" algn="ctr">
            <a:solidFill>
              <a:schemeClr val="tx1"/>
            </a:solidFill>
            <a:round/>
            <a:headEnd/>
            <a:tailEnd/>
          </a:ln>
        </p:spPr>
        <p:txBody>
          <a:bodyPr/>
          <a:lstStyle>
            <a:lvl1pPr defTabSz="449263">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1pPr>
            <a:lvl2pPr marL="742950" indent="-285750" defTabSz="449263">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2pPr>
            <a:lvl3pPr marL="1143000" indent="-228600" defTabSz="449263">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3pPr>
            <a:lvl4pPr marL="1600200" indent="-228600" defTabSz="449263">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4pPr>
            <a:lvl5pPr marL="2057400" indent="-228600" defTabSz="449263">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9pPr>
          </a:lstStyle>
          <a:p>
            <a:pPr eaLnBrk="1" hangingPunct="1">
              <a:buClr>
                <a:srgbClr val="000000"/>
              </a:buClr>
              <a:buSzPct val="100000"/>
              <a:buFont typeface="Times New Roman" panose="02020603050405020304" pitchFamily="18" charset="0"/>
              <a:buNone/>
            </a:pPr>
            <a:endParaRPr lang="en-IN" altLang="en-US" dirty="0">
              <a:solidFill>
                <a:schemeClr val="bg1"/>
              </a:solidFill>
              <a:latin typeface="Arial" panose="020B0604020202020204" pitchFamily="34" charset="0"/>
            </a:endParaRPr>
          </a:p>
        </p:txBody>
      </p:sp>
      <p:sp>
        <p:nvSpPr>
          <p:cNvPr id="25605" name="TextBox 8"/>
          <p:cNvSpPr txBox="1">
            <a:spLocks noChangeArrowheads="1"/>
          </p:cNvSpPr>
          <p:nvPr/>
        </p:nvSpPr>
        <p:spPr bwMode="auto">
          <a:xfrm>
            <a:off x="5153440" y="1556793"/>
            <a:ext cx="2958785" cy="2246769"/>
          </a:xfrm>
          <a:prstGeom prst="rect">
            <a:avLst/>
          </a:prstGeom>
          <a:noFill/>
          <a:ln>
            <a:noFill/>
          </a:ln>
        </p:spPr>
        <p:txBody>
          <a:bodyPr wrap="square">
            <a:spAutoFit/>
          </a:bodyPr>
          <a:lstStyle>
            <a:lvl1pPr marL="457200" indent="-457200">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1pPr>
            <a:lvl2pPr marL="742950" indent="-285750">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2pPr>
            <a:lvl3pPr marL="1143000" indent="-228600">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3pPr>
            <a:lvl4pPr marL="1600200" indent="-228600">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4pPr>
            <a:lvl5pPr marL="2057400" indent="-228600">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9pPr>
          </a:lstStyle>
          <a:p>
            <a:pPr eaLnBrk="1" hangingPunct="1">
              <a:buFont typeface="Wingdings" panose="05000000000000000000" pitchFamily="2" charset="2"/>
              <a:buChar char="q"/>
            </a:pPr>
            <a:r>
              <a:rPr lang="en-IN" altLang="en-US" dirty="0"/>
              <a:t>High per-capita initial operating cost</a:t>
            </a:r>
          </a:p>
          <a:p>
            <a:pPr eaLnBrk="1" hangingPunct="1">
              <a:buFont typeface="Wingdings" panose="05000000000000000000" pitchFamily="2" charset="2"/>
              <a:buChar char="q"/>
            </a:pPr>
            <a:r>
              <a:rPr lang="en-IN" altLang="en-US" dirty="0"/>
              <a:t>No contingency </a:t>
            </a:r>
            <a:r>
              <a:rPr lang="en-IN" altLang="en-US" dirty="0"/>
              <a:t>reserve for </a:t>
            </a:r>
            <a:r>
              <a:rPr lang="en-IN" altLang="en-US" dirty="0"/>
              <a:t>fluctuating </a:t>
            </a:r>
            <a:r>
              <a:rPr lang="en-IN" altLang="en-US" dirty="0"/>
              <a:t>claims </a:t>
            </a:r>
            <a:r>
              <a:rPr lang="en-IN" altLang="en-US" dirty="0"/>
              <a:t>ratio</a:t>
            </a:r>
          </a:p>
          <a:p>
            <a:pPr eaLnBrk="1" hangingPunct="1">
              <a:buFont typeface="Wingdings" panose="05000000000000000000" pitchFamily="2" charset="2"/>
              <a:buChar char="q"/>
            </a:pPr>
            <a:r>
              <a:rPr lang="en-IN" altLang="en-US" dirty="0"/>
              <a:t>Slow enrolment in the initial years</a:t>
            </a:r>
          </a:p>
        </p:txBody>
      </p:sp>
      <p:sp>
        <p:nvSpPr>
          <p:cNvPr id="25606" name="TextBox 7"/>
          <p:cNvSpPr txBox="1">
            <a:spLocks noChangeArrowheads="1"/>
          </p:cNvSpPr>
          <p:nvPr/>
        </p:nvSpPr>
        <p:spPr bwMode="auto">
          <a:xfrm>
            <a:off x="2955925" y="4800600"/>
            <a:ext cx="2057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1pPr>
            <a:lvl2pPr marL="742950" indent="-285750">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2pPr>
            <a:lvl3pPr marL="1143000" indent="-228600">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3pPr>
            <a:lvl4pPr marL="1600200" indent="-228600">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4pPr>
            <a:lvl5pPr marL="2057400" indent="-228600">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defRPr>
            </a:lvl9pPr>
          </a:lstStyle>
          <a:p>
            <a:pPr algn="ctr" eaLnBrk="1" hangingPunct="1"/>
            <a:r>
              <a:rPr lang="en-IN" altLang="en-US" dirty="0"/>
              <a:t>DANGER PERIOD</a:t>
            </a:r>
          </a:p>
        </p:txBody>
      </p:sp>
      <p:sp>
        <p:nvSpPr>
          <p:cNvPr id="7" name="Rectangle 1"/>
          <p:cNvSpPr>
            <a:spLocks noChangeArrowheads="1"/>
          </p:cNvSpPr>
          <p:nvPr/>
        </p:nvSpPr>
        <p:spPr bwMode="auto">
          <a:xfrm rot="16200000">
            <a:off x="273050" y="3155950"/>
            <a:ext cx="3786188" cy="369888"/>
          </a:xfrm>
          <a:prstGeom prst="rect">
            <a:avLst/>
          </a:prstGeom>
          <a:solidFill>
            <a:schemeClr val="bg1"/>
          </a:solidFill>
          <a:ln>
            <a:noFill/>
          </a:ln>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9pPr>
          </a:lstStyle>
          <a:p>
            <a:pPr eaLnBrk="1" hangingPunct="1">
              <a:spcBef>
                <a:spcPct val="0"/>
              </a:spcBef>
              <a:buClrTx/>
              <a:buSzTx/>
              <a:buFontTx/>
              <a:buNone/>
            </a:pPr>
            <a:r>
              <a:rPr lang="en-US" altLang="en-US" sz="1800" dirty="0">
                <a:solidFill>
                  <a:schemeClr val="tx1"/>
                </a:solidFill>
              </a:rPr>
              <a:t>Closing Operating Balance in ‘000 US$</a:t>
            </a:r>
          </a:p>
        </p:txBody>
      </p:sp>
      <p:sp>
        <p:nvSpPr>
          <p:cNvPr id="8" name="Title 1"/>
          <p:cNvSpPr txBox="1">
            <a:spLocks/>
          </p:cNvSpPr>
          <p:nvPr/>
        </p:nvSpPr>
        <p:spPr>
          <a:xfrm>
            <a:off x="3865562" y="331304"/>
            <a:ext cx="6624638" cy="863600"/>
          </a:xfrm>
          <a:prstGeom prst="rect">
            <a:avLst/>
          </a:prstGeom>
        </p:spPr>
        <p:txBody>
          <a:bodyPr/>
          <a:lstStyle>
            <a:lvl1pPr algn="l" rtl="0" eaLnBrk="0" fontAlgn="base" hangingPunct="0">
              <a:spcBef>
                <a:spcPct val="0"/>
              </a:spcBef>
              <a:spcAft>
                <a:spcPct val="0"/>
              </a:spcAft>
              <a:defRPr sz="3400" b="1">
                <a:solidFill>
                  <a:srgbClr val="921B21"/>
                </a:solidFill>
                <a:latin typeface="+mj-lt"/>
                <a:ea typeface="+mj-ea"/>
                <a:cs typeface="+mj-cs"/>
              </a:defRPr>
            </a:lvl1pPr>
            <a:lvl2pPr algn="l" rtl="0" eaLnBrk="0" fontAlgn="base" hangingPunct="0">
              <a:spcBef>
                <a:spcPct val="0"/>
              </a:spcBef>
              <a:spcAft>
                <a:spcPct val="0"/>
              </a:spcAft>
              <a:defRPr sz="3400" b="1">
                <a:solidFill>
                  <a:srgbClr val="921B21"/>
                </a:solidFill>
                <a:latin typeface="Gill Sans MT" pitchFamily="34" charset="0"/>
              </a:defRPr>
            </a:lvl2pPr>
            <a:lvl3pPr algn="l" rtl="0" eaLnBrk="0" fontAlgn="base" hangingPunct="0">
              <a:spcBef>
                <a:spcPct val="0"/>
              </a:spcBef>
              <a:spcAft>
                <a:spcPct val="0"/>
              </a:spcAft>
              <a:defRPr sz="3400" b="1">
                <a:solidFill>
                  <a:srgbClr val="921B21"/>
                </a:solidFill>
                <a:latin typeface="Gill Sans MT" pitchFamily="34" charset="0"/>
              </a:defRPr>
            </a:lvl3pPr>
            <a:lvl4pPr algn="l" rtl="0" eaLnBrk="0" fontAlgn="base" hangingPunct="0">
              <a:spcBef>
                <a:spcPct val="0"/>
              </a:spcBef>
              <a:spcAft>
                <a:spcPct val="0"/>
              </a:spcAft>
              <a:defRPr sz="3400" b="1">
                <a:solidFill>
                  <a:srgbClr val="921B21"/>
                </a:solidFill>
                <a:latin typeface="Gill Sans MT" pitchFamily="34" charset="0"/>
              </a:defRPr>
            </a:lvl4pPr>
            <a:lvl5pPr algn="l" rtl="0" eaLnBrk="0" fontAlgn="base" hangingPunct="0">
              <a:spcBef>
                <a:spcPct val="0"/>
              </a:spcBef>
              <a:spcAft>
                <a:spcPct val="0"/>
              </a:spcAft>
              <a:defRPr sz="3400" b="1">
                <a:solidFill>
                  <a:srgbClr val="921B21"/>
                </a:solidFill>
                <a:latin typeface="Gill Sans MT" pitchFamily="34" charset="0"/>
              </a:defRPr>
            </a:lvl5pPr>
            <a:lvl6pPr marL="457200" algn="l" rtl="0" fontAlgn="base">
              <a:spcBef>
                <a:spcPct val="0"/>
              </a:spcBef>
              <a:spcAft>
                <a:spcPct val="0"/>
              </a:spcAft>
              <a:defRPr sz="3400" b="1">
                <a:solidFill>
                  <a:srgbClr val="921B21"/>
                </a:solidFill>
                <a:latin typeface="Gill Sans MT" pitchFamily="34" charset="0"/>
              </a:defRPr>
            </a:lvl6pPr>
            <a:lvl7pPr marL="914400" algn="l" rtl="0" fontAlgn="base">
              <a:spcBef>
                <a:spcPct val="0"/>
              </a:spcBef>
              <a:spcAft>
                <a:spcPct val="0"/>
              </a:spcAft>
              <a:defRPr sz="3400" b="1">
                <a:solidFill>
                  <a:srgbClr val="921B21"/>
                </a:solidFill>
                <a:latin typeface="Gill Sans MT" pitchFamily="34" charset="0"/>
              </a:defRPr>
            </a:lvl7pPr>
            <a:lvl8pPr marL="1371600" algn="l" rtl="0" fontAlgn="base">
              <a:spcBef>
                <a:spcPct val="0"/>
              </a:spcBef>
              <a:spcAft>
                <a:spcPct val="0"/>
              </a:spcAft>
              <a:defRPr sz="3400" b="1">
                <a:solidFill>
                  <a:srgbClr val="921B21"/>
                </a:solidFill>
                <a:latin typeface="Gill Sans MT" pitchFamily="34" charset="0"/>
              </a:defRPr>
            </a:lvl8pPr>
            <a:lvl9pPr marL="1828800" algn="l" rtl="0" fontAlgn="base">
              <a:spcBef>
                <a:spcPct val="0"/>
              </a:spcBef>
              <a:spcAft>
                <a:spcPct val="0"/>
              </a:spcAft>
              <a:defRPr sz="3400" b="1">
                <a:solidFill>
                  <a:srgbClr val="921B21"/>
                </a:solidFill>
                <a:latin typeface="Gill Sans MT" pitchFamily="34" charset="0"/>
              </a:defRPr>
            </a:lvl9pPr>
          </a:lstStyle>
          <a:p>
            <a:pPr algn="r" eaLnBrk="1" hangingPunct="1">
              <a:defRPr/>
            </a:pPr>
            <a:r>
              <a:rPr lang="en-US" sz="2800" kern="0" dirty="0"/>
              <a:t>Why does a scheme fail ?</a:t>
            </a:r>
            <a:endParaRPr lang="en-IN" i="1" kern="0" dirty="0">
              <a:latin typeface="+mn-lt"/>
            </a:endParaRPr>
          </a:p>
        </p:txBody>
      </p:sp>
    </p:spTree>
    <p:extLst>
      <p:ext uri="{BB962C8B-B14F-4D97-AF65-F5344CB8AC3E}">
        <p14:creationId xmlns:p14="http://schemas.microsoft.com/office/powerpoint/2010/main" val="41242431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865562" y="44624"/>
            <a:ext cx="6624638" cy="863600"/>
          </a:xfrm>
          <a:prstGeom prst="rect">
            <a:avLst/>
          </a:prstGeom>
        </p:spPr>
        <p:txBody>
          <a:bodyPr/>
          <a:lstStyle>
            <a:lvl1pPr algn="l" rtl="0" eaLnBrk="0" fontAlgn="base" hangingPunct="0">
              <a:spcBef>
                <a:spcPct val="0"/>
              </a:spcBef>
              <a:spcAft>
                <a:spcPct val="0"/>
              </a:spcAft>
              <a:defRPr sz="3400" b="1">
                <a:solidFill>
                  <a:srgbClr val="921B21"/>
                </a:solidFill>
                <a:latin typeface="+mj-lt"/>
                <a:ea typeface="+mj-ea"/>
                <a:cs typeface="+mj-cs"/>
              </a:defRPr>
            </a:lvl1pPr>
            <a:lvl2pPr algn="l" rtl="0" eaLnBrk="0" fontAlgn="base" hangingPunct="0">
              <a:spcBef>
                <a:spcPct val="0"/>
              </a:spcBef>
              <a:spcAft>
                <a:spcPct val="0"/>
              </a:spcAft>
              <a:defRPr sz="3400" b="1">
                <a:solidFill>
                  <a:srgbClr val="921B21"/>
                </a:solidFill>
                <a:latin typeface="Gill Sans MT" pitchFamily="34" charset="0"/>
              </a:defRPr>
            </a:lvl2pPr>
            <a:lvl3pPr algn="l" rtl="0" eaLnBrk="0" fontAlgn="base" hangingPunct="0">
              <a:spcBef>
                <a:spcPct val="0"/>
              </a:spcBef>
              <a:spcAft>
                <a:spcPct val="0"/>
              </a:spcAft>
              <a:defRPr sz="3400" b="1">
                <a:solidFill>
                  <a:srgbClr val="921B21"/>
                </a:solidFill>
                <a:latin typeface="Gill Sans MT" pitchFamily="34" charset="0"/>
              </a:defRPr>
            </a:lvl3pPr>
            <a:lvl4pPr algn="l" rtl="0" eaLnBrk="0" fontAlgn="base" hangingPunct="0">
              <a:spcBef>
                <a:spcPct val="0"/>
              </a:spcBef>
              <a:spcAft>
                <a:spcPct val="0"/>
              </a:spcAft>
              <a:defRPr sz="3400" b="1">
                <a:solidFill>
                  <a:srgbClr val="921B21"/>
                </a:solidFill>
                <a:latin typeface="Gill Sans MT" pitchFamily="34" charset="0"/>
              </a:defRPr>
            </a:lvl4pPr>
            <a:lvl5pPr algn="l" rtl="0" eaLnBrk="0" fontAlgn="base" hangingPunct="0">
              <a:spcBef>
                <a:spcPct val="0"/>
              </a:spcBef>
              <a:spcAft>
                <a:spcPct val="0"/>
              </a:spcAft>
              <a:defRPr sz="3400" b="1">
                <a:solidFill>
                  <a:srgbClr val="921B21"/>
                </a:solidFill>
                <a:latin typeface="Gill Sans MT" pitchFamily="34" charset="0"/>
              </a:defRPr>
            </a:lvl5pPr>
            <a:lvl6pPr marL="457200" algn="l" rtl="0" fontAlgn="base">
              <a:spcBef>
                <a:spcPct val="0"/>
              </a:spcBef>
              <a:spcAft>
                <a:spcPct val="0"/>
              </a:spcAft>
              <a:defRPr sz="3400" b="1">
                <a:solidFill>
                  <a:srgbClr val="921B21"/>
                </a:solidFill>
                <a:latin typeface="Gill Sans MT" pitchFamily="34" charset="0"/>
              </a:defRPr>
            </a:lvl6pPr>
            <a:lvl7pPr marL="914400" algn="l" rtl="0" fontAlgn="base">
              <a:spcBef>
                <a:spcPct val="0"/>
              </a:spcBef>
              <a:spcAft>
                <a:spcPct val="0"/>
              </a:spcAft>
              <a:defRPr sz="3400" b="1">
                <a:solidFill>
                  <a:srgbClr val="921B21"/>
                </a:solidFill>
                <a:latin typeface="Gill Sans MT" pitchFamily="34" charset="0"/>
              </a:defRPr>
            </a:lvl7pPr>
            <a:lvl8pPr marL="1371600" algn="l" rtl="0" fontAlgn="base">
              <a:spcBef>
                <a:spcPct val="0"/>
              </a:spcBef>
              <a:spcAft>
                <a:spcPct val="0"/>
              </a:spcAft>
              <a:defRPr sz="3400" b="1">
                <a:solidFill>
                  <a:srgbClr val="921B21"/>
                </a:solidFill>
                <a:latin typeface="Gill Sans MT" pitchFamily="34" charset="0"/>
              </a:defRPr>
            </a:lvl8pPr>
            <a:lvl9pPr marL="1828800" algn="l" rtl="0" fontAlgn="base">
              <a:spcBef>
                <a:spcPct val="0"/>
              </a:spcBef>
              <a:spcAft>
                <a:spcPct val="0"/>
              </a:spcAft>
              <a:defRPr sz="3400" b="1">
                <a:solidFill>
                  <a:srgbClr val="921B21"/>
                </a:solidFill>
                <a:latin typeface="Gill Sans MT" pitchFamily="34" charset="0"/>
              </a:defRPr>
            </a:lvl9pPr>
          </a:lstStyle>
          <a:p>
            <a:pPr algn="r" eaLnBrk="1" hangingPunct="1">
              <a:defRPr/>
            </a:pPr>
            <a:r>
              <a:rPr lang="en-US" sz="2800" kern="0" dirty="0"/>
              <a:t>Survival Strategy: </a:t>
            </a:r>
          </a:p>
          <a:p>
            <a:pPr algn="r" eaLnBrk="1" hangingPunct="1">
              <a:defRPr/>
            </a:pPr>
            <a:r>
              <a:rPr lang="en-US" sz="2800" kern="0" dirty="0"/>
              <a:t>Infusion of Initial Capital</a:t>
            </a:r>
            <a:endParaRPr lang="en-IN" i="1" kern="0" dirty="0">
              <a:latin typeface="+mn-lt"/>
            </a:endParaRPr>
          </a:p>
        </p:txBody>
      </p:sp>
      <p:pic>
        <p:nvPicPr>
          <p:cNvPr id="2" name="Picture 1"/>
          <p:cNvPicPr>
            <a:picLocks noChangeAspect="1"/>
          </p:cNvPicPr>
          <p:nvPr/>
        </p:nvPicPr>
        <p:blipFill>
          <a:blip r:embed="rId3"/>
          <a:stretch>
            <a:fillRect/>
          </a:stretch>
        </p:blipFill>
        <p:spPr>
          <a:xfrm>
            <a:off x="2207568" y="1412776"/>
            <a:ext cx="8090090" cy="4977868"/>
          </a:xfrm>
          <a:prstGeom prst="rect">
            <a:avLst/>
          </a:prstGeom>
        </p:spPr>
      </p:pic>
      <p:sp>
        <p:nvSpPr>
          <p:cNvPr id="6" name="Rectangle 1"/>
          <p:cNvSpPr>
            <a:spLocks noChangeArrowheads="1"/>
          </p:cNvSpPr>
          <p:nvPr/>
        </p:nvSpPr>
        <p:spPr bwMode="auto">
          <a:xfrm rot="16200000">
            <a:off x="273050" y="3155950"/>
            <a:ext cx="3786188" cy="369888"/>
          </a:xfrm>
          <a:prstGeom prst="rect">
            <a:avLst/>
          </a:prstGeom>
          <a:solidFill>
            <a:schemeClr val="bg1"/>
          </a:solidFill>
          <a:ln>
            <a:noFill/>
          </a:ln>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1pPr>
            <a:lvl2pPr marL="742950" indent="-285750">
              <a:spcBef>
                <a:spcPts val="700"/>
              </a:spcBef>
              <a:buClr>
                <a:srgbClr val="000000"/>
              </a:buClr>
              <a:buSzPct val="100000"/>
              <a:buFont typeface="Times New Roman" panose="02020603050405020304" pitchFamily="18" charset="0"/>
              <a:defRPr sz="28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2pPr>
            <a:lvl3pPr marL="1143000" indent="-228600">
              <a:spcBef>
                <a:spcPts val="600"/>
              </a:spcBef>
              <a:buClr>
                <a:srgbClr val="000000"/>
              </a:buClr>
              <a:buSzPct val="100000"/>
              <a:buFont typeface="Times New Roman" panose="02020603050405020304" pitchFamily="18" charset="0"/>
              <a:defRPr sz="24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3pPr>
            <a:lvl4pPr marL="1600200" indent="-228600">
              <a:spcBef>
                <a:spcPts val="500"/>
              </a:spcBef>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4pPr>
            <a:lvl5pPr marL="2057400" indent="-228600">
              <a:spcBef>
                <a:spcPts val="500"/>
              </a:spcBef>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Gill Sans MT" panose="020B0502020104020203" pitchFamily="34" charset="0"/>
                <a:ea typeface="Arial Unicode MS" panose="020B0604020202020204" pitchFamily="34" charset="-128"/>
                <a:cs typeface="Arial Unicode MS" panose="020B0604020202020204" pitchFamily="34" charset="-128"/>
              </a:defRPr>
            </a:lvl9pPr>
          </a:lstStyle>
          <a:p>
            <a:pPr eaLnBrk="1" hangingPunct="1">
              <a:spcBef>
                <a:spcPct val="0"/>
              </a:spcBef>
              <a:buClrTx/>
              <a:buSzTx/>
              <a:buFontTx/>
              <a:buNone/>
            </a:pPr>
            <a:r>
              <a:rPr lang="en-US" altLang="en-US" sz="1800" dirty="0">
                <a:solidFill>
                  <a:schemeClr val="tx1"/>
                </a:solidFill>
              </a:rPr>
              <a:t>Closing Operating Balance in ‘000 US$</a:t>
            </a:r>
          </a:p>
        </p:txBody>
      </p:sp>
    </p:spTree>
    <p:extLst>
      <p:ext uri="{BB962C8B-B14F-4D97-AF65-F5344CB8AC3E}">
        <p14:creationId xmlns:p14="http://schemas.microsoft.com/office/powerpoint/2010/main" val="3142215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63975" y="260350"/>
            <a:ext cx="6624638" cy="863600"/>
          </a:xfrm>
        </p:spPr>
        <p:txBody>
          <a:bodyPr/>
          <a:lstStyle/>
          <a:p>
            <a:pPr lvl="1" algn="r"/>
            <a:r>
              <a:rPr lang="en-US" sz="2800" dirty="0"/>
              <a:t>Total capital requirement</a:t>
            </a:r>
            <a:endParaRPr lang="de-DE" sz="2800" dirty="0"/>
          </a:p>
        </p:txBody>
      </p:sp>
      <p:sp>
        <p:nvSpPr>
          <p:cNvPr id="77" name="Content Placeholder 2"/>
          <p:cNvSpPr txBox="1">
            <a:spLocks/>
          </p:cNvSpPr>
          <p:nvPr/>
        </p:nvSpPr>
        <p:spPr bwMode="auto">
          <a:xfrm>
            <a:off x="1775521" y="1521297"/>
            <a:ext cx="8640763" cy="48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rgbClr val="921B21"/>
              </a:buClr>
              <a:buSzPct val="150000"/>
              <a:buChar char="•"/>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a:lstStyle>
          <a:p>
            <a:pPr marL="273050" indent="-273050" eaLnBrk="1" hangingPunct="1">
              <a:defRPr/>
            </a:pPr>
            <a:r>
              <a:rPr lang="en-US" sz="2400" kern="0" dirty="0"/>
              <a:t>Total </a:t>
            </a:r>
            <a:r>
              <a:rPr lang="en-US" sz="2400" kern="0" dirty="0"/>
              <a:t>capital requirement </a:t>
            </a:r>
            <a:r>
              <a:rPr lang="en-US" sz="2400" i="1" kern="0" dirty="0"/>
              <a:t>T</a:t>
            </a:r>
            <a:r>
              <a:rPr lang="en-US" sz="2400" i="1" kern="0" baseline="-25000" dirty="0"/>
              <a:t>i</a:t>
            </a:r>
            <a:r>
              <a:rPr lang="en-US" sz="2400" kern="0" dirty="0"/>
              <a:t> in year </a:t>
            </a:r>
            <a:r>
              <a:rPr lang="en-US" sz="2400" i="1" kern="0" dirty="0"/>
              <a:t>i</a:t>
            </a:r>
            <a:r>
              <a:rPr lang="en-US" sz="2400" kern="0" dirty="0"/>
              <a:t>: </a:t>
            </a:r>
            <a:endParaRPr lang="en-US" sz="2400" kern="0" dirty="0"/>
          </a:p>
        </p:txBody>
      </p:sp>
      <mc:AlternateContent xmlns:mc="http://schemas.openxmlformats.org/markup-compatibility/2006" xmlns:a14="http://schemas.microsoft.com/office/drawing/2010/main">
        <mc:Choice Requires="a14">
          <p:sp>
            <p:nvSpPr>
              <p:cNvPr id="2" name="Rechteck 1"/>
              <p:cNvSpPr/>
              <p:nvPr/>
            </p:nvSpPr>
            <p:spPr>
              <a:xfrm>
                <a:off x="1991544" y="2160237"/>
                <a:ext cx="7560840" cy="49173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rPr>
                          </m:ctrlPr>
                        </m:sSubPr>
                        <m:e>
                          <m:r>
                            <a:rPr lang="de-DE" sz="2400" i="1">
                              <a:latin typeface="Cambria Math" panose="02040503050406030204" pitchFamily="18" charset="0"/>
                            </a:rPr>
                            <m:t>𝑇</m:t>
                          </m:r>
                        </m:e>
                        <m:sub>
                          <m:r>
                            <a:rPr lang="de-DE" sz="2400" i="1">
                              <a:latin typeface="Cambria Math" panose="02040503050406030204" pitchFamily="18" charset="0"/>
                            </a:rPr>
                            <m:t>𝑖</m:t>
                          </m:r>
                        </m:sub>
                      </m:sSub>
                      <m:r>
                        <a:rPr lang="de-DE" sz="2400">
                          <a:latin typeface="Cambria Math" panose="02040503050406030204" pitchFamily="18" charset="0"/>
                        </a:rPr>
                        <m:t>= </m:t>
                      </m:r>
                      <m:sSub>
                        <m:sSubPr>
                          <m:ctrlPr>
                            <a:rPr lang="de-DE" sz="2400" i="1">
                              <a:latin typeface="Cambria Math" panose="02040503050406030204" pitchFamily="18" charset="0"/>
                            </a:rPr>
                          </m:ctrlPr>
                        </m:sSubPr>
                        <m:e>
                          <m:r>
                            <a:rPr lang="de-DE" sz="2400" i="1">
                              <a:latin typeface="Cambria Math" panose="02040503050406030204" pitchFamily="18" charset="0"/>
                            </a:rPr>
                            <m:t>𝐶</m:t>
                          </m:r>
                        </m:e>
                        <m:sub>
                          <m:r>
                            <a:rPr lang="de-DE" sz="2400" i="1">
                              <a:latin typeface="Cambria Math" panose="02040503050406030204" pitchFamily="18" charset="0"/>
                            </a:rPr>
                            <m:t>𝑜𝑝𝑒𝑟𝑎𝑡𝑖𝑛𝑔</m:t>
                          </m:r>
                          <m:r>
                            <a:rPr lang="de-DE" sz="2400">
                              <a:latin typeface="Cambria Math" panose="02040503050406030204" pitchFamily="18" charset="0"/>
                            </a:rPr>
                            <m:t>,</m:t>
                          </m:r>
                          <m:r>
                            <a:rPr lang="de-DE" sz="2400" i="1">
                              <a:latin typeface="Cambria Math" panose="02040503050406030204" pitchFamily="18" charset="0"/>
                            </a:rPr>
                            <m:t>𝑖</m:t>
                          </m:r>
                        </m:sub>
                      </m:sSub>
                      <m:r>
                        <a:rPr lang="de-DE" sz="2400">
                          <a:latin typeface="Cambria Math" panose="02040503050406030204" pitchFamily="18" charset="0"/>
                        </a:rPr>
                        <m:t>+</m:t>
                      </m:r>
                      <m:sSub>
                        <m:sSubPr>
                          <m:ctrlPr>
                            <a:rPr lang="de-DE" i="1">
                              <a:latin typeface="Cambria Math" panose="02040503050406030204" pitchFamily="18" charset="0"/>
                            </a:rPr>
                          </m:ctrlPr>
                        </m:sSubPr>
                        <m:e>
                          <m:r>
                            <a:rPr lang="en-US" i="1">
                              <a:latin typeface="Cambria Math"/>
                            </a:rPr>
                            <m:t>(</m:t>
                          </m:r>
                          <m:r>
                            <a:rPr lang="en-US" i="1">
                              <a:latin typeface="Cambria Math"/>
                            </a:rPr>
                            <m:t>𝜇</m:t>
                          </m:r>
                        </m:e>
                        <m:sub>
                          <m:r>
                            <a:rPr lang="en-US" i="1">
                              <a:latin typeface="Cambria Math"/>
                            </a:rPr>
                            <m:t>𝑖</m:t>
                          </m:r>
                        </m:sub>
                      </m:sSub>
                      <m:r>
                        <a:rPr lang="en-US" i="1">
                          <a:latin typeface="Cambria Math"/>
                        </a:rPr>
                        <m:t>+ </m:t>
                      </m:r>
                      <m:sSub>
                        <m:sSubPr>
                          <m:ctrlPr>
                            <a:rPr lang="de-DE" i="1">
                              <a:latin typeface="Cambria Math" panose="02040503050406030204" pitchFamily="18" charset="0"/>
                            </a:rPr>
                          </m:ctrlPr>
                        </m:sSubPr>
                        <m:e>
                          <m:r>
                            <a:rPr lang="en-US" i="1">
                              <a:latin typeface="Cambria Math"/>
                            </a:rPr>
                            <m:t>𝜎</m:t>
                          </m:r>
                        </m:e>
                        <m:sub>
                          <m:r>
                            <a:rPr lang="en-US" i="1">
                              <a:latin typeface="Cambria Math"/>
                            </a:rPr>
                            <m:t>𝑖</m:t>
                          </m:r>
                        </m:sub>
                      </m:sSub>
                      <m:r>
                        <a:rPr lang="en-US" i="1">
                          <a:latin typeface="Cambria Math"/>
                        </a:rPr>
                        <m:t>∙ </m:t>
                      </m:r>
                      <m:sSub>
                        <m:sSubPr>
                          <m:ctrlPr>
                            <a:rPr lang="de-DE" i="1">
                              <a:latin typeface="Cambria Math" panose="02040503050406030204" pitchFamily="18" charset="0"/>
                            </a:rPr>
                          </m:ctrlPr>
                        </m:sSubPr>
                        <m:e>
                          <m:r>
                            <a:rPr lang="en-US" i="1">
                              <a:latin typeface="Cambria Math"/>
                            </a:rPr>
                            <m:t>𝑍</m:t>
                          </m:r>
                        </m:e>
                        <m:sub>
                          <m:r>
                            <a:rPr lang="en-US" i="1">
                              <a:latin typeface="Cambria Math"/>
                            </a:rPr>
                            <m:t>0.999</m:t>
                          </m:r>
                        </m:sub>
                      </m:sSub>
                      <m:r>
                        <a:rPr lang="en-US" i="1">
                          <a:latin typeface="Cambria Math"/>
                        </a:rPr>
                        <m:t>)∙</m:t>
                      </m:r>
                      <m:r>
                        <a:rPr lang="de-DE" i="1">
                          <a:latin typeface="Cambria Math" panose="02040503050406030204" pitchFamily="18" charset="0"/>
                        </a:rPr>
                        <m:t>#</m:t>
                      </m:r>
                      <m:r>
                        <m:rPr>
                          <m:sty m:val="p"/>
                        </m:rPr>
                        <a:rPr lang="de-DE">
                          <a:latin typeface="Cambria Math" panose="02040503050406030204" pitchFamily="18" charset="0"/>
                        </a:rPr>
                        <m:t>enrolled</m:t>
                      </m:r>
                      <m:r>
                        <a:rPr lang="de-DE">
                          <a:latin typeface="Cambria Math" panose="02040503050406030204" pitchFamily="18" charset="0"/>
                        </a:rPr>
                        <m:t> </m:t>
                      </m:r>
                      <m:r>
                        <m:rPr>
                          <m:sty m:val="p"/>
                        </m:rPr>
                        <a:rPr lang="de-DE">
                          <a:latin typeface="Cambria Math" panose="02040503050406030204" pitchFamily="18" charset="0"/>
                        </a:rPr>
                        <m:t>persons</m:t>
                      </m:r>
                    </m:oMath>
                  </m:oMathPara>
                </a14:m>
                <a:endParaRPr lang="de-DE" dirty="0"/>
              </a:p>
            </p:txBody>
          </p:sp>
        </mc:Choice>
        <mc:Fallback xmlns="">
          <p:sp>
            <p:nvSpPr>
              <p:cNvPr id="2" name="Rechteck 1"/>
              <p:cNvSpPr>
                <a:spLocks noRot="1" noChangeAspect="1" noMove="1" noResize="1" noEditPoints="1" noAdjustHandles="1" noChangeArrowheads="1" noChangeShapeType="1" noTextEdit="1"/>
              </p:cNvSpPr>
              <p:nvPr/>
            </p:nvSpPr>
            <p:spPr>
              <a:xfrm>
                <a:off x="467544" y="2160237"/>
                <a:ext cx="7560840" cy="491738"/>
              </a:xfrm>
              <a:prstGeom prst="rect">
                <a:avLst/>
              </a:prstGeom>
              <a:blipFill>
                <a:blip r:embed="rId3"/>
                <a:stretch>
                  <a:fillRect b="-12346"/>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 name="Rechteck 2"/>
              <p:cNvSpPr/>
              <p:nvPr/>
            </p:nvSpPr>
            <p:spPr>
              <a:xfrm>
                <a:off x="1990246" y="4566144"/>
                <a:ext cx="7778162" cy="1311128"/>
              </a:xfrm>
              <a:prstGeom prst="rect">
                <a:avLst/>
              </a:prstGeom>
            </p:spPr>
            <p:txBody>
              <a:bodyPr wrap="square">
                <a:spAutoFit/>
              </a:bodyPr>
              <a:lstStyle/>
              <a:p>
                <a:pPr>
                  <a:lnSpc>
                    <a:spcPct val="115000"/>
                  </a:lnSpc>
                  <a:spcAft>
                    <a:spcPts val="0"/>
                  </a:spcAft>
                </a:pPr>
                <a14:m>
                  <m:oMathPara xmlns:m="http://schemas.openxmlformats.org/officeDocument/2006/math">
                    <m:oMathParaPr>
                      <m:jc m:val="left"/>
                    </m:oMathParaPr>
                    <m:oMath xmlns:m="http://schemas.openxmlformats.org/officeDocument/2006/math">
                      <m:sSub>
                        <m:sSubPr>
                          <m:ctrlPr>
                            <a:rPr lang="de-DE" sz="2400" i="1">
                              <a:latin typeface="Cambria Math" panose="02040503050406030204" pitchFamily="18" charset="0"/>
                              <a:ea typeface="Calibri" panose="020F0502020204030204" pitchFamily="34" charset="0"/>
                              <a:cs typeface="Times New Roman" panose="02020603050405020304" pitchFamily="18" charset="0"/>
                            </a:rPr>
                          </m:ctrlPr>
                        </m:sSubPr>
                        <m:e>
                          <m:r>
                            <a:rPr lang="en-US" sz="2400" i="1">
                              <a:latin typeface="Cambria Math"/>
                              <a:ea typeface="Calibri" panose="020F0502020204030204" pitchFamily="34" charset="0"/>
                              <a:cs typeface="Times New Roman" panose="02020603050405020304" pitchFamily="18" charset="0"/>
                            </a:rPr>
                            <m:t>𝜇</m:t>
                          </m:r>
                        </m:e>
                        <m:sub>
                          <m:r>
                            <a:rPr lang="en-US" sz="2400" i="1">
                              <a:latin typeface="Cambria Math"/>
                              <a:ea typeface="Calibri" panose="020F0502020204030204" pitchFamily="34" charset="0"/>
                              <a:cs typeface="Times New Roman" panose="02020603050405020304" pitchFamily="18" charset="0"/>
                            </a:rPr>
                            <m:t>𝑖</m:t>
                          </m:r>
                        </m:sub>
                      </m:sSub>
                      <m:r>
                        <a:rPr lang="en-US" sz="2400" i="1">
                          <a:latin typeface="Cambria Math"/>
                          <a:ea typeface="Calibri" panose="020F0502020204030204" pitchFamily="34" charset="0"/>
                          <a:cs typeface="Times New Roman" panose="02020603050405020304" pitchFamily="18" charset="0"/>
                        </a:rPr>
                        <m:t>=</m:t>
                      </m:r>
                      <m:r>
                        <m:rPr>
                          <m:nor/>
                        </m:rPr>
                        <a:rPr lang="en-US" sz="2400">
                          <a:latin typeface="+mj-lt"/>
                          <a:ea typeface="Calibri" panose="020F0502020204030204" pitchFamily="34" charset="0"/>
                          <a:cs typeface="Mangal"/>
                        </a:rPr>
                        <m:t>expected</m:t>
                      </m:r>
                      <m:r>
                        <m:rPr>
                          <m:nor/>
                        </m:rPr>
                        <a:rPr lang="en-US" sz="2400">
                          <a:latin typeface="+mj-lt"/>
                          <a:ea typeface="Calibri" panose="020F0502020204030204" pitchFamily="34" charset="0"/>
                          <a:cs typeface="Mangal"/>
                        </a:rPr>
                        <m:t> </m:t>
                      </m:r>
                      <m:r>
                        <m:rPr>
                          <m:nor/>
                        </m:rPr>
                        <a:rPr lang="en-US" sz="2400">
                          <a:latin typeface="+mj-lt"/>
                          <a:ea typeface="Calibri" panose="020F0502020204030204" pitchFamily="34" charset="0"/>
                          <a:cs typeface="Mangal"/>
                        </a:rPr>
                        <m:t>payout</m:t>
                      </m:r>
                      <m:r>
                        <m:rPr>
                          <m:nor/>
                        </m:rPr>
                        <a:rPr lang="en-US" sz="2400">
                          <a:latin typeface="+mj-lt"/>
                          <a:ea typeface="Calibri" panose="020F0502020204030204" pitchFamily="34" charset="0"/>
                          <a:cs typeface="Mangal"/>
                        </a:rPr>
                        <m:t> </m:t>
                      </m:r>
                      <m:r>
                        <m:rPr>
                          <m:nor/>
                        </m:rPr>
                        <a:rPr lang="en-US" sz="2400">
                          <a:latin typeface="+mj-lt"/>
                          <a:ea typeface="Calibri" panose="020F0502020204030204" pitchFamily="34" charset="0"/>
                          <a:cs typeface="Mangal"/>
                        </a:rPr>
                        <m:t>per</m:t>
                      </m:r>
                      <m:r>
                        <m:rPr>
                          <m:nor/>
                        </m:rPr>
                        <a:rPr lang="en-US" sz="2400">
                          <a:latin typeface="+mj-lt"/>
                          <a:ea typeface="Calibri" panose="020F0502020204030204" pitchFamily="34" charset="0"/>
                          <a:cs typeface="Mangal"/>
                        </a:rPr>
                        <m:t> </m:t>
                      </m:r>
                      <m:r>
                        <m:rPr>
                          <m:nor/>
                        </m:rPr>
                        <a:rPr lang="en-US" sz="2400">
                          <a:latin typeface="+mj-lt"/>
                          <a:ea typeface="Calibri" panose="020F0502020204030204" pitchFamily="34" charset="0"/>
                          <a:cs typeface="Mangal"/>
                        </a:rPr>
                        <m:t>person</m:t>
                      </m:r>
                      <m:r>
                        <m:rPr>
                          <m:nor/>
                        </m:rPr>
                        <a:rPr lang="en-US" sz="2400">
                          <a:latin typeface="+mj-lt"/>
                          <a:ea typeface="Calibri" panose="020F0502020204030204" pitchFamily="34" charset="0"/>
                          <a:cs typeface="Mangal"/>
                        </a:rPr>
                        <m:t> </m:t>
                      </m:r>
                      <m:r>
                        <m:rPr>
                          <m:nor/>
                        </m:rPr>
                        <a:rPr lang="en-US" sz="2400">
                          <a:latin typeface="+mj-lt"/>
                          <a:ea typeface="Calibri" panose="020F0502020204030204" pitchFamily="34" charset="0"/>
                          <a:cs typeface="Mangal"/>
                        </a:rPr>
                        <m:t>in</m:t>
                      </m:r>
                      <m:r>
                        <m:rPr>
                          <m:nor/>
                        </m:rPr>
                        <a:rPr lang="en-US" sz="2400">
                          <a:latin typeface="+mj-lt"/>
                          <a:ea typeface="Calibri" panose="020F0502020204030204" pitchFamily="34" charset="0"/>
                          <a:cs typeface="Mangal"/>
                        </a:rPr>
                        <m:t> </m:t>
                      </m:r>
                      <m:r>
                        <m:rPr>
                          <m:nor/>
                        </m:rPr>
                        <a:rPr lang="en-US" sz="2400">
                          <a:latin typeface="+mj-lt"/>
                          <a:ea typeface="Calibri" panose="020F0502020204030204" pitchFamily="34" charset="0"/>
                          <a:cs typeface="Mangal"/>
                        </a:rPr>
                        <m:t>year</m:t>
                      </m:r>
                      <m:r>
                        <a:rPr lang="en-US" sz="2400" i="1">
                          <a:latin typeface="Cambria Math"/>
                          <a:ea typeface="Calibri" panose="020F0502020204030204" pitchFamily="34" charset="0"/>
                          <a:cs typeface="Times New Roman" panose="02020603050405020304" pitchFamily="18" charset="0"/>
                        </a:rPr>
                        <m:t> </m:t>
                      </m:r>
                      <m:r>
                        <a:rPr lang="en-US" sz="2400" i="1">
                          <a:latin typeface="Cambria Math"/>
                          <a:ea typeface="Calibri" panose="020F0502020204030204" pitchFamily="34" charset="0"/>
                          <a:cs typeface="Times New Roman" panose="02020603050405020304" pitchFamily="18" charset="0"/>
                        </a:rPr>
                        <m:t>𝑖</m:t>
                      </m:r>
                    </m:oMath>
                  </m:oMathPara>
                </a14:m>
                <a:endParaRPr lang="de-DE" dirty="0">
                  <a:latin typeface="+mj-lt"/>
                  <a:ea typeface="Calibri" panose="020F0502020204030204" pitchFamily="34" charset="0"/>
                  <a:cs typeface="Mangal"/>
                </a:endParaRPr>
              </a:p>
              <a:p>
                <a:pPr>
                  <a:lnSpc>
                    <a:spcPct val="115000"/>
                  </a:lnSpc>
                  <a:spcAft>
                    <a:spcPts val="0"/>
                  </a:spcAft>
                </a:pPr>
                <a14:m>
                  <m:oMath xmlns:m="http://schemas.openxmlformats.org/officeDocument/2006/math">
                    <m:sSub>
                      <m:sSubPr>
                        <m:ctrlPr>
                          <a:rPr lang="de-DE" sz="2400" i="1">
                            <a:latin typeface="Cambria Math" panose="02040503050406030204" pitchFamily="18" charset="0"/>
                            <a:ea typeface="Calibri" panose="020F0502020204030204" pitchFamily="34" charset="0"/>
                            <a:cs typeface="Times New Roman" panose="02020603050405020304" pitchFamily="18" charset="0"/>
                          </a:rPr>
                        </m:ctrlPr>
                      </m:sSubPr>
                      <m:e>
                        <m:r>
                          <a:rPr lang="en-US" sz="2400" i="1">
                            <a:latin typeface="Cambria Math"/>
                            <a:ea typeface="Calibri" panose="020F0502020204030204" pitchFamily="34" charset="0"/>
                            <a:cs typeface="Times New Roman" panose="02020603050405020304" pitchFamily="18" charset="0"/>
                          </a:rPr>
                          <m:t>𝜎</m:t>
                        </m:r>
                      </m:e>
                      <m:sub>
                        <m:r>
                          <a:rPr lang="en-US" sz="2400" i="1">
                            <a:latin typeface="Cambria Math"/>
                            <a:ea typeface="Calibri" panose="020F0502020204030204" pitchFamily="34" charset="0"/>
                            <a:cs typeface="Times New Roman" panose="02020603050405020304" pitchFamily="18" charset="0"/>
                          </a:rPr>
                          <m:t>𝑖</m:t>
                        </m:r>
                      </m:sub>
                    </m:sSub>
                    <m:r>
                      <a:rPr lang="en-US" sz="2400" i="1">
                        <a:latin typeface="Cambria Math"/>
                        <a:ea typeface="Calibri" panose="020F0502020204030204" pitchFamily="34" charset="0"/>
                        <a:cs typeface="Times New Roman" panose="02020603050405020304" pitchFamily="18" charset="0"/>
                      </a:rPr>
                      <m:t>= </m:t>
                    </m:r>
                    <m:r>
                      <m:rPr>
                        <m:nor/>
                      </m:rPr>
                      <a:rPr lang="en-US" sz="2400">
                        <a:latin typeface="+mj-lt"/>
                        <a:ea typeface="Calibri" panose="020F0502020204030204" pitchFamily="34" charset="0"/>
                        <a:cs typeface="Mangal"/>
                      </a:rPr>
                      <m:t>standard</m:t>
                    </m:r>
                    <m:r>
                      <m:rPr>
                        <m:nor/>
                      </m:rPr>
                      <a:rPr lang="en-US" sz="2400">
                        <a:latin typeface="+mj-lt"/>
                        <a:ea typeface="Calibri" panose="020F0502020204030204" pitchFamily="34" charset="0"/>
                        <a:cs typeface="Mangal"/>
                      </a:rPr>
                      <m:t> </m:t>
                    </m:r>
                    <m:r>
                      <m:rPr>
                        <m:nor/>
                      </m:rPr>
                      <a:rPr lang="en-US" sz="2400">
                        <a:latin typeface="+mj-lt"/>
                        <a:ea typeface="Calibri" panose="020F0502020204030204" pitchFamily="34" charset="0"/>
                        <a:cs typeface="Mangal"/>
                      </a:rPr>
                      <m:t>error</m:t>
                    </m:r>
                    <m:r>
                      <m:rPr>
                        <m:nor/>
                      </m:rPr>
                      <a:rPr lang="en-US" sz="2400">
                        <a:latin typeface="+mj-lt"/>
                        <a:ea typeface="Calibri" panose="020F0502020204030204" pitchFamily="34" charset="0"/>
                        <a:cs typeface="Mangal"/>
                      </a:rPr>
                      <m:t> </m:t>
                    </m:r>
                    <m:r>
                      <m:rPr>
                        <m:nor/>
                      </m:rPr>
                      <a:rPr lang="en-US" sz="2400">
                        <a:latin typeface="+mj-lt"/>
                        <a:ea typeface="Calibri" panose="020F0502020204030204" pitchFamily="34" charset="0"/>
                        <a:cs typeface="Mangal"/>
                      </a:rPr>
                      <m:t>of</m:t>
                    </m:r>
                    <m:r>
                      <m:rPr>
                        <m:nor/>
                      </m:rPr>
                      <a:rPr lang="en-US" sz="2400">
                        <a:latin typeface="+mj-lt"/>
                        <a:ea typeface="Calibri" panose="020F0502020204030204" pitchFamily="34" charset="0"/>
                        <a:cs typeface="Mangal"/>
                      </a:rPr>
                      <m:t> </m:t>
                    </m:r>
                    <m:r>
                      <m:rPr>
                        <m:nor/>
                      </m:rPr>
                      <a:rPr lang="en-US" sz="2400">
                        <a:latin typeface="+mj-lt"/>
                        <a:ea typeface="Calibri" panose="020F0502020204030204" pitchFamily="34" charset="0"/>
                        <a:cs typeface="Mangal"/>
                      </a:rPr>
                      <m:t>mean</m:t>
                    </m:r>
                    <m:r>
                      <m:rPr>
                        <m:nor/>
                      </m:rPr>
                      <a:rPr lang="en-US" sz="2400">
                        <a:latin typeface="+mj-lt"/>
                        <a:ea typeface="Calibri" panose="020F0502020204030204" pitchFamily="34" charset="0"/>
                        <a:cs typeface="Mangal"/>
                      </a:rPr>
                      <m:t> </m:t>
                    </m:r>
                    <m:r>
                      <m:rPr>
                        <m:nor/>
                      </m:rPr>
                      <a:rPr lang="en-US" sz="2400">
                        <a:latin typeface="+mj-lt"/>
                        <a:ea typeface="Calibri" panose="020F0502020204030204" pitchFamily="34" charset="0"/>
                        <a:cs typeface="Mangal"/>
                      </a:rPr>
                      <m:t>of</m:t>
                    </m:r>
                    <m:r>
                      <m:rPr>
                        <m:nor/>
                      </m:rPr>
                      <a:rPr lang="en-US" sz="2400">
                        <a:latin typeface="+mj-lt"/>
                        <a:ea typeface="Calibri" panose="020F0502020204030204" pitchFamily="34" charset="0"/>
                        <a:cs typeface="Mangal"/>
                      </a:rPr>
                      <m:t> </m:t>
                    </m:r>
                    <m:r>
                      <m:rPr>
                        <m:nor/>
                      </m:rPr>
                      <a:rPr lang="en-US" sz="2400">
                        <a:latin typeface="+mj-lt"/>
                        <a:ea typeface="Calibri" panose="020F0502020204030204" pitchFamily="34" charset="0"/>
                        <a:cs typeface="Mangal"/>
                      </a:rPr>
                      <m:t>payout</m:t>
                    </m:r>
                    <m:r>
                      <m:rPr>
                        <m:nor/>
                      </m:rPr>
                      <a:rPr lang="en-US" sz="2400">
                        <a:latin typeface="+mj-lt"/>
                        <a:ea typeface="Calibri" panose="020F0502020204030204" pitchFamily="34" charset="0"/>
                        <a:cs typeface="Mangal"/>
                      </a:rPr>
                      <m:t> </m:t>
                    </m:r>
                    <m:r>
                      <m:rPr>
                        <m:nor/>
                      </m:rPr>
                      <a:rPr lang="en-US" sz="2400">
                        <a:latin typeface="+mj-lt"/>
                        <a:ea typeface="Calibri" panose="020F0502020204030204" pitchFamily="34" charset="0"/>
                        <a:cs typeface="Mangal"/>
                      </a:rPr>
                      <m:t>per</m:t>
                    </m:r>
                    <m:r>
                      <m:rPr>
                        <m:nor/>
                      </m:rPr>
                      <a:rPr lang="en-US" sz="2400">
                        <a:latin typeface="+mj-lt"/>
                        <a:ea typeface="Calibri" panose="020F0502020204030204" pitchFamily="34" charset="0"/>
                        <a:cs typeface="Mangal"/>
                      </a:rPr>
                      <m:t> </m:t>
                    </m:r>
                    <m:r>
                      <m:rPr>
                        <m:nor/>
                      </m:rPr>
                      <a:rPr lang="en-US" sz="2400">
                        <a:latin typeface="+mj-lt"/>
                        <a:ea typeface="Calibri" panose="020F0502020204030204" pitchFamily="34" charset="0"/>
                        <a:cs typeface="Mangal"/>
                      </a:rPr>
                      <m:t>person</m:t>
                    </m:r>
                    <m:r>
                      <m:rPr>
                        <m:nor/>
                      </m:rPr>
                      <a:rPr lang="en-US" sz="2400">
                        <a:latin typeface="+mj-lt"/>
                        <a:ea typeface="Calibri" panose="020F0502020204030204" pitchFamily="34" charset="0"/>
                        <a:cs typeface="Mangal"/>
                      </a:rPr>
                      <m:t> </m:t>
                    </m:r>
                    <m:r>
                      <m:rPr>
                        <m:nor/>
                      </m:rPr>
                      <a:rPr lang="en-US" sz="2400">
                        <a:latin typeface="+mj-lt"/>
                        <a:ea typeface="Calibri" panose="020F0502020204030204" pitchFamily="34" charset="0"/>
                        <a:cs typeface="Mangal"/>
                      </a:rPr>
                      <m:t>in</m:t>
                    </m:r>
                    <m:r>
                      <m:rPr>
                        <m:nor/>
                      </m:rPr>
                      <a:rPr lang="en-US" sz="2400">
                        <a:latin typeface="+mj-lt"/>
                        <a:ea typeface="Calibri" panose="020F0502020204030204" pitchFamily="34" charset="0"/>
                        <a:cs typeface="Mangal"/>
                      </a:rPr>
                      <m:t> </m:t>
                    </m:r>
                    <m:r>
                      <m:rPr>
                        <m:nor/>
                      </m:rPr>
                      <a:rPr lang="en-US" sz="2400">
                        <a:latin typeface="+mj-lt"/>
                        <a:ea typeface="Calibri" panose="020F0502020204030204" pitchFamily="34" charset="0"/>
                        <a:cs typeface="Mangal"/>
                      </a:rPr>
                      <m:t>year</m:t>
                    </m:r>
                    <m:r>
                      <a:rPr lang="en-US" sz="2400" i="1">
                        <a:latin typeface="Cambria Math"/>
                        <a:ea typeface="Calibri" panose="020F0502020204030204" pitchFamily="34" charset="0"/>
                        <a:cs typeface="Times New Roman" panose="02020603050405020304" pitchFamily="18" charset="0"/>
                      </a:rPr>
                      <m:t> </m:t>
                    </m:r>
                    <m:r>
                      <a:rPr lang="en-US" sz="2400" i="1">
                        <a:latin typeface="Cambria Math"/>
                        <a:ea typeface="Calibri" panose="020F0502020204030204" pitchFamily="34" charset="0"/>
                        <a:cs typeface="Times New Roman" panose="02020603050405020304" pitchFamily="18" charset="0"/>
                      </a:rPr>
                      <m:t>𝑖</m:t>
                    </m:r>
                    <m:r>
                      <a:rPr lang="en-US" sz="2400" i="1">
                        <a:latin typeface="Cambria Math"/>
                        <a:ea typeface="Calibri" panose="020F0502020204030204" pitchFamily="34" charset="0"/>
                        <a:cs typeface="Times New Roman" panose="02020603050405020304" pitchFamily="18" charset="0"/>
                      </a:rPr>
                      <m:t> </m:t>
                    </m:r>
                  </m:oMath>
                </a14:m>
                <a:r>
                  <a:rPr lang="en-US" sz="2400" dirty="0">
                    <a:latin typeface="+mj-lt"/>
                    <a:ea typeface="Calibri" panose="020F0502020204030204" pitchFamily="34" charset="0"/>
                    <a:cs typeface="Mangal"/>
                  </a:rPr>
                  <a:t>                                    </a:t>
                </a:r>
                <a:endParaRPr lang="de-DE" dirty="0">
                  <a:latin typeface="+mj-lt"/>
                  <a:ea typeface="Calibri" panose="020F0502020204030204" pitchFamily="34" charset="0"/>
                  <a:cs typeface="Mangal"/>
                </a:endParaRPr>
              </a:p>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en-US" sz="2400" i="1">
                              <a:latin typeface="Cambria Math"/>
                              <a:ea typeface="Calibri" panose="020F0502020204030204" pitchFamily="34" charset="0"/>
                              <a:cs typeface="Times New Roman" panose="02020603050405020304" pitchFamily="18" charset="0"/>
                            </a:rPr>
                            <m:t>𝑍</m:t>
                          </m:r>
                        </m:e>
                        <m:sub>
                          <m:r>
                            <a:rPr lang="en-US" sz="2400" i="1">
                              <a:latin typeface="Cambria Math"/>
                              <a:ea typeface="Calibri" panose="020F0502020204030204" pitchFamily="34" charset="0"/>
                              <a:cs typeface="Times New Roman" panose="02020603050405020304" pitchFamily="18" charset="0"/>
                            </a:rPr>
                            <m:t>0.999</m:t>
                          </m:r>
                        </m:sub>
                      </m:sSub>
                      <m:r>
                        <m:rPr>
                          <m:nor/>
                        </m:rPr>
                        <a:rPr lang="en-US" sz="2400">
                          <a:latin typeface="+mj-lt"/>
                          <a:ea typeface="Calibri" panose="020F0502020204030204" pitchFamily="34" charset="0"/>
                        </a:rPr>
                        <m:t> </m:t>
                      </m:r>
                      <m:r>
                        <m:rPr>
                          <m:nor/>
                        </m:rPr>
                        <a:rPr lang="en-US" sz="2400">
                          <a:latin typeface="+mj-lt"/>
                          <a:ea typeface="Calibri" panose="020F0502020204030204" pitchFamily="34" charset="0"/>
                        </a:rPr>
                        <m:t>is</m:t>
                      </m:r>
                      <m:r>
                        <m:rPr>
                          <m:nor/>
                        </m:rPr>
                        <a:rPr lang="en-US" sz="2400">
                          <a:latin typeface="+mj-lt"/>
                          <a:ea typeface="Calibri" panose="020F0502020204030204" pitchFamily="34" charset="0"/>
                        </a:rPr>
                        <m:t> </m:t>
                      </m:r>
                      <m:r>
                        <m:rPr>
                          <m:nor/>
                        </m:rPr>
                        <a:rPr lang="en-US" sz="2400">
                          <a:latin typeface="+mj-lt"/>
                          <a:ea typeface="Calibri" panose="020F0502020204030204" pitchFamily="34" charset="0"/>
                        </a:rPr>
                        <m:t>such</m:t>
                      </m:r>
                      <m:r>
                        <m:rPr>
                          <m:nor/>
                        </m:rPr>
                        <a:rPr lang="en-US" sz="2400">
                          <a:latin typeface="+mj-lt"/>
                          <a:ea typeface="Calibri" panose="020F0502020204030204" pitchFamily="34" charset="0"/>
                        </a:rPr>
                        <m:t> </m:t>
                      </m:r>
                      <m:r>
                        <m:rPr>
                          <m:nor/>
                        </m:rPr>
                        <a:rPr lang="en-US" sz="2400">
                          <a:latin typeface="+mj-lt"/>
                          <a:ea typeface="Calibri" panose="020F0502020204030204" pitchFamily="34" charset="0"/>
                        </a:rPr>
                        <m:t>that</m:t>
                      </m:r>
                      <m:r>
                        <m:rPr>
                          <m:nor/>
                        </m:rPr>
                        <a:rPr lang="en-US" sz="2400">
                          <a:latin typeface="+mj-lt"/>
                          <a:ea typeface="Calibri" panose="020F0502020204030204" pitchFamily="34" charset="0"/>
                        </a:rPr>
                        <m:t>  </m:t>
                      </m:r>
                      <m:r>
                        <m:rPr>
                          <m:nor/>
                        </m:rPr>
                        <a:rPr lang="en-US" sz="2400">
                          <a:latin typeface="+mj-lt"/>
                          <a:ea typeface="Calibri" panose="020F0502020204030204" pitchFamily="34" charset="0"/>
                        </a:rPr>
                        <m:t>Prob</m:t>
                      </m:r>
                      <m:r>
                        <m:rPr>
                          <m:nor/>
                        </m:rPr>
                        <a:rPr lang="en-US" sz="2400">
                          <a:latin typeface="+mj-lt"/>
                          <a:ea typeface="Calibri" panose="020F0502020204030204" pitchFamily="34" charset="0"/>
                        </a:rPr>
                        <m:t> </m:t>
                      </m:r>
                      <m:r>
                        <a:rPr lang="en-US" sz="2400" i="1">
                          <a:latin typeface="Cambria Math"/>
                          <a:ea typeface="Calibri" panose="020F0502020204030204" pitchFamily="34" charset="0"/>
                          <a:cs typeface="Times New Roman" panose="02020603050405020304" pitchFamily="18" charset="0"/>
                        </a:rPr>
                        <m:t>{ </m:t>
                      </m:r>
                      <m:r>
                        <a:rPr lang="en-US" sz="2400" i="1">
                          <a:latin typeface="Cambria Math"/>
                          <a:ea typeface="Calibri" panose="020F0502020204030204" pitchFamily="34" charset="0"/>
                          <a:cs typeface="Times New Roman" panose="02020603050405020304" pitchFamily="18" charset="0"/>
                        </a:rPr>
                        <m:t>𝑋</m:t>
                      </m:r>
                      <m:r>
                        <a:rPr lang="en-US" sz="2400" i="1">
                          <a:latin typeface="Cambria Math"/>
                          <a:ea typeface="Calibri" panose="020F0502020204030204" pitchFamily="34" charset="0"/>
                          <a:cs typeface="Times New Roman" panose="02020603050405020304" pitchFamily="18" charset="0"/>
                        </a:rPr>
                        <m:t> ≤ </m:t>
                      </m:r>
                      <m:sSub>
                        <m:sSubPr>
                          <m:ctrlPr>
                            <a:rPr lang="de-DE" sz="2400" i="1">
                              <a:latin typeface="Cambria Math" panose="02040503050406030204" pitchFamily="18" charset="0"/>
                              <a:cs typeface="Times New Roman" panose="02020603050405020304" pitchFamily="18" charset="0"/>
                            </a:rPr>
                          </m:ctrlPr>
                        </m:sSubPr>
                        <m:e>
                          <m:r>
                            <a:rPr lang="en-US" sz="2400" i="1">
                              <a:latin typeface="Cambria Math"/>
                              <a:ea typeface="Calibri" panose="020F0502020204030204" pitchFamily="34" charset="0"/>
                              <a:cs typeface="Times New Roman" panose="02020603050405020304" pitchFamily="18" charset="0"/>
                            </a:rPr>
                            <m:t>𝑍</m:t>
                          </m:r>
                        </m:e>
                        <m:sub>
                          <m:r>
                            <a:rPr lang="en-US" sz="2400" i="1">
                              <a:latin typeface="Cambria Math"/>
                              <a:ea typeface="Calibri" panose="020F0502020204030204" pitchFamily="34" charset="0"/>
                              <a:cs typeface="Times New Roman" panose="02020603050405020304" pitchFamily="18" charset="0"/>
                            </a:rPr>
                            <m:t>0.999</m:t>
                          </m:r>
                        </m:sub>
                      </m:sSub>
                      <m:r>
                        <a:rPr lang="en-US" sz="2400" i="1">
                          <a:latin typeface="Cambria Math"/>
                          <a:ea typeface="Calibri" panose="020F0502020204030204" pitchFamily="34" charset="0"/>
                          <a:cs typeface="Times New Roman" panose="02020603050405020304" pitchFamily="18" charset="0"/>
                        </a:rPr>
                        <m:t> |  </m:t>
                      </m:r>
                      <m:r>
                        <a:rPr lang="en-US" sz="2400" i="1">
                          <a:latin typeface="Cambria Math"/>
                          <a:ea typeface="Calibri" panose="020F0502020204030204" pitchFamily="34" charset="0"/>
                          <a:cs typeface="Times New Roman" panose="02020603050405020304" pitchFamily="18" charset="0"/>
                        </a:rPr>
                        <m:t>𝑋</m:t>
                      </m:r>
                      <m:r>
                        <a:rPr lang="en-US" sz="2400" i="1">
                          <a:latin typeface="Cambria Math"/>
                          <a:ea typeface="Calibri" panose="020F0502020204030204" pitchFamily="34" charset="0"/>
                          <a:cs typeface="Times New Roman" panose="02020603050405020304" pitchFamily="18" charset="0"/>
                        </a:rPr>
                        <m:t>~</m:t>
                      </m:r>
                      <m:r>
                        <a:rPr lang="en-US" sz="2400" i="1">
                          <a:latin typeface="Cambria Math"/>
                          <a:ea typeface="Calibri" panose="020F0502020204030204" pitchFamily="34" charset="0"/>
                          <a:cs typeface="Times New Roman" panose="02020603050405020304" pitchFamily="18" charset="0"/>
                        </a:rPr>
                        <m:t>𝑁</m:t>
                      </m:r>
                      <m:r>
                        <a:rPr lang="en-US" sz="2400" i="1">
                          <a:latin typeface="Cambria Math"/>
                          <a:ea typeface="Calibri" panose="020F0502020204030204" pitchFamily="34" charset="0"/>
                          <a:cs typeface="Times New Roman" panose="02020603050405020304" pitchFamily="18" charset="0"/>
                        </a:rPr>
                        <m:t>(0,1)}=0.999</m:t>
                      </m:r>
                    </m:oMath>
                  </m:oMathPara>
                </a14:m>
                <a:endParaRPr lang="de-DE" sz="2400" dirty="0">
                  <a:latin typeface="+mj-lt"/>
                </a:endParaRPr>
              </a:p>
            </p:txBody>
          </p:sp>
        </mc:Choice>
        <mc:Fallback xmlns="">
          <p:sp>
            <p:nvSpPr>
              <p:cNvPr id="3" name="Rechteck 2"/>
              <p:cNvSpPr>
                <a:spLocks noRot="1" noChangeAspect="1" noMove="1" noResize="1" noEditPoints="1" noAdjustHandles="1" noChangeArrowheads="1" noChangeShapeType="1" noTextEdit="1"/>
              </p:cNvSpPr>
              <p:nvPr/>
            </p:nvSpPr>
            <p:spPr>
              <a:xfrm>
                <a:off x="466246" y="4566144"/>
                <a:ext cx="7778162" cy="1311128"/>
              </a:xfrm>
              <a:prstGeom prst="rect">
                <a:avLst/>
              </a:prstGeom>
              <a:blipFill rotWithShape="0">
                <a:blip r:embed="rId4"/>
                <a:stretch>
                  <a:fillRect b="-6047"/>
                </a:stretch>
              </a:blipFill>
            </p:spPr>
            <p:txBody>
              <a:bodyPr/>
              <a:lstStyle/>
              <a:p>
                <a:r>
                  <a:rPr lang="en-US">
                    <a:noFill/>
                  </a:rPr>
                  <a:t> </a:t>
                </a:r>
              </a:p>
            </p:txBody>
          </p:sp>
        </mc:Fallback>
      </mc:AlternateContent>
      <p:sp>
        <p:nvSpPr>
          <p:cNvPr id="4" name="Right Brace 3"/>
          <p:cNvSpPr/>
          <p:nvPr/>
        </p:nvSpPr>
        <p:spPr bwMode="auto">
          <a:xfrm rot="5400000">
            <a:off x="6816080" y="599747"/>
            <a:ext cx="360040" cy="4104456"/>
          </a:xfrm>
          <a:prstGeom prst="rightBrac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dirty="0">
              <a:ln w="19050">
                <a:solidFill>
                  <a:schemeClr val="tx1"/>
                </a:solidFill>
              </a:ln>
            </a:endParaRPr>
          </a:p>
        </p:txBody>
      </p:sp>
      <p:sp>
        <p:nvSpPr>
          <p:cNvPr id="5" name="TextBox 4"/>
          <p:cNvSpPr txBox="1"/>
          <p:nvPr/>
        </p:nvSpPr>
        <p:spPr>
          <a:xfrm>
            <a:off x="6095901" y="2803937"/>
            <a:ext cx="2232248" cy="461665"/>
          </a:xfrm>
          <a:prstGeom prst="rect">
            <a:avLst/>
          </a:prstGeom>
          <a:noFill/>
        </p:spPr>
        <p:txBody>
          <a:bodyPr wrap="square" rtlCol="0">
            <a:spAutoFit/>
          </a:bodyPr>
          <a:lstStyle/>
          <a:p>
            <a:r>
              <a:rPr lang="en-US" sz="2400" dirty="0">
                <a:solidFill>
                  <a:srgbClr val="FF0000"/>
                </a:solidFill>
              </a:rPr>
              <a:t>Claim Reserve</a:t>
            </a:r>
            <a:endParaRPr lang="en-US" sz="2400" dirty="0">
              <a:solidFill>
                <a:srgbClr val="FF0000"/>
              </a:solidFill>
            </a:endParaRPr>
          </a:p>
        </p:txBody>
      </p:sp>
    </p:spTree>
    <p:extLst>
      <p:ext uri="{BB962C8B-B14F-4D97-AF65-F5344CB8AC3E}">
        <p14:creationId xmlns:p14="http://schemas.microsoft.com/office/powerpoint/2010/main" val="2656723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63975" y="260350"/>
            <a:ext cx="6624638" cy="863600"/>
          </a:xfrm>
        </p:spPr>
        <p:txBody>
          <a:bodyPr/>
          <a:lstStyle/>
          <a:p>
            <a:pPr lvl="1" algn="r"/>
            <a:r>
              <a:rPr lang="en-US" sz="2800" dirty="0"/>
              <a:t>Loan requirement</a:t>
            </a:r>
            <a:endParaRPr lang="de-DE" sz="2800" dirty="0"/>
          </a:p>
        </p:txBody>
      </p:sp>
      <p:sp>
        <p:nvSpPr>
          <p:cNvPr id="77" name="Content Placeholder 2"/>
          <p:cNvSpPr txBox="1">
            <a:spLocks/>
          </p:cNvSpPr>
          <p:nvPr/>
        </p:nvSpPr>
        <p:spPr bwMode="auto">
          <a:xfrm>
            <a:off x="1775521" y="1521297"/>
            <a:ext cx="8640763" cy="48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rgbClr val="921B21"/>
              </a:buClr>
              <a:buSzPct val="150000"/>
              <a:buChar char="•"/>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a:lstStyle>
          <a:p>
            <a:pPr marL="273050" indent="-273050" eaLnBrk="1" hangingPunct="1">
              <a:defRPr/>
            </a:pPr>
            <a:r>
              <a:rPr lang="en-US" sz="2400" kern="0" dirty="0"/>
              <a:t>Operating results: </a:t>
            </a:r>
            <a:endParaRPr lang="en-US" sz="2400" kern="0" dirty="0"/>
          </a:p>
        </p:txBody>
      </p:sp>
      <mc:AlternateContent xmlns:mc="http://schemas.openxmlformats.org/markup-compatibility/2006" xmlns:a14="http://schemas.microsoft.com/office/drawing/2010/main">
        <mc:Choice Requires="a14">
          <p:sp>
            <p:nvSpPr>
              <p:cNvPr id="2" name="Rechteck 1"/>
              <p:cNvSpPr/>
              <p:nvPr/>
            </p:nvSpPr>
            <p:spPr>
              <a:xfrm>
                <a:off x="1991544" y="2160238"/>
                <a:ext cx="7560840" cy="85254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rPr>
                          </m:ctrlPr>
                        </m:sSubPr>
                        <m:e>
                          <m:r>
                            <a:rPr lang="en-US" sz="2400" i="1">
                              <a:latin typeface="Cambria Math"/>
                            </a:rPr>
                            <m:t>𝐵</m:t>
                          </m:r>
                        </m:e>
                        <m:sub>
                          <m:r>
                            <a:rPr lang="en-US" sz="2400" i="1">
                              <a:latin typeface="Cambria Math"/>
                            </a:rPr>
                            <m:t>𝑖</m:t>
                          </m:r>
                        </m:sub>
                      </m:sSub>
                      <m:r>
                        <a:rPr lang="en-US" sz="2400" i="1">
                          <a:latin typeface="Cambria Math"/>
                        </a:rPr>
                        <m:t> + </m:t>
                      </m:r>
                      <m:sSub>
                        <m:sSubPr>
                          <m:ctrlPr>
                            <a:rPr lang="de-DE" sz="2400" i="1">
                              <a:latin typeface="Cambria Math" panose="02040503050406030204" pitchFamily="18" charset="0"/>
                            </a:rPr>
                          </m:ctrlPr>
                        </m:sSubPr>
                        <m:e>
                          <m:r>
                            <a:rPr lang="en-US" sz="2400" i="1">
                              <a:latin typeface="Cambria Math"/>
                            </a:rPr>
                            <m:t>𝑃</m:t>
                          </m:r>
                        </m:e>
                        <m:sub>
                          <m:r>
                            <a:rPr lang="en-US" sz="2400" i="1">
                              <a:latin typeface="Cambria Math"/>
                            </a:rPr>
                            <m:t>𝑖</m:t>
                          </m:r>
                        </m:sub>
                      </m:sSub>
                      <m:r>
                        <a:rPr lang="en-US" sz="2400" i="1">
                          <a:latin typeface="Cambria Math"/>
                        </a:rPr>
                        <m:t>+ </m:t>
                      </m:r>
                      <m:sSub>
                        <m:sSubPr>
                          <m:ctrlPr>
                            <a:rPr lang="de-DE" sz="2400" i="1">
                              <a:latin typeface="Cambria Math" panose="02040503050406030204" pitchFamily="18" charset="0"/>
                            </a:rPr>
                          </m:ctrlPr>
                        </m:sSubPr>
                        <m:e>
                          <m:r>
                            <a:rPr lang="en-US" sz="2400" i="1">
                              <a:latin typeface="Cambria Math"/>
                            </a:rPr>
                            <m:t>𝑀</m:t>
                          </m:r>
                        </m:e>
                        <m:sub>
                          <m:r>
                            <a:rPr lang="en-US" sz="2400" i="1">
                              <a:latin typeface="Cambria Math"/>
                            </a:rPr>
                            <m:t>𝑖</m:t>
                          </m:r>
                        </m:sub>
                      </m:sSub>
                      <m:r>
                        <a:rPr lang="en-US" sz="2400" i="1">
                          <a:latin typeface="Cambria Math"/>
                        </a:rPr>
                        <m:t>+ </m:t>
                      </m:r>
                      <m:sSub>
                        <m:sSubPr>
                          <m:ctrlPr>
                            <a:rPr lang="de-DE" sz="2400" i="1">
                              <a:latin typeface="Cambria Math" panose="02040503050406030204" pitchFamily="18" charset="0"/>
                            </a:rPr>
                          </m:ctrlPr>
                        </m:sSubPr>
                        <m:e>
                          <m:r>
                            <a:rPr lang="en-US" sz="2400" i="1">
                              <a:latin typeface="Cambria Math"/>
                            </a:rPr>
                            <m:t>𝐼</m:t>
                          </m:r>
                        </m:e>
                        <m:sub>
                          <m:r>
                            <a:rPr lang="en-US" sz="2400" i="1">
                              <a:latin typeface="Cambria Math"/>
                            </a:rPr>
                            <m:t>𝑖</m:t>
                          </m:r>
                        </m:sub>
                      </m:sSub>
                      <m:r>
                        <a:rPr lang="en-US" sz="2400" i="1">
                          <a:latin typeface="Cambria Math"/>
                        </a:rPr>
                        <m:t>= </m:t>
                      </m:r>
                      <m:sSub>
                        <m:sSubPr>
                          <m:ctrlPr>
                            <a:rPr lang="de-DE" sz="2400" i="1">
                              <a:latin typeface="Cambria Math" panose="02040503050406030204" pitchFamily="18" charset="0"/>
                            </a:rPr>
                          </m:ctrlPr>
                        </m:sSubPr>
                        <m:e>
                          <m:r>
                            <a:rPr lang="en-US" sz="2400" i="1">
                              <a:latin typeface="Cambria Math"/>
                            </a:rPr>
                            <m:t>𝐶</m:t>
                          </m:r>
                        </m:e>
                        <m:sub>
                          <m:r>
                            <a:rPr lang="en-US" sz="2400" i="1">
                              <a:latin typeface="Cambria Math"/>
                            </a:rPr>
                            <m:t>𝑐𝑙𝑎𝑖𝑚𝑠</m:t>
                          </m:r>
                          <m:r>
                            <a:rPr lang="en-US" sz="2400" i="1">
                              <a:latin typeface="Cambria Math"/>
                            </a:rPr>
                            <m:t>.</m:t>
                          </m:r>
                          <m:r>
                            <a:rPr lang="en-US" sz="2400" i="1">
                              <a:latin typeface="Cambria Math"/>
                            </a:rPr>
                            <m:t>𝑖</m:t>
                          </m:r>
                        </m:sub>
                      </m:sSub>
                      <m:r>
                        <a:rPr lang="en-US" sz="2400" i="1">
                          <a:latin typeface="Cambria Math"/>
                        </a:rPr>
                        <m:t>+</m:t>
                      </m:r>
                      <m:sSub>
                        <m:sSubPr>
                          <m:ctrlPr>
                            <a:rPr lang="de-DE" sz="2400" i="1">
                              <a:latin typeface="Cambria Math" panose="02040503050406030204" pitchFamily="18" charset="0"/>
                            </a:rPr>
                          </m:ctrlPr>
                        </m:sSubPr>
                        <m:e>
                          <m:r>
                            <a:rPr lang="en-US" sz="2400" i="1">
                              <a:latin typeface="Cambria Math"/>
                            </a:rPr>
                            <m:t>𝐶</m:t>
                          </m:r>
                        </m:e>
                        <m:sub>
                          <m:r>
                            <a:rPr lang="en-US" sz="2400" i="1">
                              <a:latin typeface="Cambria Math"/>
                            </a:rPr>
                            <m:t>𝑜𝑝𝑒𝑟𝑎𝑡𝑖𝑛𝑔</m:t>
                          </m:r>
                          <m:r>
                            <a:rPr lang="en-US" sz="2400" i="1">
                              <a:latin typeface="Cambria Math"/>
                            </a:rPr>
                            <m:t>, </m:t>
                          </m:r>
                          <m:r>
                            <a:rPr lang="en-US" sz="2400" i="1">
                              <a:latin typeface="Cambria Math"/>
                            </a:rPr>
                            <m:t>𝑖</m:t>
                          </m:r>
                        </m:sub>
                      </m:sSub>
                      <m:r>
                        <a:rPr lang="en-US" sz="2400" i="1">
                          <a:latin typeface="Cambria Math"/>
                        </a:rPr>
                        <m:t>+ </m:t>
                      </m:r>
                      <m:sSub>
                        <m:sSubPr>
                          <m:ctrlPr>
                            <a:rPr lang="de-DE" sz="2400" i="1">
                              <a:latin typeface="Cambria Math" panose="02040503050406030204" pitchFamily="18" charset="0"/>
                            </a:rPr>
                          </m:ctrlPr>
                        </m:sSubPr>
                        <m:e>
                          <m:r>
                            <a:rPr lang="en-US" sz="2400" i="1">
                              <a:latin typeface="Cambria Math"/>
                            </a:rPr>
                            <m:t>𝐿</m:t>
                          </m:r>
                        </m:e>
                        <m:sub>
                          <m:r>
                            <a:rPr lang="en-US" sz="2400" i="1">
                              <a:latin typeface="Cambria Math"/>
                            </a:rPr>
                            <m:t>𝑖</m:t>
                          </m:r>
                        </m:sub>
                      </m:sSub>
                      <m:r>
                        <a:rPr lang="en-US" sz="2400" i="1">
                          <a:latin typeface="Cambria Math"/>
                        </a:rPr>
                        <m:t>+ </m:t>
                      </m:r>
                      <m:sSub>
                        <m:sSubPr>
                          <m:ctrlPr>
                            <a:rPr lang="de-DE" sz="2400" i="1">
                              <a:latin typeface="Cambria Math" panose="02040503050406030204" pitchFamily="18" charset="0"/>
                            </a:rPr>
                          </m:ctrlPr>
                        </m:sSubPr>
                        <m:e>
                          <m:r>
                            <a:rPr lang="en-US" sz="2400" i="1">
                              <a:latin typeface="Cambria Math"/>
                            </a:rPr>
                            <m:t>𝐵</m:t>
                          </m:r>
                        </m:e>
                        <m:sub>
                          <m:r>
                            <a:rPr lang="en-US" sz="2400" i="1">
                              <a:latin typeface="Cambria Math"/>
                            </a:rPr>
                            <m:t>𝑖</m:t>
                          </m:r>
                          <m:r>
                            <a:rPr lang="en-US" sz="2400" i="1">
                              <a:latin typeface="Cambria Math"/>
                            </a:rPr>
                            <m:t>+1</m:t>
                          </m:r>
                        </m:sub>
                      </m:sSub>
                    </m:oMath>
                  </m:oMathPara>
                </a14:m>
                <a:endParaRPr lang="de-DE" sz="2400" dirty="0"/>
              </a:p>
            </p:txBody>
          </p:sp>
        </mc:Choice>
        <mc:Fallback xmlns="">
          <p:sp>
            <p:nvSpPr>
              <p:cNvPr id="2" name="Rechteck 1"/>
              <p:cNvSpPr>
                <a:spLocks noRot="1" noChangeAspect="1" noMove="1" noResize="1" noEditPoints="1" noAdjustHandles="1" noChangeArrowheads="1" noChangeShapeType="1" noTextEdit="1"/>
              </p:cNvSpPr>
              <p:nvPr/>
            </p:nvSpPr>
            <p:spPr>
              <a:xfrm>
                <a:off x="467544" y="2160237"/>
                <a:ext cx="7560840" cy="496674"/>
              </a:xfrm>
              <a:prstGeom prst="rect">
                <a:avLst/>
              </a:prstGeom>
              <a:blipFill>
                <a:blip r:embed="rId3"/>
                <a:stretch>
                  <a:fillRect b="-10976"/>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 name="Rechteck 2"/>
              <p:cNvSpPr/>
              <p:nvPr/>
            </p:nvSpPr>
            <p:spPr>
              <a:xfrm>
                <a:off x="1991544" y="2995378"/>
                <a:ext cx="7778162" cy="2324547"/>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de-DE" sz="2400" i="1">
                              <a:latin typeface="Cambria Math" panose="02040503050406030204" pitchFamily="18" charset="0"/>
                            </a:rPr>
                          </m:ctrlPr>
                        </m:sSubPr>
                        <m:e>
                          <m:r>
                            <a:rPr lang="en-US" sz="2400" i="1">
                              <a:latin typeface="Cambria Math"/>
                            </a:rPr>
                            <m:t>𝐵</m:t>
                          </m:r>
                        </m:e>
                        <m:sub>
                          <m:r>
                            <a:rPr lang="en-US" sz="2400" i="1">
                              <a:latin typeface="Cambria Math"/>
                            </a:rPr>
                            <m:t>𝑖</m:t>
                          </m:r>
                        </m:sub>
                      </m:sSub>
                      <m:r>
                        <a:rPr lang="en-US" sz="2400" i="1">
                          <a:latin typeface="Cambria Math"/>
                        </a:rPr>
                        <m:t>=</m:t>
                      </m:r>
                      <m:r>
                        <m:rPr>
                          <m:nor/>
                        </m:rPr>
                        <a:rPr lang="en-US" sz="2400">
                          <a:latin typeface="+mj-lt"/>
                        </a:rPr>
                        <m:t>operating</m:t>
                      </m:r>
                      <m:r>
                        <m:rPr>
                          <m:nor/>
                        </m:rPr>
                        <a:rPr lang="en-US" sz="2400">
                          <a:latin typeface="+mj-lt"/>
                        </a:rPr>
                        <m:t> </m:t>
                      </m:r>
                      <m:r>
                        <m:rPr>
                          <m:nor/>
                        </m:rPr>
                        <a:rPr lang="en-US" sz="2400">
                          <a:latin typeface="+mj-lt"/>
                        </a:rPr>
                        <m:t>balance</m:t>
                      </m:r>
                      <m:r>
                        <a:rPr lang="en-US" sz="2400" i="1">
                          <a:latin typeface="Cambria Math"/>
                        </a:rPr>
                        <m:t> </m:t>
                      </m:r>
                      <m:d>
                        <m:dPr>
                          <m:ctrlPr>
                            <a:rPr lang="de-DE" sz="2400" i="1">
                              <a:latin typeface="Cambria Math" panose="02040503050406030204" pitchFamily="18" charset="0"/>
                            </a:rPr>
                          </m:ctrlPr>
                        </m:dPr>
                        <m:e>
                          <m:r>
                            <m:rPr>
                              <m:nor/>
                            </m:rPr>
                            <a:rPr lang="en-US" sz="2400">
                              <a:latin typeface="+mj-lt"/>
                            </a:rPr>
                            <m:t>opening</m:t>
                          </m:r>
                        </m:e>
                      </m:d>
                      <m:r>
                        <m:rPr>
                          <m:nor/>
                        </m:rPr>
                        <a:rPr lang="en-US" sz="2400">
                          <a:latin typeface="+mj-lt"/>
                        </a:rPr>
                        <m:t> </m:t>
                      </m:r>
                      <m:r>
                        <m:rPr>
                          <m:nor/>
                        </m:rPr>
                        <a:rPr lang="en-US" sz="2400">
                          <a:latin typeface="+mj-lt"/>
                        </a:rPr>
                        <m:t>at</m:t>
                      </m:r>
                      <m:r>
                        <m:rPr>
                          <m:nor/>
                        </m:rPr>
                        <a:rPr lang="en-US" sz="2400">
                          <a:latin typeface="+mj-lt"/>
                        </a:rPr>
                        <m:t> </m:t>
                      </m:r>
                      <m:r>
                        <m:rPr>
                          <m:nor/>
                        </m:rPr>
                        <a:rPr lang="en-US" sz="2400">
                          <a:latin typeface="+mj-lt"/>
                        </a:rPr>
                        <m:t>the</m:t>
                      </m:r>
                      <m:r>
                        <m:rPr>
                          <m:nor/>
                        </m:rPr>
                        <a:rPr lang="en-US" sz="2400">
                          <a:latin typeface="+mj-lt"/>
                        </a:rPr>
                        <m:t> </m:t>
                      </m:r>
                      <m:r>
                        <m:rPr>
                          <m:nor/>
                        </m:rPr>
                        <a:rPr lang="en-US" sz="2400">
                          <a:latin typeface="+mj-lt"/>
                        </a:rPr>
                        <m:t>beginning</m:t>
                      </m:r>
                      <m:r>
                        <m:rPr>
                          <m:nor/>
                        </m:rPr>
                        <a:rPr lang="en-US" sz="2400">
                          <a:latin typeface="+mj-lt"/>
                        </a:rPr>
                        <m:t> </m:t>
                      </m:r>
                      <m:r>
                        <m:rPr>
                          <m:nor/>
                        </m:rPr>
                        <a:rPr lang="en-US" sz="2400">
                          <a:latin typeface="+mj-lt"/>
                        </a:rPr>
                        <m:t>of</m:t>
                      </m:r>
                      <m:r>
                        <m:rPr>
                          <m:nor/>
                        </m:rPr>
                        <a:rPr lang="en-US" sz="2400">
                          <a:latin typeface="+mj-lt"/>
                        </a:rPr>
                        <m:t> </m:t>
                      </m:r>
                      <m:r>
                        <m:rPr>
                          <m:nor/>
                        </m:rPr>
                        <a:rPr lang="en-US" sz="2400">
                          <a:latin typeface="+mj-lt"/>
                        </a:rPr>
                        <m:t>year</m:t>
                      </m:r>
                      <m:r>
                        <a:rPr lang="en-US" sz="2400" i="1">
                          <a:latin typeface="Cambria Math"/>
                        </a:rPr>
                        <m:t> </m:t>
                      </m:r>
                      <m:r>
                        <a:rPr lang="en-US" sz="2400" i="1">
                          <a:latin typeface="Cambria Math"/>
                        </a:rPr>
                        <m:t>𝑖</m:t>
                      </m:r>
                    </m:oMath>
                  </m:oMathPara>
                </a14:m>
                <a:endParaRPr lang="de-DE" sz="2400" dirty="0">
                  <a:latin typeface="+mj-lt"/>
                </a:endParaRPr>
              </a:p>
              <a:p>
                <a:pPr/>
                <a14:m>
                  <m:oMathPara xmlns:m="http://schemas.openxmlformats.org/officeDocument/2006/math">
                    <m:oMathParaPr>
                      <m:jc m:val="left"/>
                    </m:oMathParaPr>
                    <m:oMath xmlns:m="http://schemas.openxmlformats.org/officeDocument/2006/math">
                      <m:sSub>
                        <m:sSubPr>
                          <m:ctrlPr>
                            <a:rPr lang="de-DE" sz="2400" i="1">
                              <a:latin typeface="Cambria Math" panose="02040503050406030204" pitchFamily="18" charset="0"/>
                            </a:rPr>
                          </m:ctrlPr>
                        </m:sSubPr>
                        <m:e>
                          <m:r>
                            <a:rPr lang="en-US" sz="2400" i="1">
                              <a:latin typeface="Cambria Math"/>
                            </a:rPr>
                            <m:t>𝑀</m:t>
                          </m:r>
                        </m:e>
                        <m:sub>
                          <m:r>
                            <a:rPr lang="en-US" sz="2400" i="1">
                              <a:latin typeface="Cambria Math"/>
                            </a:rPr>
                            <m:t>𝑖</m:t>
                          </m:r>
                        </m:sub>
                      </m:sSub>
                      <m:r>
                        <a:rPr lang="en-US" sz="2400" i="1">
                          <a:latin typeface="Cambria Math"/>
                        </a:rPr>
                        <m:t>=</m:t>
                      </m:r>
                      <m:r>
                        <m:rPr>
                          <m:nor/>
                        </m:rPr>
                        <a:rPr lang="en-US" sz="2400">
                          <a:latin typeface="+mj-lt"/>
                        </a:rPr>
                        <m:t>loan</m:t>
                      </m:r>
                      <m:r>
                        <m:rPr>
                          <m:nor/>
                        </m:rPr>
                        <a:rPr lang="en-US" sz="2400">
                          <a:latin typeface="+mj-lt"/>
                        </a:rPr>
                        <m:t> </m:t>
                      </m:r>
                      <m:r>
                        <m:rPr>
                          <m:nor/>
                        </m:rPr>
                        <a:rPr lang="en-US" sz="2400">
                          <a:latin typeface="+mj-lt"/>
                        </a:rPr>
                        <m:t>taken</m:t>
                      </m:r>
                      <m:r>
                        <m:rPr>
                          <m:nor/>
                        </m:rPr>
                        <a:rPr lang="en-US" sz="2400">
                          <a:latin typeface="+mj-lt"/>
                        </a:rPr>
                        <m:t> </m:t>
                      </m:r>
                      <m:r>
                        <m:rPr>
                          <m:nor/>
                        </m:rPr>
                        <a:rPr lang="en-US" sz="2400">
                          <a:latin typeface="+mj-lt"/>
                        </a:rPr>
                        <m:t>at</m:t>
                      </m:r>
                      <m:r>
                        <m:rPr>
                          <m:nor/>
                        </m:rPr>
                        <a:rPr lang="en-US" sz="2400">
                          <a:latin typeface="+mj-lt"/>
                        </a:rPr>
                        <m:t> </m:t>
                      </m:r>
                      <m:r>
                        <m:rPr>
                          <m:nor/>
                        </m:rPr>
                        <a:rPr lang="en-US" sz="2400">
                          <a:latin typeface="+mj-lt"/>
                        </a:rPr>
                        <m:t>the</m:t>
                      </m:r>
                      <m:r>
                        <m:rPr>
                          <m:nor/>
                        </m:rPr>
                        <a:rPr lang="en-US" sz="2400">
                          <a:latin typeface="+mj-lt"/>
                        </a:rPr>
                        <m:t> </m:t>
                      </m:r>
                      <m:r>
                        <m:rPr>
                          <m:nor/>
                        </m:rPr>
                        <a:rPr lang="en-US" sz="2400">
                          <a:latin typeface="+mj-lt"/>
                        </a:rPr>
                        <m:t>beginning</m:t>
                      </m:r>
                      <m:r>
                        <m:rPr>
                          <m:nor/>
                        </m:rPr>
                        <a:rPr lang="en-US" sz="2400">
                          <a:latin typeface="+mj-lt"/>
                        </a:rPr>
                        <m:t> </m:t>
                      </m:r>
                      <m:r>
                        <m:rPr>
                          <m:nor/>
                        </m:rPr>
                        <a:rPr lang="en-US" sz="2400">
                          <a:latin typeface="+mj-lt"/>
                        </a:rPr>
                        <m:t>of</m:t>
                      </m:r>
                      <m:r>
                        <m:rPr>
                          <m:nor/>
                        </m:rPr>
                        <a:rPr lang="en-US" sz="2400">
                          <a:latin typeface="+mj-lt"/>
                        </a:rPr>
                        <m:t> </m:t>
                      </m:r>
                      <m:r>
                        <m:rPr>
                          <m:nor/>
                        </m:rPr>
                        <a:rPr lang="en-US" sz="2400">
                          <a:latin typeface="+mj-lt"/>
                        </a:rPr>
                        <m:t>year</m:t>
                      </m:r>
                      <m:r>
                        <m:rPr>
                          <m:nor/>
                        </m:rPr>
                        <a:rPr lang="en-US" sz="2400">
                          <a:latin typeface="+mj-lt"/>
                        </a:rPr>
                        <m:t> </m:t>
                      </m:r>
                      <m:r>
                        <a:rPr lang="en-US" sz="2400" i="1">
                          <a:latin typeface="Cambria Math"/>
                        </a:rPr>
                        <m:t>𝑖</m:t>
                      </m:r>
                    </m:oMath>
                  </m:oMathPara>
                </a14:m>
                <a:endParaRPr lang="de-DE" sz="2400" dirty="0">
                  <a:latin typeface="+mj-lt"/>
                </a:endParaRPr>
              </a:p>
              <a:p>
                <a:pPr/>
                <a14:m>
                  <m:oMathPara xmlns:m="http://schemas.openxmlformats.org/officeDocument/2006/math">
                    <m:oMathParaPr>
                      <m:jc m:val="left"/>
                    </m:oMathParaPr>
                    <m:oMath xmlns:m="http://schemas.openxmlformats.org/officeDocument/2006/math">
                      <m:sSub>
                        <m:sSubPr>
                          <m:ctrlPr>
                            <a:rPr lang="de-DE" sz="2400" i="1">
                              <a:latin typeface="Cambria Math" panose="02040503050406030204" pitchFamily="18" charset="0"/>
                            </a:rPr>
                          </m:ctrlPr>
                        </m:sSubPr>
                        <m:e>
                          <m:r>
                            <a:rPr lang="en-US" sz="2400" i="1">
                              <a:latin typeface="Cambria Math"/>
                            </a:rPr>
                            <m:t>𝐼</m:t>
                          </m:r>
                        </m:e>
                        <m:sub>
                          <m:r>
                            <a:rPr lang="en-US" sz="2400" i="1">
                              <a:latin typeface="Cambria Math"/>
                            </a:rPr>
                            <m:t>𝑖</m:t>
                          </m:r>
                        </m:sub>
                      </m:sSub>
                      <m:r>
                        <a:rPr lang="en-US" sz="2400" i="1">
                          <a:latin typeface="Cambria Math"/>
                        </a:rPr>
                        <m:t>=</m:t>
                      </m:r>
                      <m:r>
                        <m:rPr>
                          <m:nor/>
                        </m:rPr>
                        <a:rPr lang="en-US" sz="2400">
                          <a:latin typeface="+mj-lt"/>
                        </a:rPr>
                        <m:t>interest</m:t>
                      </m:r>
                      <m:r>
                        <m:rPr>
                          <m:nor/>
                        </m:rPr>
                        <a:rPr lang="en-US" sz="2400">
                          <a:latin typeface="+mj-lt"/>
                        </a:rPr>
                        <m:t> </m:t>
                      </m:r>
                      <m:r>
                        <m:rPr>
                          <m:nor/>
                        </m:rPr>
                        <a:rPr lang="en-US" sz="2400">
                          <a:latin typeface="+mj-lt"/>
                        </a:rPr>
                        <m:t>earned</m:t>
                      </m:r>
                      <m:r>
                        <m:rPr>
                          <m:nor/>
                        </m:rPr>
                        <a:rPr lang="en-US" sz="2400">
                          <a:latin typeface="+mj-lt"/>
                        </a:rPr>
                        <m:t> </m:t>
                      </m:r>
                      <m:r>
                        <m:rPr>
                          <m:nor/>
                        </m:rPr>
                        <a:rPr lang="en-US" sz="2400">
                          <a:latin typeface="+mj-lt"/>
                        </a:rPr>
                        <m:t>in</m:t>
                      </m:r>
                      <m:r>
                        <m:rPr>
                          <m:nor/>
                        </m:rPr>
                        <a:rPr lang="en-US" sz="2400">
                          <a:latin typeface="+mj-lt"/>
                        </a:rPr>
                        <m:t> </m:t>
                      </m:r>
                      <m:r>
                        <m:rPr>
                          <m:nor/>
                        </m:rPr>
                        <a:rPr lang="en-US" sz="2400">
                          <a:latin typeface="+mj-lt"/>
                        </a:rPr>
                        <m:t>year</m:t>
                      </m:r>
                      <m:r>
                        <m:rPr>
                          <m:nor/>
                        </m:rPr>
                        <a:rPr lang="en-US" sz="2400">
                          <a:latin typeface="+mj-lt"/>
                        </a:rPr>
                        <m:t> </m:t>
                      </m:r>
                      <m:r>
                        <a:rPr lang="en-US" sz="2400" i="1">
                          <a:latin typeface="Cambria Math"/>
                        </a:rPr>
                        <m:t>𝑖</m:t>
                      </m:r>
                    </m:oMath>
                  </m:oMathPara>
                </a14:m>
                <a:endParaRPr lang="de-DE" sz="2400" dirty="0">
                  <a:latin typeface="+mj-lt"/>
                </a:endParaRPr>
              </a:p>
              <a:p>
                <a:pPr/>
                <a14:m>
                  <m:oMathPara xmlns:m="http://schemas.openxmlformats.org/officeDocument/2006/math">
                    <m:oMathParaPr>
                      <m:jc m:val="left"/>
                    </m:oMathParaPr>
                    <m:oMath xmlns:m="http://schemas.openxmlformats.org/officeDocument/2006/math">
                      <m:sSub>
                        <m:sSubPr>
                          <m:ctrlPr>
                            <a:rPr lang="de-DE" sz="2400" i="1">
                              <a:latin typeface="Cambria Math" panose="02040503050406030204" pitchFamily="18" charset="0"/>
                            </a:rPr>
                          </m:ctrlPr>
                        </m:sSubPr>
                        <m:e>
                          <m:r>
                            <a:rPr lang="en-US" sz="2400" i="1">
                              <a:latin typeface="Cambria Math"/>
                            </a:rPr>
                            <m:t>𝐶</m:t>
                          </m:r>
                        </m:e>
                        <m:sub>
                          <m:r>
                            <a:rPr lang="en-US" sz="2400" i="1">
                              <a:latin typeface="Cambria Math"/>
                            </a:rPr>
                            <m:t>𝑐𝑙𝑎𝑖𝑚𝑠</m:t>
                          </m:r>
                          <m:r>
                            <a:rPr lang="en-US" sz="2400" i="1">
                              <a:latin typeface="Cambria Math"/>
                            </a:rPr>
                            <m:t>,</m:t>
                          </m:r>
                          <m:r>
                            <a:rPr lang="en-US" sz="2400" i="1">
                              <a:latin typeface="Cambria Math"/>
                            </a:rPr>
                            <m:t>𝑖</m:t>
                          </m:r>
                        </m:sub>
                      </m:sSub>
                      <m:r>
                        <a:rPr lang="en-US" sz="2400" i="1">
                          <a:latin typeface="Cambria Math"/>
                        </a:rPr>
                        <m:t>=</m:t>
                      </m:r>
                      <m:r>
                        <m:rPr>
                          <m:nor/>
                        </m:rPr>
                        <a:rPr lang="en-US" sz="2400">
                          <a:latin typeface="+mj-lt"/>
                        </a:rPr>
                        <m:t>aggregated</m:t>
                      </m:r>
                      <m:r>
                        <m:rPr>
                          <m:nor/>
                        </m:rPr>
                        <a:rPr lang="en-US" sz="2400">
                          <a:latin typeface="+mj-lt"/>
                        </a:rPr>
                        <m:t> </m:t>
                      </m:r>
                      <m:r>
                        <m:rPr>
                          <m:nor/>
                        </m:rPr>
                        <a:rPr lang="en-US" sz="2400">
                          <a:latin typeface="+mj-lt"/>
                        </a:rPr>
                        <m:t>claim</m:t>
                      </m:r>
                      <m:r>
                        <m:rPr>
                          <m:nor/>
                        </m:rPr>
                        <a:rPr lang="en-US" sz="2400">
                          <a:latin typeface="+mj-lt"/>
                        </a:rPr>
                        <m:t> </m:t>
                      </m:r>
                      <m:r>
                        <m:rPr>
                          <m:nor/>
                        </m:rPr>
                        <a:rPr lang="en-US" sz="2400">
                          <a:latin typeface="+mj-lt"/>
                        </a:rPr>
                        <m:t>costs</m:t>
                      </m:r>
                      <m:r>
                        <m:rPr>
                          <m:nor/>
                        </m:rPr>
                        <a:rPr lang="en-US" sz="2400">
                          <a:latin typeface="+mj-lt"/>
                        </a:rPr>
                        <m:t> </m:t>
                      </m:r>
                      <m:r>
                        <m:rPr>
                          <m:nor/>
                        </m:rPr>
                        <a:rPr lang="en-US" sz="2400">
                          <a:latin typeface="+mj-lt"/>
                        </a:rPr>
                        <m:t>in</m:t>
                      </m:r>
                      <m:r>
                        <m:rPr>
                          <m:nor/>
                        </m:rPr>
                        <a:rPr lang="en-US" sz="2400">
                          <a:latin typeface="+mj-lt"/>
                        </a:rPr>
                        <m:t> </m:t>
                      </m:r>
                      <m:r>
                        <m:rPr>
                          <m:nor/>
                        </m:rPr>
                        <a:rPr lang="en-US" sz="2400">
                          <a:latin typeface="+mj-lt"/>
                        </a:rPr>
                        <m:t>year</m:t>
                      </m:r>
                      <m:r>
                        <m:rPr>
                          <m:nor/>
                        </m:rPr>
                        <a:rPr lang="en-US" sz="2400">
                          <a:latin typeface="+mj-lt"/>
                        </a:rPr>
                        <m:t> </m:t>
                      </m:r>
                      <m:r>
                        <a:rPr lang="en-US" sz="2400" i="1">
                          <a:latin typeface="Cambria Math"/>
                        </a:rPr>
                        <m:t>𝑖</m:t>
                      </m:r>
                    </m:oMath>
                  </m:oMathPara>
                </a14:m>
                <a:endParaRPr lang="de-DE" sz="2400" dirty="0">
                  <a:latin typeface="+mj-lt"/>
                </a:endParaRPr>
              </a:p>
              <a:p>
                <a:pPr/>
                <a14:m>
                  <m:oMathPara xmlns:m="http://schemas.openxmlformats.org/officeDocument/2006/math">
                    <m:oMathParaPr>
                      <m:jc m:val="left"/>
                    </m:oMathParaPr>
                    <m:oMath xmlns:m="http://schemas.openxmlformats.org/officeDocument/2006/math">
                      <m:sSub>
                        <m:sSubPr>
                          <m:ctrlPr>
                            <a:rPr lang="de-DE" sz="2400" i="1">
                              <a:latin typeface="Cambria Math" panose="02040503050406030204" pitchFamily="18" charset="0"/>
                            </a:rPr>
                          </m:ctrlPr>
                        </m:sSubPr>
                        <m:e>
                          <m:r>
                            <a:rPr lang="en-US" sz="2400" i="1">
                              <a:latin typeface="Cambria Math"/>
                            </a:rPr>
                            <m:t>𝐿</m:t>
                          </m:r>
                        </m:e>
                        <m:sub>
                          <m:r>
                            <a:rPr lang="en-US" sz="2400" i="1">
                              <a:latin typeface="Cambria Math"/>
                            </a:rPr>
                            <m:t>𝑖</m:t>
                          </m:r>
                        </m:sub>
                      </m:sSub>
                      <m:r>
                        <a:rPr lang="en-US" sz="2400" i="1">
                          <a:latin typeface="Cambria Math"/>
                        </a:rPr>
                        <m:t>=</m:t>
                      </m:r>
                      <m:r>
                        <m:rPr>
                          <m:nor/>
                        </m:rPr>
                        <a:rPr lang="en-US" sz="2400">
                          <a:latin typeface="+mj-lt"/>
                        </a:rPr>
                        <m:t>loan</m:t>
                      </m:r>
                      <m:r>
                        <m:rPr>
                          <m:nor/>
                        </m:rPr>
                        <a:rPr lang="en-US" sz="2400">
                          <a:latin typeface="+mj-lt"/>
                        </a:rPr>
                        <m:t> </m:t>
                      </m:r>
                      <m:r>
                        <m:rPr>
                          <m:nor/>
                        </m:rPr>
                        <a:rPr lang="en-US" sz="2400">
                          <a:latin typeface="+mj-lt"/>
                        </a:rPr>
                        <m:t>repayment</m:t>
                      </m:r>
                      <m:r>
                        <m:rPr>
                          <m:nor/>
                        </m:rPr>
                        <a:rPr lang="en-US" sz="2400">
                          <a:latin typeface="+mj-lt"/>
                        </a:rPr>
                        <m:t> </m:t>
                      </m:r>
                      <m:r>
                        <m:rPr>
                          <m:nor/>
                        </m:rPr>
                        <a:rPr lang="en-US" sz="2400">
                          <a:latin typeface="+mj-lt"/>
                        </a:rPr>
                        <m:t>in</m:t>
                      </m:r>
                      <m:r>
                        <m:rPr>
                          <m:nor/>
                        </m:rPr>
                        <a:rPr lang="en-US" sz="2400">
                          <a:latin typeface="+mj-lt"/>
                        </a:rPr>
                        <m:t> </m:t>
                      </m:r>
                      <m:r>
                        <m:rPr>
                          <m:nor/>
                        </m:rPr>
                        <a:rPr lang="en-US" sz="2400">
                          <a:latin typeface="+mj-lt"/>
                        </a:rPr>
                        <m:t>year</m:t>
                      </m:r>
                      <m:r>
                        <m:rPr>
                          <m:nor/>
                        </m:rPr>
                        <a:rPr lang="en-US" sz="2400">
                          <a:latin typeface="+mj-lt"/>
                        </a:rPr>
                        <m:t> </m:t>
                      </m:r>
                      <m:r>
                        <a:rPr lang="en-US" sz="2400" i="1">
                          <a:latin typeface="Cambria Math"/>
                        </a:rPr>
                        <m:t>𝑖</m:t>
                      </m:r>
                    </m:oMath>
                  </m:oMathPara>
                </a14:m>
                <a:endParaRPr lang="de-DE" sz="2400" dirty="0">
                  <a:latin typeface="+mj-lt"/>
                </a:endParaRPr>
              </a:p>
              <a:p>
                <a14:m>
                  <m:oMath xmlns:m="http://schemas.openxmlformats.org/officeDocument/2006/math">
                    <m:sSub>
                      <m:sSubPr>
                        <m:ctrlPr>
                          <a:rPr lang="de-DE" sz="2400" i="1">
                            <a:latin typeface="Cambria Math" panose="02040503050406030204" pitchFamily="18" charset="0"/>
                          </a:rPr>
                        </m:ctrlPr>
                      </m:sSubPr>
                      <m:e>
                        <m:r>
                          <a:rPr lang="en-US" sz="2400" i="1">
                            <a:latin typeface="Cambria Math"/>
                          </a:rPr>
                          <m:t>𝑃</m:t>
                        </m:r>
                      </m:e>
                      <m:sub>
                        <m:r>
                          <a:rPr lang="en-US" sz="2400" i="1">
                            <a:latin typeface="Cambria Math"/>
                          </a:rPr>
                          <m:t>𝑖</m:t>
                        </m:r>
                      </m:sub>
                    </m:sSub>
                  </m:oMath>
                </a14:m>
                <a:r>
                  <a:rPr lang="en-US" sz="2400" dirty="0">
                    <a:latin typeface="+mj-lt"/>
                  </a:rPr>
                  <a:t> </a:t>
                </a:r>
                <a:r>
                  <a:rPr lang="de-DE" sz="2400" dirty="0">
                    <a:latin typeface="+mj-lt"/>
                  </a:rPr>
                  <a:t>= </a:t>
                </a:r>
                <a:r>
                  <a:rPr lang="en-US" sz="2400" dirty="0">
                    <a:latin typeface="+mj-lt"/>
                  </a:rPr>
                  <a:t> total premium income in year </a:t>
                </a:r>
                <a14:m>
                  <m:oMath xmlns:m="http://schemas.openxmlformats.org/officeDocument/2006/math">
                    <m:r>
                      <a:rPr lang="en-US" sz="2400" i="1">
                        <a:latin typeface="Cambria Math" panose="02040503050406030204" pitchFamily="18" charset="0"/>
                      </a:rPr>
                      <m:t>𝑖</m:t>
                    </m:r>
                  </m:oMath>
                </a14:m>
                <a:endParaRPr lang="de-DE" sz="2400" dirty="0">
                  <a:latin typeface="+mj-lt"/>
                </a:endParaRPr>
              </a:p>
            </p:txBody>
          </p:sp>
        </mc:Choice>
        <mc:Fallback xmlns="">
          <p:sp>
            <p:nvSpPr>
              <p:cNvPr id="3" name="Rechteck 2"/>
              <p:cNvSpPr>
                <a:spLocks noRot="1" noChangeAspect="1" noMove="1" noResize="1" noEditPoints="1" noAdjustHandles="1" noChangeArrowheads="1" noChangeShapeType="1" noTextEdit="1"/>
              </p:cNvSpPr>
              <p:nvPr/>
            </p:nvSpPr>
            <p:spPr>
              <a:xfrm>
                <a:off x="467544" y="2995377"/>
                <a:ext cx="7778162" cy="2324547"/>
              </a:xfrm>
              <a:prstGeom prst="rect">
                <a:avLst/>
              </a:prstGeom>
              <a:blipFill>
                <a:blip r:embed="rId4"/>
                <a:stretch>
                  <a:fillRect l="-235" b="-4974"/>
                </a:stretch>
              </a:blipFill>
            </p:spPr>
            <p:txBody>
              <a:bodyPr/>
              <a:lstStyle/>
              <a:p>
                <a:r>
                  <a:rPr lang="de-DE">
                    <a:noFill/>
                  </a:rPr>
                  <a:t> </a:t>
                </a:r>
              </a:p>
            </p:txBody>
          </p:sp>
        </mc:Fallback>
      </mc:AlternateContent>
      <p:sp>
        <p:nvSpPr>
          <p:cNvPr id="8" name="Content Placeholder 2"/>
          <p:cNvSpPr txBox="1">
            <a:spLocks/>
          </p:cNvSpPr>
          <p:nvPr/>
        </p:nvSpPr>
        <p:spPr bwMode="auto">
          <a:xfrm>
            <a:off x="1775521" y="5658390"/>
            <a:ext cx="8640763" cy="101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rgbClr val="921B21"/>
              </a:buClr>
              <a:buSzPct val="150000"/>
              <a:buChar char="•"/>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a:lstStyle>
          <a:p>
            <a:pPr marL="273050" indent="-273050" eaLnBrk="1" hangingPunct="1">
              <a:defRPr/>
            </a:pPr>
            <a:r>
              <a:rPr lang="en-US" sz="2400" kern="0" dirty="0"/>
              <a:t>N</a:t>
            </a:r>
            <a:r>
              <a:rPr lang="en-US" sz="2400" kern="0" dirty="0"/>
              <a:t>eed for </a:t>
            </a:r>
            <a:r>
              <a:rPr lang="en-US" sz="2400" kern="0" dirty="0"/>
              <a:t>loan arises </a:t>
            </a:r>
            <a:r>
              <a:rPr lang="en-US" sz="2400" kern="0" dirty="0"/>
              <a:t>when, total capital requirements exceed operation balance plus total premium income: </a:t>
            </a:r>
            <a:endParaRPr lang="en-US" sz="2400" kern="0" dirty="0"/>
          </a:p>
        </p:txBody>
      </p:sp>
      <mc:AlternateContent xmlns:mc="http://schemas.openxmlformats.org/markup-compatibility/2006" xmlns:a14="http://schemas.microsoft.com/office/drawing/2010/main">
        <mc:Choice Requires="a14">
          <p:sp>
            <p:nvSpPr>
              <p:cNvPr id="9" name="Rechteck 8"/>
              <p:cNvSpPr/>
              <p:nvPr/>
            </p:nvSpPr>
            <p:spPr>
              <a:xfrm>
                <a:off x="7753482" y="5991672"/>
                <a:ext cx="2016224"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rPr>
                          </m:ctrlPr>
                        </m:sSubPr>
                        <m:e>
                          <m:r>
                            <a:rPr lang="en-US" sz="2400" i="1">
                              <a:latin typeface="Cambria Math" panose="02040503050406030204" pitchFamily="18" charset="0"/>
                            </a:rPr>
                            <m:t>𝑇</m:t>
                          </m:r>
                        </m:e>
                        <m:sub>
                          <m:r>
                            <a:rPr lang="en-US" sz="2400" i="1">
                              <a:latin typeface="Cambria Math" panose="02040503050406030204" pitchFamily="18" charset="0"/>
                            </a:rPr>
                            <m:t>𝑖</m:t>
                          </m:r>
                        </m:sub>
                      </m:sSub>
                      <m:r>
                        <a:rPr lang="en-US" sz="2400" i="1">
                          <a:latin typeface="Cambria Math" panose="02040503050406030204" pitchFamily="18" charset="0"/>
                        </a:rPr>
                        <m:t>&gt;</m:t>
                      </m:r>
                      <m:sSub>
                        <m:sSubPr>
                          <m:ctrlPr>
                            <a:rPr lang="de-DE" sz="2400" i="1">
                              <a:latin typeface="Cambria Math" panose="02040503050406030204" pitchFamily="18" charset="0"/>
                            </a:rPr>
                          </m:ctrlPr>
                        </m:sSubPr>
                        <m:e>
                          <m:r>
                            <a:rPr lang="en-US" sz="2400" i="1">
                              <a:latin typeface="Cambria Math" panose="02040503050406030204" pitchFamily="18" charset="0"/>
                            </a:rPr>
                            <m:t>𝐵</m:t>
                          </m:r>
                        </m:e>
                        <m:sub>
                          <m:r>
                            <a:rPr lang="en-US" sz="2400" i="1">
                              <a:latin typeface="Cambria Math" panose="02040503050406030204" pitchFamily="18" charset="0"/>
                            </a:rPr>
                            <m:t>𝑖</m:t>
                          </m:r>
                        </m:sub>
                      </m:sSub>
                      <m:r>
                        <a:rPr lang="en-US" sz="2400" i="1">
                          <a:latin typeface="Cambria Math" panose="02040503050406030204" pitchFamily="18" charset="0"/>
                        </a:rPr>
                        <m:t>+</m:t>
                      </m:r>
                      <m:sSub>
                        <m:sSubPr>
                          <m:ctrlPr>
                            <a:rPr lang="de-DE" sz="2400" i="1">
                              <a:latin typeface="Cambria Math" panose="02040503050406030204" pitchFamily="18" charset="0"/>
                            </a:rPr>
                          </m:ctrlPr>
                        </m:sSubPr>
                        <m:e>
                          <m:r>
                            <a:rPr lang="en-US" sz="2400" i="1">
                              <a:latin typeface="Cambria Math" panose="02040503050406030204" pitchFamily="18" charset="0"/>
                            </a:rPr>
                            <m:t>𝑃</m:t>
                          </m:r>
                        </m:e>
                        <m:sub>
                          <m:r>
                            <a:rPr lang="en-US" sz="2400" i="1">
                              <a:latin typeface="Cambria Math" panose="02040503050406030204" pitchFamily="18" charset="0"/>
                            </a:rPr>
                            <m:t>𝑖</m:t>
                          </m:r>
                        </m:sub>
                      </m:sSub>
                    </m:oMath>
                  </m:oMathPara>
                </a14:m>
                <a:endParaRPr lang="de-DE" sz="2400" dirty="0"/>
              </a:p>
            </p:txBody>
          </p:sp>
        </mc:Choice>
        <mc:Fallback xmlns="">
          <p:sp>
            <p:nvSpPr>
              <p:cNvPr id="9" name="Rechteck 8"/>
              <p:cNvSpPr>
                <a:spLocks noRot="1" noChangeAspect="1" noMove="1" noResize="1" noEditPoints="1" noAdjustHandles="1" noChangeArrowheads="1" noChangeShapeType="1" noTextEdit="1"/>
              </p:cNvSpPr>
              <p:nvPr/>
            </p:nvSpPr>
            <p:spPr>
              <a:xfrm>
                <a:off x="6229482" y="5991671"/>
                <a:ext cx="2016224" cy="461665"/>
              </a:xfrm>
              <a:prstGeom prst="rect">
                <a:avLst/>
              </a:prstGeom>
              <a:blipFill>
                <a:blip r:embed="rId5"/>
                <a:stretch>
                  <a:fillRect b="-2632"/>
                </a:stretch>
              </a:blipFill>
            </p:spPr>
            <p:txBody>
              <a:bodyPr/>
              <a:lstStyle/>
              <a:p>
                <a:r>
                  <a:rPr lang="de-DE">
                    <a:noFill/>
                  </a:rPr>
                  <a:t> </a:t>
                </a:r>
              </a:p>
            </p:txBody>
          </p:sp>
        </mc:Fallback>
      </mc:AlternateContent>
    </p:spTree>
    <p:extLst>
      <p:ext uri="{BB962C8B-B14F-4D97-AF65-F5344CB8AC3E}">
        <p14:creationId xmlns:p14="http://schemas.microsoft.com/office/powerpoint/2010/main" val="23520337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63975" y="260350"/>
            <a:ext cx="6624638" cy="863600"/>
          </a:xfrm>
        </p:spPr>
        <p:txBody>
          <a:bodyPr/>
          <a:lstStyle/>
          <a:p>
            <a:pPr lvl="1" algn="r"/>
            <a:r>
              <a:rPr lang="en-US" sz="2800" dirty="0"/>
              <a:t>Loan and repayment installments</a:t>
            </a:r>
            <a:endParaRPr lang="de-DE" sz="2800" dirty="0"/>
          </a:p>
        </p:txBody>
      </p:sp>
      <p:sp>
        <p:nvSpPr>
          <p:cNvPr id="77" name="Content Placeholder 2"/>
          <p:cNvSpPr txBox="1">
            <a:spLocks/>
          </p:cNvSpPr>
          <p:nvPr/>
        </p:nvSpPr>
        <p:spPr bwMode="auto">
          <a:xfrm>
            <a:off x="1775521" y="1521297"/>
            <a:ext cx="8640763" cy="4716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rgbClr val="921B21"/>
              </a:buClr>
              <a:buSzPct val="150000"/>
              <a:buChar char="•"/>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a:lstStyle>
          <a:p>
            <a:pPr marL="273050" indent="-273050" eaLnBrk="1" hangingPunct="1">
              <a:defRPr/>
            </a:pPr>
            <a:r>
              <a:rPr lang="en-US" sz="2400" kern="0" dirty="0"/>
              <a:t>Loan options:</a:t>
            </a:r>
          </a:p>
          <a:p>
            <a:pPr marL="711200" lvl="1" indent="-273050" eaLnBrk="1" hangingPunct="1">
              <a:defRPr/>
            </a:pPr>
            <a:r>
              <a:rPr lang="en-US" sz="2000" kern="0" dirty="0"/>
              <a:t>Entire loan taken at outset</a:t>
            </a:r>
          </a:p>
          <a:p>
            <a:pPr marL="711200" lvl="1" indent="-273050" eaLnBrk="1" hangingPunct="1">
              <a:defRPr/>
            </a:pPr>
            <a:r>
              <a:rPr lang="en-US" sz="2000" kern="0" dirty="0"/>
              <a:t>Minimum loan </a:t>
            </a:r>
            <a:r>
              <a:rPr lang="en-US" sz="2000" kern="0" dirty="0"/>
              <a:t>taken </a:t>
            </a:r>
            <a:r>
              <a:rPr lang="en-US" sz="2000" kern="0" dirty="0"/>
              <a:t>in each year so that CBHI plan stays solvent</a:t>
            </a:r>
          </a:p>
          <a:p>
            <a:pPr marL="273050" indent="-273050" eaLnBrk="1" hangingPunct="1">
              <a:defRPr/>
            </a:pPr>
            <a:r>
              <a:rPr lang="en-US" sz="2400" kern="0" dirty="0"/>
              <a:t>Repayment installment options:</a:t>
            </a:r>
          </a:p>
          <a:p>
            <a:pPr marL="711200" lvl="1" indent="-273050" eaLnBrk="1" hangingPunct="1">
              <a:defRPr/>
            </a:pPr>
            <a:r>
              <a:rPr lang="en-US" sz="2000" kern="0" dirty="0"/>
              <a:t>Constant or incremental repayments</a:t>
            </a:r>
          </a:p>
          <a:p>
            <a:pPr marL="711200" lvl="1" indent="-273050" eaLnBrk="1" hangingPunct="1">
              <a:defRPr/>
            </a:pPr>
            <a:r>
              <a:rPr lang="en-US" sz="2000" kern="0" dirty="0"/>
              <a:t>With or without moratorium</a:t>
            </a:r>
          </a:p>
          <a:p>
            <a:pPr marL="711200" lvl="1" indent="-273050" eaLnBrk="1" hangingPunct="1">
              <a:defRPr/>
            </a:pPr>
            <a:r>
              <a:rPr lang="en-US" sz="2000" kern="0" dirty="0"/>
              <a:t>Max repayment installments each year so that solvency is still guaranteed</a:t>
            </a:r>
          </a:p>
          <a:p>
            <a:pPr marL="711200" lvl="1" indent="-273050" eaLnBrk="1" hangingPunct="1">
              <a:defRPr/>
            </a:pPr>
            <a:endParaRPr lang="en-US" sz="2000" kern="0" dirty="0"/>
          </a:p>
          <a:p>
            <a:pPr marL="711200" lvl="1" indent="-273050" eaLnBrk="1" hangingPunct="1">
              <a:defRPr/>
            </a:pPr>
            <a:endParaRPr lang="en-US" sz="2000" kern="0" dirty="0"/>
          </a:p>
        </p:txBody>
      </p:sp>
    </p:spTree>
    <p:extLst>
      <p:ext uri="{BB962C8B-B14F-4D97-AF65-F5344CB8AC3E}">
        <p14:creationId xmlns:p14="http://schemas.microsoft.com/office/powerpoint/2010/main" val="39835843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42082301"/>
              </p:ext>
            </p:extLst>
          </p:nvPr>
        </p:nvGraphicFramePr>
        <p:xfrm>
          <a:off x="1919537" y="1268760"/>
          <a:ext cx="3898571" cy="5086176"/>
        </p:xfrm>
        <a:graphic>
          <a:graphicData uri="http://schemas.openxmlformats.org/drawingml/2006/table">
            <a:tbl>
              <a:tblPr>
                <a:tableStyleId>{5C22544A-7EE6-4342-B048-85BDC9FD1C3A}</a:tableStyleId>
              </a:tblPr>
              <a:tblGrid>
                <a:gridCol w="988195"/>
                <a:gridCol w="1355896"/>
                <a:gridCol w="1554480"/>
              </a:tblGrid>
              <a:tr h="864096">
                <a:tc>
                  <a:txBody>
                    <a:bodyPr/>
                    <a:lstStyle/>
                    <a:p>
                      <a:pPr algn="ctr" fontAlgn="ctr"/>
                      <a:r>
                        <a:rPr lang="en-US" sz="1800" u="none" strike="noStrike" dirty="0">
                          <a:effectLst/>
                        </a:rPr>
                        <a:t>Year</a:t>
                      </a:r>
                      <a:endParaRPr lang="en-US" sz="1800" b="0" i="0" u="none" strike="noStrike" dirty="0">
                        <a:solidFill>
                          <a:srgbClr val="000000"/>
                        </a:solidFill>
                        <a:effectLst/>
                        <a:latin typeface="Calibri" panose="020F0502020204030204" pitchFamily="34" charset="0"/>
                      </a:endParaRPr>
                    </a:p>
                  </a:txBody>
                  <a:tcPr marL="7152" marR="7152" marT="7152" marB="0" anchor="ctr"/>
                </a:tc>
                <a:tc>
                  <a:txBody>
                    <a:bodyPr/>
                    <a:lstStyle/>
                    <a:p>
                      <a:pPr algn="r" fontAlgn="ctr"/>
                      <a:r>
                        <a:rPr lang="en-US" sz="1800" u="none" strike="noStrike" dirty="0">
                          <a:effectLst/>
                        </a:rPr>
                        <a:t># </a:t>
                      </a:r>
                      <a:r>
                        <a:rPr lang="en-US" sz="1800" u="none" strike="noStrike" dirty="0" smtClean="0">
                          <a:effectLst/>
                        </a:rPr>
                        <a:t>Individuals insured</a:t>
                      </a:r>
                      <a:endParaRPr lang="en-US" sz="1800" b="0" i="0" u="none" strike="noStrike" dirty="0">
                        <a:solidFill>
                          <a:srgbClr val="000000"/>
                        </a:solidFill>
                        <a:effectLst/>
                        <a:latin typeface="Calibri" panose="020F0502020204030204" pitchFamily="34" charset="0"/>
                      </a:endParaRPr>
                    </a:p>
                  </a:txBody>
                  <a:tcPr marL="7152" marR="7152" marT="7152" marB="0" anchor="ctr"/>
                </a:tc>
                <a:tc>
                  <a:txBody>
                    <a:bodyPr/>
                    <a:lstStyle/>
                    <a:p>
                      <a:pPr algn="r" fontAlgn="ctr"/>
                      <a:r>
                        <a:rPr lang="it-IT" sz="1800" u="none" strike="noStrike">
                          <a:effectLst/>
                        </a:rPr>
                        <a:t>Premium Per Capita in US$</a:t>
                      </a:r>
                      <a:endParaRPr lang="it-IT" sz="1800" b="0" i="0" u="none" strike="noStrike">
                        <a:solidFill>
                          <a:srgbClr val="000000"/>
                        </a:solidFill>
                        <a:effectLst/>
                        <a:latin typeface="Calibri" panose="020F0502020204030204" pitchFamily="34" charset="0"/>
                      </a:endParaRPr>
                    </a:p>
                  </a:txBody>
                  <a:tcPr marL="7152" marR="7152" marT="7152" marB="0" anchor="ctr"/>
                </a:tc>
              </a:tr>
              <a:tr h="143039">
                <a:tc>
                  <a:txBody>
                    <a:bodyPr/>
                    <a:lstStyle/>
                    <a:p>
                      <a:pPr algn="ctr" fontAlgn="ctr"/>
                      <a:r>
                        <a:rPr lang="en-US" sz="1800" b="0" i="0" u="none" strike="noStrike" dirty="0" smtClean="0">
                          <a:solidFill>
                            <a:srgbClr val="000000"/>
                          </a:solidFill>
                          <a:effectLst/>
                          <a:latin typeface="Calibri" panose="020F0502020204030204" pitchFamily="34" charset="0"/>
                        </a:rPr>
                        <a:t>1</a:t>
                      </a:r>
                      <a:endParaRPr lang="en-US" sz="1800" b="0" i="0" u="none" strike="noStrike" dirty="0">
                        <a:solidFill>
                          <a:srgbClr val="000000"/>
                        </a:solidFill>
                        <a:effectLst/>
                        <a:latin typeface="Calibri" panose="020F0502020204030204" pitchFamily="34" charset="0"/>
                      </a:endParaRPr>
                    </a:p>
                  </a:txBody>
                  <a:tcPr marL="7152" marR="7152" marT="7152" marB="0" anchor="ctr"/>
                </a:tc>
                <a:tc>
                  <a:txBody>
                    <a:bodyPr/>
                    <a:lstStyle/>
                    <a:p>
                      <a:pPr algn="r" fontAlgn="b"/>
                      <a:r>
                        <a:rPr lang="en-US" sz="1800" u="none" strike="noStrike" dirty="0">
                          <a:effectLst/>
                        </a:rPr>
                        <a:t>2,800</a:t>
                      </a:r>
                      <a:endParaRPr lang="en-US" sz="1800" b="0" i="0" u="none" strike="noStrike" dirty="0">
                        <a:solidFill>
                          <a:srgbClr val="000000"/>
                        </a:solidFill>
                        <a:effectLst/>
                        <a:latin typeface="Calibri" panose="020F0502020204030204" pitchFamily="34" charset="0"/>
                      </a:endParaRPr>
                    </a:p>
                  </a:txBody>
                  <a:tcPr marL="7152" marR="7152" marT="7152" marB="0" anchor="b"/>
                </a:tc>
                <a:tc>
                  <a:txBody>
                    <a:bodyPr/>
                    <a:lstStyle/>
                    <a:p>
                      <a:pPr algn="r" fontAlgn="b"/>
                      <a:r>
                        <a:rPr lang="en-US" sz="1800" u="none" strike="noStrike" dirty="0">
                          <a:effectLst/>
                        </a:rPr>
                        <a:t>5.11</a:t>
                      </a:r>
                      <a:endParaRPr lang="en-US" sz="1800" b="0" i="0" u="none" strike="noStrike" dirty="0">
                        <a:solidFill>
                          <a:srgbClr val="000000"/>
                        </a:solidFill>
                        <a:effectLst/>
                        <a:latin typeface="Calibri" panose="020F0502020204030204" pitchFamily="34" charset="0"/>
                      </a:endParaRPr>
                    </a:p>
                  </a:txBody>
                  <a:tcPr marL="7152" marR="7152" marT="7152" marB="0" anchor="b"/>
                </a:tc>
              </a:tr>
              <a:tr h="143039">
                <a:tc>
                  <a:txBody>
                    <a:bodyPr/>
                    <a:lstStyle/>
                    <a:p>
                      <a:pPr algn="ctr" fontAlgn="ctr"/>
                      <a:r>
                        <a:rPr lang="en-US" sz="1800" b="0" i="0" u="none" strike="noStrike" dirty="0" smtClean="0">
                          <a:solidFill>
                            <a:srgbClr val="000000"/>
                          </a:solidFill>
                          <a:effectLst/>
                          <a:latin typeface="Calibri" panose="020F0502020204030204" pitchFamily="34" charset="0"/>
                        </a:rPr>
                        <a:t>2</a:t>
                      </a:r>
                      <a:endParaRPr lang="en-US" sz="1800" b="0" i="0" u="none" strike="noStrike" dirty="0">
                        <a:solidFill>
                          <a:srgbClr val="000000"/>
                        </a:solidFill>
                        <a:effectLst/>
                        <a:latin typeface="Calibri" panose="020F0502020204030204" pitchFamily="34" charset="0"/>
                      </a:endParaRPr>
                    </a:p>
                  </a:txBody>
                  <a:tcPr marL="7152" marR="7152" marT="7152" marB="0" anchor="ctr"/>
                </a:tc>
                <a:tc>
                  <a:txBody>
                    <a:bodyPr/>
                    <a:lstStyle/>
                    <a:p>
                      <a:pPr algn="r" fontAlgn="b"/>
                      <a:r>
                        <a:rPr lang="en-US" sz="1800" u="none" strike="noStrike" dirty="0">
                          <a:effectLst/>
                        </a:rPr>
                        <a:t>6,300</a:t>
                      </a:r>
                      <a:endParaRPr lang="en-US" sz="1800" b="0" i="0" u="none" strike="noStrike" dirty="0">
                        <a:solidFill>
                          <a:srgbClr val="000000"/>
                        </a:solidFill>
                        <a:effectLst/>
                        <a:latin typeface="Calibri" panose="020F0502020204030204" pitchFamily="34" charset="0"/>
                      </a:endParaRPr>
                    </a:p>
                  </a:txBody>
                  <a:tcPr marL="7152" marR="7152" marT="7152" marB="0" anchor="b"/>
                </a:tc>
                <a:tc>
                  <a:txBody>
                    <a:bodyPr/>
                    <a:lstStyle/>
                    <a:p>
                      <a:pPr algn="r" fontAlgn="b"/>
                      <a:r>
                        <a:rPr lang="en-US" sz="1800" u="none" strike="noStrike" dirty="0">
                          <a:effectLst/>
                        </a:rPr>
                        <a:t>5.30</a:t>
                      </a:r>
                      <a:endParaRPr lang="en-US" sz="1800" b="0" i="0" u="none" strike="noStrike" dirty="0">
                        <a:solidFill>
                          <a:srgbClr val="000000"/>
                        </a:solidFill>
                        <a:effectLst/>
                        <a:latin typeface="Calibri" panose="020F0502020204030204" pitchFamily="34" charset="0"/>
                      </a:endParaRPr>
                    </a:p>
                  </a:txBody>
                  <a:tcPr marL="7152" marR="7152" marT="7152" marB="0" anchor="b"/>
                </a:tc>
              </a:tr>
              <a:tr h="143039">
                <a:tc>
                  <a:txBody>
                    <a:bodyPr/>
                    <a:lstStyle/>
                    <a:p>
                      <a:pPr algn="ctr" fontAlgn="ctr"/>
                      <a:r>
                        <a:rPr lang="en-US" sz="1800" b="0" i="0" u="none" strike="noStrike" dirty="0" smtClean="0">
                          <a:solidFill>
                            <a:srgbClr val="000000"/>
                          </a:solidFill>
                          <a:effectLst/>
                          <a:latin typeface="Calibri" panose="020F0502020204030204" pitchFamily="34" charset="0"/>
                        </a:rPr>
                        <a:t>3</a:t>
                      </a:r>
                      <a:endParaRPr lang="en-US" sz="1800" b="0" i="0" u="none" strike="noStrike" dirty="0">
                        <a:solidFill>
                          <a:srgbClr val="000000"/>
                        </a:solidFill>
                        <a:effectLst/>
                        <a:latin typeface="Calibri" panose="020F0502020204030204" pitchFamily="34" charset="0"/>
                      </a:endParaRPr>
                    </a:p>
                  </a:txBody>
                  <a:tcPr marL="7152" marR="7152" marT="7152" marB="0" anchor="ctr"/>
                </a:tc>
                <a:tc>
                  <a:txBody>
                    <a:bodyPr/>
                    <a:lstStyle/>
                    <a:p>
                      <a:pPr algn="r" fontAlgn="b"/>
                      <a:r>
                        <a:rPr lang="en-US" sz="1800" u="none" strike="noStrike" dirty="0">
                          <a:effectLst/>
                        </a:rPr>
                        <a:t>10,500</a:t>
                      </a:r>
                      <a:endParaRPr lang="en-US" sz="1800" b="0" i="0" u="none" strike="noStrike" dirty="0">
                        <a:solidFill>
                          <a:srgbClr val="000000"/>
                        </a:solidFill>
                        <a:effectLst/>
                        <a:latin typeface="Calibri" panose="020F0502020204030204" pitchFamily="34" charset="0"/>
                      </a:endParaRPr>
                    </a:p>
                  </a:txBody>
                  <a:tcPr marL="7152" marR="7152" marT="7152" marB="0" anchor="b"/>
                </a:tc>
                <a:tc>
                  <a:txBody>
                    <a:bodyPr/>
                    <a:lstStyle/>
                    <a:p>
                      <a:pPr algn="r" fontAlgn="b"/>
                      <a:r>
                        <a:rPr lang="en-US" sz="1800" u="none" strike="noStrike" dirty="0">
                          <a:effectLst/>
                        </a:rPr>
                        <a:t>5.51</a:t>
                      </a:r>
                      <a:endParaRPr lang="en-US" sz="1800" b="0" i="0" u="none" strike="noStrike" dirty="0">
                        <a:solidFill>
                          <a:srgbClr val="000000"/>
                        </a:solidFill>
                        <a:effectLst/>
                        <a:latin typeface="Calibri" panose="020F0502020204030204" pitchFamily="34" charset="0"/>
                      </a:endParaRPr>
                    </a:p>
                  </a:txBody>
                  <a:tcPr marL="7152" marR="7152" marT="7152" marB="0" anchor="b"/>
                </a:tc>
              </a:tr>
              <a:tr h="143039">
                <a:tc>
                  <a:txBody>
                    <a:bodyPr/>
                    <a:lstStyle/>
                    <a:p>
                      <a:pPr algn="ctr" fontAlgn="ctr"/>
                      <a:r>
                        <a:rPr lang="en-US" sz="1800" b="0" i="0" u="none" strike="noStrike" dirty="0" smtClean="0">
                          <a:solidFill>
                            <a:srgbClr val="000000"/>
                          </a:solidFill>
                          <a:effectLst/>
                          <a:latin typeface="Calibri" panose="020F0502020204030204" pitchFamily="34" charset="0"/>
                        </a:rPr>
                        <a:t>4</a:t>
                      </a:r>
                      <a:endParaRPr lang="en-US" sz="1800" b="0" i="0" u="none" strike="noStrike" dirty="0">
                        <a:solidFill>
                          <a:srgbClr val="000000"/>
                        </a:solidFill>
                        <a:effectLst/>
                        <a:latin typeface="Calibri" panose="020F0502020204030204" pitchFamily="34" charset="0"/>
                      </a:endParaRPr>
                    </a:p>
                  </a:txBody>
                  <a:tcPr marL="7152" marR="7152" marT="7152" marB="0" anchor="ctr"/>
                </a:tc>
                <a:tc>
                  <a:txBody>
                    <a:bodyPr/>
                    <a:lstStyle/>
                    <a:p>
                      <a:pPr algn="r" fontAlgn="b"/>
                      <a:r>
                        <a:rPr lang="en-US" sz="1800" u="none" strike="noStrike" dirty="0">
                          <a:effectLst/>
                        </a:rPr>
                        <a:t>16,800</a:t>
                      </a:r>
                      <a:endParaRPr lang="en-US" sz="1800" b="0" i="0" u="none" strike="noStrike" dirty="0">
                        <a:solidFill>
                          <a:srgbClr val="000000"/>
                        </a:solidFill>
                        <a:effectLst/>
                        <a:latin typeface="Calibri" panose="020F0502020204030204" pitchFamily="34" charset="0"/>
                      </a:endParaRPr>
                    </a:p>
                  </a:txBody>
                  <a:tcPr marL="7152" marR="7152" marT="7152" marB="0" anchor="b"/>
                </a:tc>
                <a:tc>
                  <a:txBody>
                    <a:bodyPr/>
                    <a:lstStyle/>
                    <a:p>
                      <a:pPr algn="r" fontAlgn="b"/>
                      <a:r>
                        <a:rPr lang="en-US" sz="1800" u="none" strike="noStrike" dirty="0">
                          <a:effectLst/>
                        </a:rPr>
                        <a:t>5.72</a:t>
                      </a:r>
                      <a:endParaRPr lang="en-US" sz="1800" b="0" i="0" u="none" strike="noStrike" dirty="0">
                        <a:solidFill>
                          <a:srgbClr val="000000"/>
                        </a:solidFill>
                        <a:effectLst/>
                        <a:latin typeface="Calibri" panose="020F0502020204030204" pitchFamily="34" charset="0"/>
                      </a:endParaRPr>
                    </a:p>
                  </a:txBody>
                  <a:tcPr marL="7152" marR="7152" marT="7152" marB="0" anchor="b"/>
                </a:tc>
              </a:tr>
              <a:tr h="143039">
                <a:tc>
                  <a:txBody>
                    <a:bodyPr/>
                    <a:lstStyle/>
                    <a:p>
                      <a:pPr algn="ctr" fontAlgn="ctr"/>
                      <a:r>
                        <a:rPr lang="en-US" sz="1800" b="0" i="0" u="none" strike="noStrike" dirty="0" smtClean="0">
                          <a:solidFill>
                            <a:srgbClr val="000000"/>
                          </a:solidFill>
                          <a:effectLst/>
                          <a:latin typeface="Calibri" panose="020F0502020204030204" pitchFamily="34" charset="0"/>
                        </a:rPr>
                        <a:t>5</a:t>
                      </a:r>
                      <a:endParaRPr lang="en-US" sz="1800" b="0" i="0" u="none" strike="noStrike" dirty="0">
                        <a:solidFill>
                          <a:srgbClr val="000000"/>
                        </a:solidFill>
                        <a:effectLst/>
                        <a:latin typeface="Calibri" panose="020F0502020204030204" pitchFamily="34" charset="0"/>
                      </a:endParaRPr>
                    </a:p>
                  </a:txBody>
                  <a:tcPr marL="7152" marR="7152" marT="7152" marB="0" anchor="ctr"/>
                </a:tc>
                <a:tc>
                  <a:txBody>
                    <a:bodyPr/>
                    <a:lstStyle/>
                    <a:p>
                      <a:pPr algn="r" fontAlgn="b"/>
                      <a:r>
                        <a:rPr lang="en-US" sz="1800" u="none" strike="noStrike" dirty="0">
                          <a:effectLst/>
                        </a:rPr>
                        <a:t>24,500</a:t>
                      </a:r>
                      <a:endParaRPr lang="en-US" sz="1800" b="0" i="0" u="none" strike="noStrike" dirty="0">
                        <a:solidFill>
                          <a:srgbClr val="000000"/>
                        </a:solidFill>
                        <a:effectLst/>
                        <a:latin typeface="Calibri" panose="020F0502020204030204" pitchFamily="34" charset="0"/>
                      </a:endParaRPr>
                    </a:p>
                  </a:txBody>
                  <a:tcPr marL="7152" marR="7152" marT="7152" marB="0" anchor="b"/>
                </a:tc>
                <a:tc>
                  <a:txBody>
                    <a:bodyPr/>
                    <a:lstStyle/>
                    <a:p>
                      <a:pPr algn="r" fontAlgn="b"/>
                      <a:r>
                        <a:rPr lang="en-US" sz="1800" u="none" strike="noStrike" dirty="0">
                          <a:effectLst/>
                        </a:rPr>
                        <a:t>5.95</a:t>
                      </a:r>
                      <a:endParaRPr lang="en-US" sz="1800" b="0" i="0" u="none" strike="noStrike" dirty="0">
                        <a:solidFill>
                          <a:srgbClr val="000000"/>
                        </a:solidFill>
                        <a:effectLst/>
                        <a:latin typeface="Calibri" panose="020F0502020204030204" pitchFamily="34" charset="0"/>
                      </a:endParaRPr>
                    </a:p>
                  </a:txBody>
                  <a:tcPr marL="7152" marR="7152" marT="7152" marB="0" anchor="b"/>
                </a:tc>
              </a:tr>
              <a:tr h="143039">
                <a:tc>
                  <a:txBody>
                    <a:bodyPr/>
                    <a:lstStyle/>
                    <a:p>
                      <a:pPr algn="ctr" fontAlgn="ctr"/>
                      <a:r>
                        <a:rPr lang="en-US" sz="1800" b="0" i="0" u="none" strike="noStrike" dirty="0" smtClean="0">
                          <a:solidFill>
                            <a:srgbClr val="000000"/>
                          </a:solidFill>
                          <a:effectLst/>
                          <a:latin typeface="Calibri" panose="020F0502020204030204" pitchFamily="34" charset="0"/>
                        </a:rPr>
                        <a:t>6</a:t>
                      </a:r>
                      <a:endParaRPr lang="en-US" sz="1800" b="0" i="0" u="none" strike="noStrike" dirty="0">
                        <a:solidFill>
                          <a:srgbClr val="000000"/>
                        </a:solidFill>
                        <a:effectLst/>
                        <a:latin typeface="Calibri" panose="020F0502020204030204" pitchFamily="34" charset="0"/>
                      </a:endParaRPr>
                    </a:p>
                  </a:txBody>
                  <a:tcPr marL="7152" marR="7152" marT="7152" marB="0" anchor="ctr"/>
                </a:tc>
                <a:tc>
                  <a:txBody>
                    <a:bodyPr/>
                    <a:lstStyle/>
                    <a:p>
                      <a:pPr algn="r" fontAlgn="b"/>
                      <a:r>
                        <a:rPr lang="en-US" sz="1800" u="none" strike="noStrike" dirty="0">
                          <a:effectLst/>
                        </a:rPr>
                        <a:t>30,240</a:t>
                      </a:r>
                      <a:endParaRPr lang="en-US" sz="1800" b="0" i="0" u="none" strike="noStrike" dirty="0">
                        <a:solidFill>
                          <a:srgbClr val="000000"/>
                        </a:solidFill>
                        <a:effectLst/>
                        <a:latin typeface="Calibri" panose="020F0502020204030204" pitchFamily="34" charset="0"/>
                      </a:endParaRPr>
                    </a:p>
                  </a:txBody>
                  <a:tcPr marL="7152" marR="7152" marT="7152" marB="0" anchor="b"/>
                </a:tc>
                <a:tc>
                  <a:txBody>
                    <a:bodyPr/>
                    <a:lstStyle/>
                    <a:p>
                      <a:pPr algn="r" fontAlgn="b"/>
                      <a:r>
                        <a:rPr lang="en-US" sz="1800" u="none" strike="noStrike" dirty="0">
                          <a:effectLst/>
                        </a:rPr>
                        <a:t>6.19</a:t>
                      </a:r>
                      <a:endParaRPr lang="en-US" sz="1800" b="0" i="0" u="none" strike="noStrike" dirty="0">
                        <a:solidFill>
                          <a:srgbClr val="000000"/>
                        </a:solidFill>
                        <a:effectLst/>
                        <a:latin typeface="Calibri" panose="020F0502020204030204" pitchFamily="34" charset="0"/>
                      </a:endParaRPr>
                    </a:p>
                  </a:txBody>
                  <a:tcPr marL="7152" marR="7152" marT="7152" marB="0" anchor="b"/>
                </a:tc>
              </a:tr>
              <a:tr h="143039">
                <a:tc>
                  <a:txBody>
                    <a:bodyPr/>
                    <a:lstStyle/>
                    <a:p>
                      <a:pPr algn="ctr" fontAlgn="ctr"/>
                      <a:r>
                        <a:rPr lang="en-US" sz="1800" b="0" i="0" u="none" strike="noStrike" dirty="0" smtClean="0">
                          <a:solidFill>
                            <a:srgbClr val="000000"/>
                          </a:solidFill>
                          <a:effectLst/>
                          <a:latin typeface="Calibri" panose="020F0502020204030204" pitchFamily="34" charset="0"/>
                        </a:rPr>
                        <a:t>7</a:t>
                      </a:r>
                      <a:endParaRPr lang="en-US" sz="1800" b="0" i="0" u="none" strike="noStrike" dirty="0">
                        <a:solidFill>
                          <a:srgbClr val="000000"/>
                        </a:solidFill>
                        <a:effectLst/>
                        <a:latin typeface="Calibri" panose="020F0502020204030204" pitchFamily="34" charset="0"/>
                      </a:endParaRPr>
                    </a:p>
                  </a:txBody>
                  <a:tcPr marL="7152" marR="7152" marT="7152" marB="0" anchor="ctr"/>
                </a:tc>
                <a:tc>
                  <a:txBody>
                    <a:bodyPr/>
                    <a:lstStyle/>
                    <a:p>
                      <a:pPr algn="r" fontAlgn="b"/>
                      <a:r>
                        <a:rPr lang="en-US" sz="1800" u="none" strike="noStrike" dirty="0">
                          <a:effectLst/>
                        </a:rPr>
                        <a:t>36,750</a:t>
                      </a:r>
                      <a:endParaRPr lang="en-US" sz="1800" b="0" i="0" u="none" strike="noStrike" dirty="0">
                        <a:solidFill>
                          <a:srgbClr val="000000"/>
                        </a:solidFill>
                        <a:effectLst/>
                        <a:latin typeface="Calibri" panose="020F0502020204030204" pitchFamily="34" charset="0"/>
                      </a:endParaRPr>
                    </a:p>
                  </a:txBody>
                  <a:tcPr marL="7152" marR="7152" marT="7152" marB="0" anchor="b"/>
                </a:tc>
                <a:tc>
                  <a:txBody>
                    <a:bodyPr/>
                    <a:lstStyle/>
                    <a:p>
                      <a:pPr algn="r" fontAlgn="b"/>
                      <a:r>
                        <a:rPr lang="en-US" sz="1800" u="none" strike="noStrike" dirty="0">
                          <a:effectLst/>
                        </a:rPr>
                        <a:t>6.45</a:t>
                      </a:r>
                      <a:endParaRPr lang="en-US" sz="1800" b="0" i="0" u="none" strike="noStrike" dirty="0">
                        <a:solidFill>
                          <a:srgbClr val="000000"/>
                        </a:solidFill>
                        <a:effectLst/>
                        <a:latin typeface="Calibri" panose="020F0502020204030204" pitchFamily="34" charset="0"/>
                      </a:endParaRPr>
                    </a:p>
                  </a:txBody>
                  <a:tcPr marL="7152" marR="7152" marT="7152" marB="0" anchor="b"/>
                </a:tc>
              </a:tr>
              <a:tr h="143039">
                <a:tc>
                  <a:txBody>
                    <a:bodyPr/>
                    <a:lstStyle/>
                    <a:p>
                      <a:pPr algn="ctr" fontAlgn="ctr"/>
                      <a:r>
                        <a:rPr lang="en-US" sz="1800" b="0" i="0" u="none" strike="noStrike" dirty="0" smtClean="0">
                          <a:solidFill>
                            <a:srgbClr val="000000"/>
                          </a:solidFill>
                          <a:effectLst/>
                          <a:latin typeface="Calibri" panose="020F0502020204030204" pitchFamily="34" charset="0"/>
                        </a:rPr>
                        <a:t>8</a:t>
                      </a:r>
                      <a:endParaRPr lang="en-US" sz="1800" b="0" i="0" u="none" strike="noStrike" dirty="0">
                        <a:solidFill>
                          <a:srgbClr val="000000"/>
                        </a:solidFill>
                        <a:effectLst/>
                        <a:latin typeface="Calibri" panose="020F0502020204030204" pitchFamily="34" charset="0"/>
                      </a:endParaRPr>
                    </a:p>
                  </a:txBody>
                  <a:tcPr marL="7152" marR="7152" marT="7152" marB="0" anchor="ctr"/>
                </a:tc>
                <a:tc>
                  <a:txBody>
                    <a:bodyPr/>
                    <a:lstStyle/>
                    <a:p>
                      <a:pPr algn="r" fontAlgn="b"/>
                      <a:r>
                        <a:rPr lang="en-US" sz="1800" u="none" strike="noStrike" dirty="0">
                          <a:effectLst/>
                        </a:rPr>
                        <a:t>38,000</a:t>
                      </a:r>
                      <a:endParaRPr lang="en-US" sz="1800" b="0" i="0" u="none" strike="noStrike" dirty="0">
                        <a:solidFill>
                          <a:srgbClr val="000000"/>
                        </a:solidFill>
                        <a:effectLst/>
                        <a:latin typeface="Calibri" panose="020F0502020204030204" pitchFamily="34" charset="0"/>
                      </a:endParaRPr>
                    </a:p>
                  </a:txBody>
                  <a:tcPr marL="7152" marR="7152" marT="7152" marB="0" anchor="b"/>
                </a:tc>
                <a:tc>
                  <a:txBody>
                    <a:bodyPr/>
                    <a:lstStyle/>
                    <a:p>
                      <a:pPr algn="r" fontAlgn="b"/>
                      <a:r>
                        <a:rPr lang="en-US" sz="1800" u="none" strike="noStrike" dirty="0">
                          <a:effectLst/>
                        </a:rPr>
                        <a:t>6.73</a:t>
                      </a:r>
                      <a:endParaRPr lang="en-US" sz="1800" b="0" i="0" u="none" strike="noStrike" dirty="0">
                        <a:solidFill>
                          <a:srgbClr val="000000"/>
                        </a:solidFill>
                        <a:effectLst/>
                        <a:latin typeface="Calibri" panose="020F0502020204030204" pitchFamily="34" charset="0"/>
                      </a:endParaRPr>
                    </a:p>
                  </a:txBody>
                  <a:tcPr marL="7152" marR="7152" marT="7152" marB="0" anchor="b"/>
                </a:tc>
              </a:tr>
              <a:tr h="143039">
                <a:tc>
                  <a:txBody>
                    <a:bodyPr/>
                    <a:lstStyle/>
                    <a:p>
                      <a:pPr algn="ctr" fontAlgn="ctr"/>
                      <a:r>
                        <a:rPr lang="en-US" sz="1800" b="0" i="0" u="none" strike="noStrike" dirty="0" smtClean="0">
                          <a:solidFill>
                            <a:srgbClr val="000000"/>
                          </a:solidFill>
                          <a:effectLst/>
                          <a:latin typeface="Calibri" panose="020F0502020204030204" pitchFamily="34" charset="0"/>
                        </a:rPr>
                        <a:t>9</a:t>
                      </a:r>
                      <a:endParaRPr lang="en-US" sz="1800" b="0" i="0" u="none" strike="noStrike" dirty="0">
                        <a:solidFill>
                          <a:srgbClr val="000000"/>
                        </a:solidFill>
                        <a:effectLst/>
                        <a:latin typeface="Calibri" panose="020F0502020204030204" pitchFamily="34" charset="0"/>
                      </a:endParaRPr>
                    </a:p>
                  </a:txBody>
                  <a:tcPr marL="7152" marR="7152" marT="7152" marB="0" anchor="ctr"/>
                </a:tc>
                <a:tc>
                  <a:txBody>
                    <a:bodyPr/>
                    <a:lstStyle/>
                    <a:p>
                      <a:pPr algn="r" fontAlgn="b"/>
                      <a:r>
                        <a:rPr lang="en-US" sz="1800" u="none" strike="noStrike" dirty="0">
                          <a:effectLst/>
                        </a:rPr>
                        <a:t>39,000</a:t>
                      </a:r>
                      <a:endParaRPr lang="en-US" sz="1800" b="0" i="0" u="none" strike="noStrike" dirty="0">
                        <a:solidFill>
                          <a:srgbClr val="000000"/>
                        </a:solidFill>
                        <a:effectLst/>
                        <a:latin typeface="Calibri" panose="020F0502020204030204" pitchFamily="34" charset="0"/>
                      </a:endParaRPr>
                    </a:p>
                  </a:txBody>
                  <a:tcPr marL="7152" marR="7152" marT="7152" marB="0" anchor="b"/>
                </a:tc>
                <a:tc>
                  <a:txBody>
                    <a:bodyPr/>
                    <a:lstStyle/>
                    <a:p>
                      <a:pPr algn="r" fontAlgn="b"/>
                      <a:r>
                        <a:rPr lang="en-US" sz="1800" u="none" strike="noStrike" dirty="0">
                          <a:effectLst/>
                        </a:rPr>
                        <a:t>7.01</a:t>
                      </a:r>
                      <a:endParaRPr lang="en-US" sz="1800" b="0" i="0" u="none" strike="noStrike" dirty="0">
                        <a:solidFill>
                          <a:srgbClr val="000000"/>
                        </a:solidFill>
                        <a:effectLst/>
                        <a:latin typeface="Calibri" panose="020F0502020204030204" pitchFamily="34" charset="0"/>
                      </a:endParaRPr>
                    </a:p>
                  </a:txBody>
                  <a:tcPr marL="7152" marR="7152" marT="7152" marB="0" anchor="b"/>
                </a:tc>
              </a:tr>
              <a:tr h="143039">
                <a:tc>
                  <a:txBody>
                    <a:bodyPr/>
                    <a:lstStyle/>
                    <a:p>
                      <a:pPr algn="ctr" fontAlgn="ctr"/>
                      <a:r>
                        <a:rPr lang="en-US" sz="1800" b="0" i="0" u="none" strike="noStrike" dirty="0" smtClean="0">
                          <a:solidFill>
                            <a:srgbClr val="000000"/>
                          </a:solidFill>
                          <a:effectLst/>
                          <a:latin typeface="Calibri" panose="020F0502020204030204" pitchFamily="34" charset="0"/>
                        </a:rPr>
                        <a:t>10</a:t>
                      </a:r>
                      <a:endParaRPr lang="en-US" sz="1800" b="0" i="0" u="none" strike="noStrike" dirty="0">
                        <a:solidFill>
                          <a:srgbClr val="000000"/>
                        </a:solidFill>
                        <a:effectLst/>
                        <a:latin typeface="Calibri" panose="020F0502020204030204" pitchFamily="34" charset="0"/>
                      </a:endParaRPr>
                    </a:p>
                  </a:txBody>
                  <a:tcPr marL="7152" marR="7152" marT="7152" marB="0" anchor="ctr"/>
                </a:tc>
                <a:tc>
                  <a:txBody>
                    <a:bodyPr/>
                    <a:lstStyle/>
                    <a:p>
                      <a:pPr algn="r" fontAlgn="b"/>
                      <a:r>
                        <a:rPr lang="en-US" sz="1800" u="none" strike="noStrike" dirty="0">
                          <a:effectLst/>
                        </a:rPr>
                        <a:t>40,000</a:t>
                      </a:r>
                      <a:endParaRPr lang="en-US" sz="1800" b="0" i="0" u="none" strike="noStrike" dirty="0">
                        <a:solidFill>
                          <a:srgbClr val="000000"/>
                        </a:solidFill>
                        <a:effectLst/>
                        <a:latin typeface="Calibri" panose="020F0502020204030204" pitchFamily="34" charset="0"/>
                      </a:endParaRPr>
                    </a:p>
                  </a:txBody>
                  <a:tcPr marL="7152" marR="7152" marT="7152" marB="0" anchor="b"/>
                </a:tc>
                <a:tc>
                  <a:txBody>
                    <a:bodyPr/>
                    <a:lstStyle/>
                    <a:p>
                      <a:pPr algn="r" fontAlgn="b"/>
                      <a:r>
                        <a:rPr lang="en-US" sz="1800" u="none" strike="noStrike" dirty="0">
                          <a:effectLst/>
                        </a:rPr>
                        <a:t>7.31</a:t>
                      </a:r>
                      <a:endParaRPr lang="en-US" sz="1800" b="0" i="0" u="none" strike="noStrike" dirty="0">
                        <a:solidFill>
                          <a:srgbClr val="000000"/>
                        </a:solidFill>
                        <a:effectLst/>
                        <a:latin typeface="Calibri" panose="020F0502020204030204" pitchFamily="34" charset="0"/>
                      </a:endParaRPr>
                    </a:p>
                  </a:txBody>
                  <a:tcPr marL="7152" marR="7152" marT="7152" marB="0" anchor="b"/>
                </a:tc>
              </a:tr>
              <a:tr h="143039">
                <a:tc>
                  <a:txBody>
                    <a:bodyPr/>
                    <a:lstStyle/>
                    <a:p>
                      <a:pPr algn="ctr" fontAlgn="ctr"/>
                      <a:r>
                        <a:rPr lang="en-US" sz="1800" b="0" i="0" u="none" strike="noStrike" dirty="0" smtClean="0">
                          <a:solidFill>
                            <a:srgbClr val="000000"/>
                          </a:solidFill>
                          <a:effectLst/>
                          <a:latin typeface="Calibri" panose="020F0502020204030204" pitchFamily="34" charset="0"/>
                        </a:rPr>
                        <a:t>11</a:t>
                      </a:r>
                      <a:endParaRPr lang="en-US" sz="1800" b="0" i="0" u="none" strike="noStrike" dirty="0">
                        <a:solidFill>
                          <a:srgbClr val="000000"/>
                        </a:solidFill>
                        <a:effectLst/>
                        <a:latin typeface="Calibri" panose="020F0502020204030204" pitchFamily="34" charset="0"/>
                      </a:endParaRPr>
                    </a:p>
                  </a:txBody>
                  <a:tcPr marL="7152" marR="7152" marT="7152" marB="0" anchor="ctr"/>
                </a:tc>
                <a:tc>
                  <a:txBody>
                    <a:bodyPr/>
                    <a:lstStyle/>
                    <a:p>
                      <a:pPr algn="r" fontAlgn="b"/>
                      <a:r>
                        <a:rPr lang="en-US" sz="1800" u="none" strike="noStrike" dirty="0">
                          <a:effectLst/>
                        </a:rPr>
                        <a:t>40,000</a:t>
                      </a:r>
                      <a:endParaRPr lang="en-US" sz="1800" b="0" i="0" u="none" strike="noStrike" dirty="0">
                        <a:solidFill>
                          <a:srgbClr val="000000"/>
                        </a:solidFill>
                        <a:effectLst/>
                        <a:latin typeface="Calibri" panose="020F0502020204030204" pitchFamily="34" charset="0"/>
                      </a:endParaRPr>
                    </a:p>
                  </a:txBody>
                  <a:tcPr marL="7152" marR="7152" marT="7152" marB="0" anchor="b"/>
                </a:tc>
                <a:tc>
                  <a:txBody>
                    <a:bodyPr/>
                    <a:lstStyle/>
                    <a:p>
                      <a:pPr algn="r" fontAlgn="b"/>
                      <a:r>
                        <a:rPr lang="en-US" sz="1800" u="none" strike="noStrike" dirty="0">
                          <a:effectLst/>
                        </a:rPr>
                        <a:t>7.62</a:t>
                      </a:r>
                      <a:endParaRPr lang="en-US" sz="1800" b="0" i="0" u="none" strike="noStrike" dirty="0">
                        <a:solidFill>
                          <a:srgbClr val="000000"/>
                        </a:solidFill>
                        <a:effectLst/>
                        <a:latin typeface="Calibri" panose="020F0502020204030204" pitchFamily="34" charset="0"/>
                      </a:endParaRPr>
                    </a:p>
                  </a:txBody>
                  <a:tcPr marL="7152" marR="7152" marT="7152" marB="0" anchor="b"/>
                </a:tc>
              </a:tr>
              <a:tr h="143039">
                <a:tc>
                  <a:txBody>
                    <a:bodyPr/>
                    <a:lstStyle/>
                    <a:p>
                      <a:pPr algn="ctr" fontAlgn="ctr"/>
                      <a:r>
                        <a:rPr lang="en-US" sz="1800" b="0" i="0" u="none" strike="noStrike" dirty="0" smtClean="0">
                          <a:solidFill>
                            <a:srgbClr val="000000"/>
                          </a:solidFill>
                          <a:effectLst/>
                          <a:latin typeface="Calibri" panose="020F0502020204030204" pitchFamily="34" charset="0"/>
                        </a:rPr>
                        <a:t>12</a:t>
                      </a:r>
                      <a:endParaRPr lang="en-US" sz="1800" b="0" i="0" u="none" strike="noStrike" dirty="0">
                        <a:solidFill>
                          <a:srgbClr val="000000"/>
                        </a:solidFill>
                        <a:effectLst/>
                        <a:latin typeface="Calibri" panose="020F0502020204030204" pitchFamily="34" charset="0"/>
                      </a:endParaRPr>
                    </a:p>
                  </a:txBody>
                  <a:tcPr marL="7152" marR="7152" marT="7152" marB="0" anchor="ctr"/>
                </a:tc>
                <a:tc>
                  <a:txBody>
                    <a:bodyPr/>
                    <a:lstStyle/>
                    <a:p>
                      <a:pPr algn="r" fontAlgn="b"/>
                      <a:r>
                        <a:rPr lang="en-US" sz="1800" u="none" strike="noStrike" dirty="0">
                          <a:effectLst/>
                        </a:rPr>
                        <a:t>40,000</a:t>
                      </a:r>
                      <a:endParaRPr lang="en-US" sz="1800" b="0" i="0" u="none" strike="noStrike" dirty="0">
                        <a:solidFill>
                          <a:srgbClr val="000000"/>
                        </a:solidFill>
                        <a:effectLst/>
                        <a:latin typeface="Calibri" panose="020F0502020204030204" pitchFamily="34" charset="0"/>
                      </a:endParaRPr>
                    </a:p>
                  </a:txBody>
                  <a:tcPr marL="7152" marR="7152" marT="7152" marB="0" anchor="b"/>
                </a:tc>
                <a:tc>
                  <a:txBody>
                    <a:bodyPr/>
                    <a:lstStyle/>
                    <a:p>
                      <a:pPr algn="r" fontAlgn="b"/>
                      <a:r>
                        <a:rPr lang="en-US" sz="1800" u="none" strike="noStrike" dirty="0">
                          <a:effectLst/>
                        </a:rPr>
                        <a:t>7.94</a:t>
                      </a:r>
                      <a:endParaRPr lang="en-US" sz="1800" b="0" i="0" u="none" strike="noStrike" dirty="0">
                        <a:solidFill>
                          <a:srgbClr val="000000"/>
                        </a:solidFill>
                        <a:effectLst/>
                        <a:latin typeface="Calibri" panose="020F0502020204030204" pitchFamily="34" charset="0"/>
                      </a:endParaRPr>
                    </a:p>
                  </a:txBody>
                  <a:tcPr marL="7152" marR="7152" marT="7152" marB="0" anchor="b"/>
                </a:tc>
              </a:tr>
              <a:tr h="143039">
                <a:tc>
                  <a:txBody>
                    <a:bodyPr/>
                    <a:lstStyle/>
                    <a:p>
                      <a:pPr algn="ctr" fontAlgn="ctr"/>
                      <a:r>
                        <a:rPr lang="en-US" sz="1800" b="0" i="0" u="none" strike="noStrike" dirty="0" smtClean="0">
                          <a:solidFill>
                            <a:srgbClr val="000000"/>
                          </a:solidFill>
                          <a:effectLst/>
                          <a:latin typeface="Calibri" panose="020F0502020204030204" pitchFamily="34" charset="0"/>
                        </a:rPr>
                        <a:t>13</a:t>
                      </a:r>
                      <a:endParaRPr lang="en-US" sz="1800" b="0" i="0" u="none" strike="noStrike" dirty="0">
                        <a:solidFill>
                          <a:srgbClr val="000000"/>
                        </a:solidFill>
                        <a:effectLst/>
                        <a:latin typeface="Calibri" panose="020F0502020204030204" pitchFamily="34" charset="0"/>
                      </a:endParaRPr>
                    </a:p>
                  </a:txBody>
                  <a:tcPr marL="7152" marR="7152" marT="7152" marB="0" anchor="ctr"/>
                </a:tc>
                <a:tc>
                  <a:txBody>
                    <a:bodyPr/>
                    <a:lstStyle/>
                    <a:p>
                      <a:pPr algn="r" fontAlgn="b"/>
                      <a:r>
                        <a:rPr lang="en-US" sz="1800" u="none" strike="noStrike" dirty="0">
                          <a:effectLst/>
                        </a:rPr>
                        <a:t>40,000</a:t>
                      </a:r>
                      <a:endParaRPr lang="en-US" sz="1800" b="0" i="0" u="none" strike="noStrike" dirty="0">
                        <a:solidFill>
                          <a:srgbClr val="000000"/>
                        </a:solidFill>
                        <a:effectLst/>
                        <a:latin typeface="Calibri" panose="020F0502020204030204" pitchFamily="34" charset="0"/>
                      </a:endParaRPr>
                    </a:p>
                  </a:txBody>
                  <a:tcPr marL="7152" marR="7152" marT="7152" marB="0" anchor="b"/>
                </a:tc>
                <a:tc>
                  <a:txBody>
                    <a:bodyPr/>
                    <a:lstStyle/>
                    <a:p>
                      <a:pPr algn="r" fontAlgn="b"/>
                      <a:r>
                        <a:rPr lang="en-US" sz="1800" u="none" strike="noStrike" dirty="0">
                          <a:effectLst/>
                        </a:rPr>
                        <a:t>8.29</a:t>
                      </a:r>
                      <a:endParaRPr lang="en-US" sz="1800" b="0" i="0" u="none" strike="noStrike" dirty="0">
                        <a:solidFill>
                          <a:srgbClr val="000000"/>
                        </a:solidFill>
                        <a:effectLst/>
                        <a:latin typeface="Calibri" panose="020F0502020204030204" pitchFamily="34" charset="0"/>
                      </a:endParaRPr>
                    </a:p>
                  </a:txBody>
                  <a:tcPr marL="7152" marR="7152" marT="7152" marB="0" anchor="b"/>
                </a:tc>
              </a:tr>
              <a:tr h="143039">
                <a:tc>
                  <a:txBody>
                    <a:bodyPr/>
                    <a:lstStyle/>
                    <a:p>
                      <a:pPr algn="ctr" fontAlgn="ctr"/>
                      <a:r>
                        <a:rPr lang="en-US" sz="1800" b="0" i="0" u="none" strike="noStrike" dirty="0" smtClean="0">
                          <a:solidFill>
                            <a:srgbClr val="000000"/>
                          </a:solidFill>
                          <a:effectLst/>
                          <a:latin typeface="Calibri" panose="020F0502020204030204" pitchFamily="34" charset="0"/>
                        </a:rPr>
                        <a:t>14</a:t>
                      </a:r>
                      <a:endParaRPr lang="en-US" sz="1800" b="0" i="0" u="none" strike="noStrike" dirty="0">
                        <a:solidFill>
                          <a:srgbClr val="000000"/>
                        </a:solidFill>
                        <a:effectLst/>
                        <a:latin typeface="Calibri" panose="020F0502020204030204" pitchFamily="34" charset="0"/>
                      </a:endParaRPr>
                    </a:p>
                  </a:txBody>
                  <a:tcPr marL="7152" marR="7152" marT="7152" marB="0" anchor="ctr"/>
                </a:tc>
                <a:tc>
                  <a:txBody>
                    <a:bodyPr/>
                    <a:lstStyle/>
                    <a:p>
                      <a:pPr algn="r" fontAlgn="b"/>
                      <a:r>
                        <a:rPr lang="en-US" sz="1800" u="none" strike="noStrike" dirty="0">
                          <a:effectLst/>
                        </a:rPr>
                        <a:t>40,000</a:t>
                      </a:r>
                      <a:endParaRPr lang="en-US" sz="1800" b="0" i="0" u="none" strike="noStrike" dirty="0">
                        <a:solidFill>
                          <a:srgbClr val="000000"/>
                        </a:solidFill>
                        <a:effectLst/>
                        <a:latin typeface="Calibri" panose="020F0502020204030204" pitchFamily="34" charset="0"/>
                      </a:endParaRPr>
                    </a:p>
                  </a:txBody>
                  <a:tcPr marL="7152" marR="7152" marT="7152" marB="0" anchor="b"/>
                </a:tc>
                <a:tc>
                  <a:txBody>
                    <a:bodyPr/>
                    <a:lstStyle/>
                    <a:p>
                      <a:pPr algn="r" fontAlgn="b"/>
                      <a:r>
                        <a:rPr lang="en-US" sz="1800" u="none" strike="noStrike" dirty="0">
                          <a:effectLst/>
                        </a:rPr>
                        <a:t>8.65</a:t>
                      </a:r>
                      <a:endParaRPr lang="en-US" sz="1800" b="0" i="0" u="none" strike="noStrike" dirty="0">
                        <a:solidFill>
                          <a:srgbClr val="000000"/>
                        </a:solidFill>
                        <a:effectLst/>
                        <a:latin typeface="Calibri" panose="020F0502020204030204" pitchFamily="34" charset="0"/>
                      </a:endParaRPr>
                    </a:p>
                  </a:txBody>
                  <a:tcPr marL="7152" marR="7152" marT="7152" marB="0" anchor="b"/>
                </a:tc>
              </a:tr>
              <a:tr h="143039">
                <a:tc>
                  <a:txBody>
                    <a:bodyPr/>
                    <a:lstStyle/>
                    <a:p>
                      <a:pPr algn="ctr" fontAlgn="ctr"/>
                      <a:r>
                        <a:rPr lang="en-US" sz="1800" b="0" i="0" u="none" strike="noStrike" dirty="0" smtClean="0">
                          <a:solidFill>
                            <a:srgbClr val="000000"/>
                          </a:solidFill>
                          <a:effectLst/>
                          <a:latin typeface="Calibri" panose="020F0502020204030204" pitchFamily="34" charset="0"/>
                        </a:rPr>
                        <a:t>15</a:t>
                      </a:r>
                      <a:endParaRPr lang="en-US" sz="1800" b="0" i="0" u="none" strike="noStrike" dirty="0">
                        <a:solidFill>
                          <a:srgbClr val="000000"/>
                        </a:solidFill>
                        <a:effectLst/>
                        <a:latin typeface="Calibri" panose="020F0502020204030204" pitchFamily="34" charset="0"/>
                      </a:endParaRPr>
                    </a:p>
                  </a:txBody>
                  <a:tcPr marL="7152" marR="7152" marT="7152" marB="0" anchor="ctr"/>
                </a:tc>
                <a:tc>
                  <a:txBody>
                    <a:bodyPr/>
                    <a:lstStyle/>
                    <a:p>
                      <a:pPr algn="r" fontAlgn="b"/>
                      <a:r>
                        <a:rPr lang="en-US" sz="1800" u="none" strike="noStrike" dirty="0">
                          <a:effectLst/>
                        </a:rPr>
                        <a:t>40,000</a:t>
                      </a:r>
                      <a:endParaRPr lang="en-US" sz="1800" b="0" i="0" u="none" strike="noStrike" dirty="0">
                        <a:solidFill>
                          <a:srgbClr val="000000"/>
                        </a:solidFill>
                        <a:effectLst/>
                        <a:latin typeface="Calibri" panose="020F0502020204030204" pitchFamily="34" charset="0"/>
                      </a:endParaRPr>
                    </a:p>
                  </a:txBody>
                  <a:tcPr marL="7152" marR="7152" marT="7152" marB="0" anchor="b"/>
                </a:tc>
                <a:tc>
                  <a:txBody>
                    <a:bodyPr/>
                    <a:lstStyle/>
                    <a:p>
                      <a:pPr algn="r" fontAlgn="b"/>
                      <a:r>
                        <a:rPr lang="en-US" sz="1800" u="none" strike="noStrike" dirty="0">
                          <a:effectLst/>
                        </a:rPr>
                        <a:t>9.03</a:t>
                      </a:r>
                      <a:endParaRPr lang="en-US" sz="1800" b="0" i="0" u="none" strike="noStrike" dirty="0">
                        <a:solidFill>
                          <a:srgbClr val="000000"/>
                        </a:solidFill>
                        <a:effectLst/>
                        <a:latin typeface="Calibri" panose="020F0502020204030204" pitchFamily="34" charset="0"/>
                      </a:endParaRPr>
                    </a:p>
                  </a:txBody>
                  <a:tcPr marL="7152" marR="7152" marT="7152" marB="0" anchor="b"/>
                </a:tc>
              </a:tr>
            </a:tbl>
          </a:graphicData>
        </a:graphic>
      </p:graphicFrame>
      <p:sp>
        <p:nvSpPr>
          <p:cNvPr id="4" name="TextBox 3"/>
          <p:cNvSpPr txBox="1"/>
          <p:nvPr/>
        </p:nvSpPr>
        <p:spPr>
          <a:xfrm>
            <a:off x="6168008" y="1412777"/>
            <a:ext cx="4032448" cy="4893647"/>
          </a:xfrm>
          <a:prstGeom prst="rect">
            <a:avLst/>
          </a:prstGeom>
          <a:noFill/>
        </p:spPr>
        <p:txBody>
          <a:bodyPr wrap="square" rtlCol="0">
            <a:spAutoFit/>
          </a:bodyPr>
          <a:lstStyle/>
          <a:p>
            <a:r>
              <a:rPr lang="en-US" sz="2400" dirty="0">
                <a:latin typeface="+mj-lt"/>
              </a:rPr>
              <a:t>If </a:t>
            </a:r>
          </a:p>
          <a:p>
            <a:r>
              <a:rPr lang="en-US" sz="2400" dirty="0">
                <a:latin typeface="+mj-lt"/>
              </a:rPr>
              <a:t>the given trajectory of number of individuals insured and premium per capita per year is achieved</a:t>
            </a:r>
          </a:p>
          <a:p>
            <a:endParaRPr lang="en-US" sz="2400" dirty="0">
              <a:latin typeface="+mj-lt"/>
            </a:endParaRPr>
          </a:p>
          <a:p>
            <a:r>
              <a:rPr lang="en-US" sz="2400" dirty="0">
                <a:latin typeface="+mj-lt"/>
              </a:rPr>
              <a:t>Repayment in Equal Annual Installment</a:t>
            </a:r>
          </a:p>
          <a:p>
            <a:endParaRPr lang="en-US" sz="2400" dirty="0">
              <a:latin typeface="+mj-lt"/>
            </a:endParaRPr>
          </a:p>
          <a:p>
            <a:r>
              <a:rPr lang="en-US" sz="2400" dirty="0">
                <a:latin typeface="+mj-lt"/>
              </a:rPr>
              <a:t>In 10 years </a:t>
            </a:r>
          </a:p>
          <a:p>
            <a:endParaRPr lang="en-US" sz="2400" dirty="0">
              <a:latin typeface="+mj-lt"/>
            </a:endParaRPr>
          </a:p>
          <a:p>
            <a:r>
              <a:rPr lang="en-US" sz="2400" dirty="0">
                <a:latin typeface="+mj-lt"/>
              </a:rPr>
              <a:t>After a moratorium of 5 years</a:t>
            </a:r>
            <a:endParaRPr lang="en-US" sz="2400" dirty="0">
              <a:latin typeface="+mj-lt"/>
            </a:endParaRPr>
          </a:p>
          <a:p>
            <a:endParaRPr lang="en-US" sz="2400" dirty="0">
              <a:latin typeface="+mj-lt"/>
            </a:endParaRPr>
          </a:p>
        </p:txBody>
      </p:sp>
      <p:sp>
        <p:nvSpPr>
          <p:cNvPr id="5" name="Title 1"/>
          <p:cNvSpPr txBox="1">
            <a:spLocks/>
          </p:cNvSpPr>
          <p:nvPr/>
        </p:nvSpPr>
        <p:spPr>
          <a:xfrm>
            <a:off x="3863975" y="260350"/>
            <a:ext cx="6624638" cy="863600"/>
          </a:xfrm>
          <a:prstGeom prst="rect">
            <a:avLst/>
          </a:prstGeom>
        </p:spPr>
        <p:txBody>
          <a:bodyPr/>
          <a:lstStyle>
            <a:lvl1pPr algn="l" rtl="0" eaLnBrk="0" fontAlgn="base" hangingPunct="0">
              <a:spcBef>
                <a:spcPct val="0"/>
              </a:spcBef>
              <a:spcAft>
                <a:spcPct val="0"/>
              </a:spcAft>
              <a:defRPr sz="3400" b="1">
                <a:solidFill>
                  <a:srgbClr val="921B21"/>
                </a:solidFill>
                <a:latin typeface="+mj-lt"/>
                <a:ea typeface="+mj-ea"/>
                <a:cs typeface="+mj-cs"/>
              </a:defRPr>
            </a:lvl1pPr>
            <a:lvl2pPr algn="l" rtl="0" eaLnBrk="0" fontAlgn="base" hangingPunct="0">
              <a:spcBef>
                <a:spcPct val="0"/>
              </a:spcBef>
              <a:spcAft>
                <a:spcPct val="0"/>
              </a:spcAft>
              <a:defRPr sz="3400" b="1">
                <a:solidFill>
                  <a:srgbClr val="921B21"/>
                </a:solidFill>
                <a:latin typeface="Gill Sans MT" pitchFamily="34" charset="0"/>
              </a:defRPr>
            </a:lvl2pPr>
            <a:lvl3pPr algn="l" rtl="0" eaLnBrk="0" fontAlgn="base" hangingPunct="0">
              <a:spcBef>
                <a:spcPct val="0"/>
              </a:spcBef>
              <a:spcAft>
                <a:spcPct val="0"/>
              </a:spcAft>
              <a:defRPr sz="3400" b="1">
                <a:solidFill>
                  <a:srgbClr val="921B21"/>
                </a:solidFill>
                <a:latin typeface="Gill Sans MT" pitchFamily="34" charset="0"/>
              </a:defRPr>
            </a:lvl3pPr>
            <a:lvl4pPr algn="l" rtl="0" eaLnBrk="0" fontAlgn="base" hangingPunct="0">
              <a:spcBef>
                <a:spcPct val="0"/>
              </a:spcBef>
              <a:spcAft>
                <a:spcPct val="0"/>
              </a:spcAft>
              <a:defRPr sz="3400" b="1">
                <a:solidFill>
                  <a:srgbClr val="921B21"/>
                </a:solidFill>
                <a:latin typeface="Gill Sans MT" pitchFamily="34" charset="0"/>
              </a:defRPr>
            </a:lvl4pPr>
            <a:lvl5pPr algn="l" rtl="0" eaLnBrk="0" fontAlgn="base" hangingPunct="0">
              <a:spcBef>
                <a:spcPct val="0"/>
              </a:spcBef>
              <a:spcAft>
                <a:spcPct val="0"/>
              </a:spcAft>
              <a:defRPr sz="3400" b="1">
                <a:solidFill>
                  <a:srgbClr val="921B21"/>
                </a:solidFill>
                <a:latin typeface="Gill Sans MT" pitchFamily="34" charset="0"/>
              </a:defRPr>
            </a:lvl5pPr>
            <a:lvl6pPr marL="457200" algn="l" rtl="0" fontAlgn="base">
              <a:spcBef>
                <a:spcPct val="0"/>
              </a:spcBef>
              <a:spcAft>
                <a:spcPct val="0"/>
              </a:spcAft>
              <a:defRPr sz="3400" b="1">
                <a:solidFill>
                  <a:srgbClr val="921B21"/>
                </a:solidFill>
                <a:latin typeface="Gill Sans MT" pitchFamily="34" charset="0"/>
              </a:defRPr>
            </a:lvl6pPr>
            <a:lvl7pPr marL="914400" algn="l" rtl="0" fontAlgn="base">
              <a:spcBef>
                <a:spcPct val="0"/>
              </a:spcBef>
              <a:spcAft>
                <a:spcPct val="0"/>
              </a:spcAft>
              <a:defRPr sz="3400" b="1">
                <a:solidFill>
                  <a:srgbClr val="921B21"/>
                </a:solidFill>
                <a:latin typeface="Gill Sans MT" pitchFamily="34" charset="0"/>
              </a:defRPr>
            </a:lvl7pPr>
            <a:lvl8pPr marL="1371600" algn="l" rtl="0" fontAlgn="base">
              <a:spcBef>
                <a:spcPct val="0"/>
              </a:spcBef>
              <a:spcAft>
                <a:spcPct val="0"/>
              </a:spcAft>
              <a:defRPr sz="3400" b="1">
                <a:solidFill>
                  <a:srgbClr val="921B21"/>
                </a:solidFill>
                <a:latin typeface="Gill Sans MT" pitchFamily="34" charset="0"/>
              </a:defRPr>
            </a:lvl8pPr>
            <a:lvl9pPr marL="1828800" algn="l" rtl="0" fontAlgn="base">
              <a:spcBef>
                <a:spcPct val="0"/>
              </a:spcBef>
              <a:spcAft>
                <a:spcPct val="0"/>
              </a:spcAft>
              <a:defRPr sz="3400" b="1">
                <a:solidFill>
                  <a:srgbClr val="921B21"/>
                </a:solidFill>
                <a:latin typeface="Gill Sans MT" pitchFamily="34" charset="0"/>
              </a:defRPr>
            </a:lvl9pPr>
          </a:lstStyle>
          <a:p>
            <a:pPr marL="0" lvl="1" algn="r"/>
            <a:r>
              <a:rPr lang="en-US" sz="2800" kern="0" dirty="0"/>
              <a:t>A Prototype</a:t>
            </a:r>
            <a:endParaRPr lang="de-DE" sz="2800" kern="0" dirty="0"/>
          </a:p>
        </p:txBody>
      </p:sp>
    </p:spTree>
    <p:extLst>
      <p:ext uri="{BB962C8B-B14F-4D97-AF65-F5344CB8AC3E}">
        <p14:creationId xmlns:p14="http://schemas.microsoft.com/office/powerpoint/2010/main" val="4145044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63975" y="260350"/>
            <a:ext cx="6624638" cy="863600"/>
          </a:xfrm>
        </p:spPr>
        <p:txBody>
          <a:bodyPr/>
          <a:lstStyle/>
          <a:p>
            <a:pPr algn="r" eaLnBrk="1" hangingPunct="1">
              <a:defRPr/>
            </a:pPr>
            <a:r>
              <a:rPr lang="en-US" sz="2800" dirty="0"/>
              <a:t>Outline</a:t>
            </a:r>
            <a:endParaRPr lang="en-IN" dirty="0">
              <a:latin typeface="+mn-lt"/>
            </a:endParaRPr>
          </a:p>
        </p:txBody>
      </p:sp>
      <p:sp>
        <p:nvSpPr>
          <p:cNvPr id="30" name="Content Placeholder 2"/>
          <p:cNvSpPr>
            <a:spLocks noGrp="1"/>
          </p:cNvSpPr>
          <p:nvPr>
            <p:ph idx="1"/>
          </p:nvPr>
        </p:nvSpPr>
        <p:spPr>
          <a:xfrm>
            <a:off x="1847850" y="1484784"/>
            <a:ext cx="8496300" cy="4752504"/>
          </a:xfrm>
        </p:spPr>
        <p:txBody>
          <a:bodyPr/>
          <a:lstStyle/>
          <a:p>
            <a:pPr marL="273050" indent="-273050" eaLnBrk="1" hangingPunct="1">
              <a:defRPr/>
            </a:pPr>
            <a:r>
              <a:rPr lang="en-US" sz="2800" dirty="0"/>
              <a:t>Community-Based Health </a:t>
            </a:r>
            <a:r>
              <a:rPr lang="en-US" sz="2800" dirty="0"/>
              <a:t>Insurance</a:t>
            </a:r>
          </a:p>
          <a:p>
            <a:pPr marL="273050" indent="-273050" eaLnBrk="1" hangingPunct="1">
              <a:defRPr/>
            </a:pPr>
            <a:r>
              <a:rPr lang="en-US" sz="2800" dirty="0"/>
              <a:t>Unique </a:t>
            </a:r>
            <a:r>
              <a:rPr lang="en-US" sz="2800" dirty="0"/>
              <a:t>features of </a:t>
            </a:r>
            <a:r>
              <a:rPr lang="en-US" sz="2800" dirty="0"/>
              <a:t>the </a:t>
            </a:r>
            <a:r>
              <a:rPr lang="en-US" sz="2800" dirty="0"/>
              <a:t>implementation model</a:t>
            </a:r>
          </a:p>
          <a:p>
            <a:pPr marL="273050" indent="-273050" eaLnBrk="1" hangingPunct="1">
              <a:defRPr/>
            </a:pPr>
            <a:r>
              <a:rPr lang="en-US" sz="2800" dirty="0"/>
              <a:t>Business case of Health </a:t>
            </a:r>
            <a:r>
              <a:rPr lang="en-US" sz="2800" dirty="0"/>
              <a:t>Microinsurance</a:t>
            </a:r>
            <a:endParaRPr lang="en-US" sz="2800" dirty="0"/>
          </a:p>
          <a:p>
            <a:pPr marL="273050" indent="-273050" eaLnBrk="1" hangingPunct="1">
              <a:defRPr/>
            </a:pPr>
            <a:r>
              <a:rPr lang="en-US" sz="2800" dirty="0"/>
              <a:t>Conclusions</a:t>
            </a:r>
            <a:endParaRPr lang="en-US" sz="2800" dirty="0"/>
          </a:p>
        </p:txBody>
      </p:sp>
    </p:spTree>
    <p:extLst>
      <p:ext uri="{BB962C8B-B14F-4D97-AF65-F5344CB8AC3E}">
        <p14:creationId xmlns:p14="http://schemas.microsoft.com/office/powerpoint/2010/main" val="30849352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51259405"/>
              </p:ext>
            </p:extLst>
          </p:nvPr>
        </p:nvGraphicFramePr>
        <p:xfrm>
          <a:off x="2639617" y="1325112"/>
          <a:ext cx="6892267" cy="2607945"/>
        </p:xfrm>
        <a:graphic>
          <a:graphicData uri="http://schemas.openxmlformats.org/drawingml/2006/table">
            <a:tbl>
              <a:tblPr>
                <a:tableStyleId>{5C22544A-7EE6-4342-B048-85BDC9FD1C3A}</a:tableStyleId>
              </a:tblPr>
              <a:tblGrid>
                <a:gridCol w="1680187"/>
                <a:gridCol w="2194560"/>
                <a:gridCol w="3017520"/>
              </a:tblGrid>
              <a:tr h="176421">
                <a:tc>
                  <a:txBody>
                    <a:bodyPr/>
                    <a:lstStyle/>
                    <a:p>
                      <a:pPr algn="ctr" fontAlgn="b"/>
                      <a:r>
                        <a:rPr lang="en-US" sz="2400" b="0" i="0" u="none" strike="noStrike" dirty="0" smtClean="0">
                          <a:solidFill>
                            <a:schemeClr val="bg1"/>
                          </a:solidFill>
                          <a:effectLst/>
                          <a:latin typeface="+mj-lt"/>
                        </a:rPr>
                        <a:t>Year</a:t>
                      </a:r>
                      <a:endParaRPr lang="en-US" sz="2400" b="0" i="0" u="none" strike="noStrike" dirty="0">
                        <a:solidFill>
                          <a:schemeClr val="bg1"/>
                        </a:solidFill>
                        <a:effectLst/>
                        <a:latin typeface="+mj-lt"/>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r" fontAlgn="b"/>
                      <a:r>
                        <a:rPr lang="en-US" sz="2400" b="0" i="0" u="none" strike="noStrike" dirty="0" smtClean="0">
                          <a:solidFill>
                            <a:schemeClr val="bg1"/>
                          </a:solidFill>
                          <a:effectLst/>
                          <a:latin typeface="+mj-lt"/>
                        </a:rPr>
                        <a:t>Capital</a:t>
                      </a:r>
                      <a:r>
                        <a:rPr lang="en-US" sz="2400" b="0" i="0" u="none" strike="noStrike" baseline="0" dirty="0" smtClean="0">
                          <a:solidFill>
                            <a:schemeClr val="bg1"/>
                          </a:solidFill>
                          <a:effectLst/>
                          <a:latin typeface="+mj-lt"/>
                        </a:rPr>
                        <a:t> Required in the beginning of the year (US$)</a:t>
                      </a:r>
                      <a:endParaRPr lang="en-US" sz="2400" b="0" i="0" u="none" strike="noStrike" dirty="0">
                        <a:solidFill>
                          <a:schemeClr val="bg1"/>
                        </a:solidFill>
                        <a:effectLst/>
                        <a:latin typeface="+mj-lt"/>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r" fontAlgn="b"/>
                      <a:r>
                        <a:rPr lang="en-US" sz="2400" b="0" i="0" u="none" strike="noStrike" dirty="0" smtClean="0">
                          <a:solidFill>
                            <a:schemeClr val="bg1"/>
                          </a:solidFill>
                          <a:effectLst/>
                          <a:latin typeface="+mj-lt"/>
                        </a:rPr>
                        <a:t>If total funds come</a:t>
                      </a:r>
                      <a:r>
                        <a:rPr lang="en-US" sz="2400" b="0" i="0" u="none" strike="noStrike" baseline="0" dirty="0" smtClean="0">
                          <a:solidFill>
                            <a:schemeClr val="bg1"/>
                          </a:solidFill>
                          <a:effectLst/>
                          <a:latin typeface="+mj-lt"/>
                        </a:rPr>
                        <a:t> at one go at the start of the scheme (US$)</a:t>
                      </a:r>
                      <a:endParaRPr lang="en-US" sz="2400" b="0" i="0" u="none" strike="noStrike" dirty="0">
                        <a:solidFill>
                          <a:schemeClr val="bg1"/>
                        </a:solidFill>
                        <a:effectLst/>
                        <a:latin typeface="+mj-lt"/>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r>
              <a:tr h="190500">
                <a:tc>
                  <a:txBody>
                    <a:bodyPr/>
                    <a:lstStyle/>
                    <a:p>
                      <a:pPr algn="ctr" fontAlgn="b"/>
                      <a:r>
                        <a:rPr lang="en-US" sz="2400" b="0" i="0" u="none" strike="noStrike" dirty="0" smtClean="0">
                          <a:solidFill>
                            <a:srgbClr val="000000"/>
                          </a:solidFill>
                          <a:effectLst/>
                          <a:latin typeface="+mj-lt"/>
                        </a:rPr>
                        <a:t>1</a:t>
                      </a:r>
                      <a:endParaRPr lang="en-US" sz="2400" b="0" i="0" u="none" strike="noStrike" dirty="0">
                        <a:solidFill>
                          <a:srgbClr val="000000"/>
                        </a:solidFill>
                        <a:effectLst/>
                        <a:latin typeface="+mj-lt"/>
                      </a:endParaRPr>
                    </a:p>
                  </a:txBody>
                  <a:tcPr marL="9525" marR="9525" marT="9525"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400" u="none" strike="noStrike" dirty="0">
                          <a:effectLst/>
                          <a:latin typeface="+mj-lt"/>
                        </a:rPr>
                        <a:t>        31,703 </a:t>
                      </a:r>
                      <a:endParaRPr lang="en-US" sz="2400" b="0" i="0" u="none" strike="noStrike" dirty="0">
                        <a:solidFill>
                          <a:srgbClr val="000000"/>
                        </a:solidFill>
                        <a:effectLst/>
                        <a:latin typeface="+mj-lt"/>
                      </a:endParaRPr>
                    </a:p>
                  </a:txBody>
                  <a:tcPr marL="9525" marR="9525" marT="9525"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r" fontAlgn="b"/>
                      <a:r>
                        <a:rPr lang="en-US" sz="2400" b="0" i="0" u="none" strike="noStrike" dirty="0" smtClean="0">
                          <a:solidFill>
                            <a:srgbClr val="000000"/>
                          </a:solidFill>
                          <a:effectLst/>
                          <a:latin typeface="+mj-lt"/>
                        </a:rPr>
                        <a:t>62,477</a:t>
                      </a:r>
                      <a:endParaRPr lang="en-US" sz="2400" b="0" i="0" u="none" strike="noStrike" dirty="0">
                        <a:solidFill>
                          <a:srgbClr val="000000"/>
                        </a:solidFill>
                        <a:effectLst/>
                        <a:latin typeface="+mj-lt"/>
                      </a:endParaRPr>
                    </a:p>
                  </a:txBody>
                  <a:tcPr marL="9525" marR="9525" marT="9525"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ctr" fontAlgn="b"/>
                      <a:r>
                        <a:rPr lang="en-US" sz="2400" b="0" i="0" u="none" strike="noStrike" dirty="0" smtClean="0">
                          <a:solidFill>
                            <a:srgbClr val="000000"/>
                          </a:solidFill>
                          <a:effectLst/>
                          <a:latin typeface="+mj-lt"/>
                        </a:rPr>
                        <a:t>2</a:t>
                      </a:r>
                      <a:endParaRPr lang="en-US" sz="2400" b="0" i="0" u="none" strike="noStrike" dirty="0">
                        <a:solidFill>
                          <a:srgbClr val="000000"/>
                        </a:solidFill>
                        <a:effectLst/>
                        <a:latin typeface="+mj-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400" u="none" strike="noStrike" dirty="0">
                          <a:effectLst/>
                          <a:latin typeface="+mj-lt"/>
                        </a:rPr>
                        <a:t>        12,712 </a:t>
                      </a:r>
                      <a:endParaRPr lang="en-US" sz="2400" b="0" i="0" u="none" strike="noStrike" dirty="0">
                        <a:solidFill>
                          <a:srgbClr val="000000"/>
                        </a:solidFill>
                        <a:effectLst/>
                        <a:latin typeface="+mj-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en-US" sz="2400" b="0" i="0" u="none" strike="noStrike" dirty="0" smtClean="0">
                          <a:solidFill>
                            <a:srgbClr val="000000"/>
                          </a:solidFill>
                          <a:effectLst/>
                          <a:latin typeface="+mj-lt"/>
                        </a:rPr>
                        <a:t>3</a:t>
                      </a:r>
                      <a:endParaRPr lang="en-US" sz="2400" b="0" i="0" u="none" strike="noStrike" dirty="0">
                        <a:solidFill>
                          <a:srgbClr val="000000"/>
                        </a:solidFill>
                        <a:effectLst/>
                        <a:latin typeface="+mj-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400" u="none" strike="noStrike" dirty="0">
                          <a:effectLst/>
                          <a:latin typeface="+mj-lt"/>
                        </a:rPr>
                        <a:t>        12,954 </a:t>
                      </a:r>
                      <a:endParaRPr lang="en-US" sz="2400" b="0" i="0" u="none" strike="noStrike" dirty="0">
                        <a:solidFill>
                          <a:srgbClr val="000000"/>
                        </a:solidFill>
                        <a:effectLst/>
                        <a:latin typeface="+mj-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en-US" sz="2400" b="0" i="0" u="none" strike="noStrike" dirty="0" smtClean="0">
                          <a:solidFill>
                            <a:srgbClr val="000000"/>
                          </a:solidFill>
                          <a:effectLst/>
                          <a:latin typeface="+mj-lt"/>
                        </a:rPr>
                        <a:t>4</a:t>
                      </a:r>
                      <a:endParaRPr lang="en-US" sz="2400" b="0" i="0" u="none" strike="noStrike" dirty="0">
                        <a:solidFill>
                          <a:srgbClr val="000000"/>
                        </a:solidFill>
                        <a:effectLst/>
                        <a:latin typeface="+mj-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400" u="none" strike="noStrike" dirty="0">
                          <a:effectLst/>
                          <a:latin typeface="+mj-lt"/>
                        </a:rPr>
                        <a:t>          6,178 </a:t>
                      </a:r>
                      <a:endParaRPr lang="en-US" sz="2400" b="0" i="0" u="none" strike="noStrike" dirty="0">
                        <a:solidFill>
                          <a:srgbClr val="000000"/>
                        </a:solidFill>
                        <a:effectLst/>
                        <a:latin typeface="+mj-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r>
            </a:tbl>
          </a:graphicData>
        </a:graphic>
      </p:graphicFrame>
      <p:sp>
        <p:nvSpPr>
          <p:cNvPr id="3" name="Title 1"/>
          <p:cNvSpPr txBox="1">
            <a:spLocks/>
          </p:cNvSpPr>
          <p:nvPr/>
        </p:nvSpPr>
        <p:spPr>
          <a:xfrm>
            <a:off x="3863975" y="260350"/>
            <a:ext cx="6624638" cy="863600"/>
          </a:xfrm>
          <a:prstGeom prst="rect">
            <a:avLst/>
          </a:prstGeom>
        </p:spPr>
        <p:txBody>
          <a:bodyPr/>
          <a:lstStyle>
            <a:lvl1pPr algn="l" rtl="0" eaLnBrk="0" fontAlgn="base" hangingPunct="0">
              <a:spcBef>
                <a:spcPct val="0"/>
              </a:spcBef>
              <a:spcAft>
                <a:spcPct val="0"/>
              </a:spcAft>
              <a:defRPr sz="3400" b="1">
                <a:solidFill>
                  <a:srgbClr val="921B21"/>
                </a:solidFill>
                <a:latin typeface="+mj-lt"/>
                <a:ea typeface="+mj-ea"/>
                <a:cs typeface="+mj-cs"/>
              </a:defRPr>
            </a:lvl1pPr>
            <a:lvl2pPr algn="l" rtl="0" eaLnBrk="0" fontAlgn="base" hangingPunct="0">
              <a:spcBef>
                <a:spcPct val="0"/>
              </a:spcBef>
              <a:spcAft>
                <a:spcPct val="0"/>
              </a:spcAft>
              <a:defRPr sz="3400" b="1">
                <a:solidFill>
                  <a:srgbClr val="921B21"/>
                </a:solidFill>
                <a:latin typeface="Gill Sans MT" pitchFamily="34" charset="0"/>
              </a:defRPr>
            </a:lvl2pPr>
            <a:lvl3pPr algn="l" rtl="0" eaLnBrk="0" fontAlgn="base" hangingPunct="0">
              <a:spcBef>
                <a:spcPct val="0"/>
              </a:spcBef>
              <a:spcAft>
                <a:spcPct val="0"/>
              </a:spcAft>
              <a:defRPr sz="3400" b="1">
                <a:solidFill>
                  <a:srgbClr val="921B21"/>
                </a:solidFill>
                <a:latin typeface="Gill Sans MT" pitchFamily="34" charset="0"/>
              </a:defRPr>
            </a:lvl3pPr>
            <a:lvl4pPr algn="l" rtl="0" eaLnBrk="0" fontAlgn="base" hangingPunct="0">
              <a:spcBef>
                <a:spcPct val="0"/>
              </a:spcBef>
              <a:spcAft>
                <a:spcPct val="0"/>
              </a:spcAft>
              <a:defRPr sz="3400" b="1">
                <a:solidFill>
                  <a:srgbClr val="921B21"/>
                </a:solidFill>
                <a:latin typeface="Gill Sans MT" pitchFamily="34" charset="0"/>
              </a:defRPr>
            </a:lvl4pPr>
            <a:lvl5pPr algn="l" rtl="0" eaLnBrk="0" fontAlgn="base" hangingPunct="0">
              <a:spcBef>
                <a:spcPct val="0"/>
              </a:spcBef>
              <a:spcAft>
                <a:spcPct val="0"/>
              </a:spcAft>
              <a:defRPr sz="3400" b="1">
                <a:solidFill>
                  <a:srgbClr val="921B21"/>
                </a:solidFill>
                <a:latin typeface="Gill Sans MT" pitchFamily="34" charset="0"/>
              </a:defRPr>
            </a:lvl5pPr>
            <a:lvl6pPr marL="457200" algn="l" rtl="0" fontAlgn="base">
              <a:spcBef>
                <a:spcPct val="0"/>
              </a:spcBef>
              <a:spcAft>
                <a:spcPct val="0"/>
              </a:spcAft>
              <a:defRPr sz="3400" b="1">
                <a:solidFill>
                  <a:srgbClr val="921B21"/>
                </a:solidFill>
                <a:latin typeface="Gill Sans MT" pitchFamily="34" charset="0"/>
              </a:defRPr>
            </a:lvl6pPr>
            <a:lvl7pPr marL="914400" algn="l" rtl="0" fontAlgn="base">
              <a:spcBef>
                <a:spcPct val="0"/>
              </a:spcBef>
              <a:spcAft>
                <a:spcPct val="0"/>
              </a:spcAft>
              <a:defRPr sz="3400" b="1">
                <a:solidFill>
                  <a:srgbClr val="921B21"/>
                </a:solidFill>
                <a:latin typeface="Gill Sans MT" pitchFamily="34" charset="0"/>
              </a:defRPr>
            </a:lvl7pPr>
            <a:lvl8pPr marL="1371600" algn="l" rtl="0" fontAlgn="base">
              <a:spcBef>
                <a:spcPct val="0"/>
              </a:spcBef>
              <a:spcAft>
                <a:spcPct val="0"/>
              </a:spcAft>
              <a:defRPr sz="3400" b="1">
                <a:solidFill>
                  <a:srgbClr val="921B21"/>
                </a:solidFill>
                <a:latin typeface="Gill Sans MT" pitchFamily="34" charset="0"/>
              </a:defRPr>
            </a:lvl8pPr>
            <a:lvl9pPr marL="1828800" algn="l" rtl="0" fontAlgn="base">
              <a:spcBef>
                <a:spcPct val="0"/>
              </a:spcBef>
              <a:spcAft>
                <a:spcPct val="0"/>
              </a:spcAft>
              <a:defRPr sz="3400" b="1">
                <a:solidFill>
                  <a:srgbClr val="921B21"/>
                </a:solidFill>
                <a:latin typeface="Gill Sans MT" pitchFamily="34" charset="0"/>
              </a:defRPr>
            </a:lvl9pPr>
          </a:lstStyle>
          <a:p>
            <a:pPr marL="0" lvl="1" algn="r"/>
            <a:r>
              <a:rPr lang="en-US" sz="2800" kern="0" dirty="0"/>
              <a:t>Amount of Loan</a:t>
            </a:r>
            <a:endParaRPr lang="de-DE" sz="2800" kern="0" dirty="0"/>
          </a:p>
        </p:txBody>
      </p:sp>
      <p:sp>
        <p:nvSpPr>
          <p:cNvPr id="5" name="TextBox 4"/>
          <p:cNvSpPr txBox="1"/>
          <p:nvPr/>
        </p:nvSpPr>
        <p:spPr>
          <a:xfrm>
            <a:off x="2630826" y="4708302"/>
            <a:ext cx="6993566" cy="1384995"/>
          </a:xfrm>
          <a:prstGeom prst="rect">
            <a:avLst/>
          </a:prstGeom>
          <a:noFill/>
        </p:spPr>
        <p:txBody>
          <a:bodyPr wrap="square" rtlCol="0">
            <a:spAutoFit/>
          </a:bodyPr>
          <a:lstStyle/>
          <a:p>
            <a:r>
              <a:rPr lang="en-US" sz="2800" dirty="0">
                <a:latin typeface="+mj-lt"/>
              </a:rPr>
              <a:t>Capital Required to provide permanent insurance cover to an individual </a:t>
            </a:r>
          </a:p>
          <a:p>
            <a:r>
              <a:rPr lang="en-US" sz="2800" dirty="0">
                <a:latin typeface="+mj-lt"/>
              </a:rPr>
              <a:t>= US$ 62,477/40,000 = US$ 1.56</a:t>
            </a:r>
            <a:endParaRPr lang="en-US" sz="2800" dirty="0">
              <a:latin typeface="+mj-lt"/>
            </a:endParaRPr>
          </a:p>
        </p:txBody>
      </p:sp>
    </p:spTree>
    <p:extLst>
      <p:ext uri="{BB962C8B-B14F-4D97-AF65-F5344CB8AC3E}">
        <p14:creationId xmlns:p14="http://schemas.microsoft.com/office/powerpoint/2010/main" val="31099342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979328" y="35361"/>
            <a:ext cx="7688672" cy="935608"/>
          </a:xfrm>
          <a:prstGeom prst="rect">
            <a:avLst/>
          </a:prstGeom>
        </p:spPr>
        <p:txBody>
          <a:bodyPr anchor="b">
            <a:noAutofit/>
          </a:bodyPr>
          <a:lstStyle>
            <a:lvl1pPr algn="l" rtl="0" eaLnBrk="0" fontAlgn="base" hangingPunct="0">
              <a:spcBef>
                <a:spcPct val="0"/>
              </a:spcBef>
              <a:spcAft>
                <a:spcPct val="0"/>
              </a:spcAft>
              <a:defRPr sz="3400" b="1">
                <a:solidFill>
                  <a:srgbClr val="921B21"/>
                </a:solidFill>
                <a:latin typeface="+mj-lt"/>
                <a:ea typeface="+mj-ea"/>
                <a:cs typeface="+mj-cs"/>
              </a:defRPr>
            </a:lvl1pPr>
            <a:lvl2pPr algn="l" rtl="0" eaLnBrk="0" fontAlgn="base" hangingPunct="0">
              <a:spcBef>
                <a:spcPct val="0"/>
              </a:spcBef>
              <a:spcAft>
                <a:spcPct val="0"/>
              </a:spcAft>
              <a:defRPr sz="3400" b="1">
                <a:solidFill>
                  <a:srgbClr val="921B21"/>
                </a:solidFill>
                <a:latin typeface="Gill Sans MT" pitchFamily="34" charset="0"/>
              </a:defRPr>
            </a:lvl2pPr>
            <a:lvl3pPr algn="l" rtl="0" eaLnBrk="0" fontAlgn="base" hangingPunct="0">
              <a:spcBef>
                <a:spcPct val="0"/>
              </a:spcBef>
              <a:spcAft>
                <a:spcPct val="0"/>
              </a:spcAft>
              <a:defRPr sz="3400" b="1">
                <a:solidFill>
                  <a:srgbClr val="921B21"/>
                </a:solidFill>
                <a:latin typeface="Gill Sans MT" pitchFamily="34" charset="0"/>
              </a:defRPr>
            </a:lvl3pPr>
            <a:lvl4pPr algn="l" rtl="0" eaLnBrk="0" fontAlgn="base" hangingPunct="0">
              <a:spcBef>
                <a:spcPct val="0"/>
              </a:spcBef>
              <a:spcAft>
                <a:spcPct val="0"/>
              </a:spcAft>
              <a:defRPr sz="3400" b="1">
                <a:solidFill>
                  <a:srgbClr val="921B21"/>
                </a:solidFill>
                <a:latin typeface="Gill Sans MT" pitchFamily="34" charset="0"/>
              </a:defRPr>
            </a:lvl4pPr>
            <a:lvl5pPr algn="l" rtl="0" eaLnBrk="0" fontAlgn="base" hangingPunct="0">
              <a:spcBef>
                <a:spcPct val="0"/>
              </a:spcBef>
              <a:spcAft>
                <a:spcPct val="0"/>
              </a:spcAft>
              <a:defRPr sz="3400" b="1">
                <a:solidFill>
                  <a:srgbClr val="921B21"/>
                </a:solidFill>
                <a:latin typeface="Gill Sans MT" pitchFamily="34" charset="0"/>
              </a:defRPr>
            </a:lvl5pPr>
            <a:lvl6pPr marL="457200" algn="l" rtl="0" fontAlgn="base">
              <a:spcBef>
                <a:spcPct val="0"/>
              </a:spcBef>
              <a:spcAft>
                <a:spcPct val="0"/>
              </a:spcAft>
              <a:defRPr sz="3400" b="1">
                <a:solidFill>
                  <a:srgbClr val="921B21"/>
                </a:solidFill>
                <a:latin typeface="Gill Sans MT" pitchFamily="34" charset="0"/>
              </a:defRPr>
            </a:lvl6pPr>
            <a:lvl7pPr marL="914400" algn="l" rtl="0" fontAlgn="base">
              <a:spcBef>
                <a:spcPct val="0"/>
              </a:spcBef>
              <a:spcAft>
                <a:spcPct val="0"/>
              </a:spcAft>
              <a:defRPr sz="3400" b="1">
                <a:solidFill>
                  <a:srgbClr val="921B21"/>
                </a:solidFill>
                <a:latin typeface="Gill Sans MT" pitchFamily="34" charset="0"/>
              </a:defRPr>
            </a:lvl7pPr>
            <a:lvl8pPr marL="1371600" algn="l" rtl="0" fontAlgn="base">
              <a:spcBef>
                <a:spcPct val="0"/>
              </a:spcBef>
              <a:spcAft>
                <a:spcPct val="0"/>
              </a:spcAft>
              <a:defRPr sz="3400" b="1">
                <a:solidFill>
                  <a:srgbClr val="921B21"/>
                </a:solidFill>
                <a:latin typeface="Gill Sans MT" pitchFamily="34" charset="0"/>
              </a:defRPr>
            </a:lvl8pPr>
            <a:lvl9pPr marL="1828800" algn="l" rtl="0" fontAlgn="base">
              <a:spcBef>
                <a:spcPct val="0"/>
              </a:spcBef>
              <a:spcAft>
                <a:spcPct val="0"/>
              </a:spcAft>
              <a:defRPr sz="3400" b="1">
                <a:solidFill>
                  <a:srgbClr val="921B21"/>
                </a:solidFill>
                <a:latin typeface="Gill Sans MT" pitchFamily="34" charset="0"/>
              </a:defRPr>
            </a:lvl9pPr>
          </a:lstStyle>
          <a:p>
            <a:pPr algn="r" eaLnBrk="1" hangingPunct="1"/>
            <a:r>
              <a:rPr lang="en-IN" sz="2800" kern="0" dirty="0"/>
              <a:t>Can CBHI Pay Interest ?</a:t>
            </a:r>
          </a:p>
          <a:p>
            <a:pPr algn="r" eaLnBrk="1" hangingPunct="1"/>
            <a:r>
              <a:rPr lang="en-IN" sz="2800" kern="0" dirty="0"/>
              <a:t>What is the NPV of Investment?</a:t>
            </a:r>
            <a:endParaRPr lang="en-IN" sz="2800" kern="0" dirty="0"/>
          </a:p>
        </p:txBody>
      </p:sp>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6058" y="1700809"/>
            <a:ext cx="8718254" cy="4390887"/>
          </a:xfrm>
          <a:prstGeom prst="rect">
            <a:avLst/>
          </a:prstGeom>
        </p:spPr>
      </p:pic>
    </p:spTree>
    <p:extLst>
      <p:ext uri="{BB962C8B-B14F-4D97-AF65-F5344CB8AC3E}">
        <p14:creationId xmlns:p14="http://schemas.microsoft.com/office/powerpoint/2010/main" val="859407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6058" y="1700809"/>
            <a:ext cx="8718254" cy="4390887"/>
          </a:xfrm>
          <a:prstGeom prst="rect">
            <a:avLst/>
          </a:prstGeom>
        </p:spPr>
      </p:pic>
      <p:sp>
        <p:nvSpPr>
          <p:cNvPr id="3" name="Oval 2"/>
          <p:cNvSpPr/>
          <p:nvPr/>
        </p:nvSpPr>
        <p:spPr bwMode="auto">
          <a:xfrm>
            <a:off x="8976320" y="4691678"/>
            <a:ext cx="864096" cy="1368152"/>
          </a:xfrm>
          <a:prstGeom prst="ellips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dirty="0"/>
          </a:p>
        </p:txBody>
      </p:sp>
      <p:sp>
        <p:nvSpPr>
          <p:cNvPr id="5" name="TextBox 4"/>
          <p:cNvSpPr txBox="1"/>
          <p:nvPr/>
        </p:nvSpPr>
        <p:spPr>
          <a:xfrm>
            <a:off x="4007768" y="1484785"/>
            <a:ext cx="2736304" cy="1323439"/>
          </a:xfrm>
          <a:prstGeom prst="rect">
            <a:avLst/>
          </a:prstGeom>
          <a:solidFill>
            <a:schemeClr val="bg1"/>
          </a:solidFill>
        </p:spPr>
        <p:txBody>
          <a:bodyPr wrap="square" rtlCol="0">
            <a:spAutoFit/>
          </a:bodyPr>
          <a:lstStyle/>
          <a:p>
            <a:r>
              <a:rPr lang="en-US" dirty="0"/>
              <a:t>CBHI can pay up to 14% per annum in $ (a higher interest puts the CBHI in the red) </a:t>
            </a:r>
            <a:endParaRPr lang="en-US" dirty="0"/>
          </a:p>
        </p:txBody>
      </p:sp>
      <p:cxnSp>
        <p:nvCxnSpPr>
          <p:cNvPr id="7" name="Straight Arrow Connector 6"/>
          <p:cNvCxnSpPr/>
          <p:nvPr/>
        </p:nvCxnSpPr>
        <p:spPr bwMode="auto">
          <a:xfrm>
            <a:off x="5663952" y="2636912"/>
            <a:ext cx="3744416" cy="230425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itle 1"/>
          <p:cNvSpPr txBox="1">
            <a:spLocks/>
          </p:cNvSpPr>
          <p:nvPr/>
        </p:nvSpPr>
        <p:spPr>
          <a:xfrm>
            <a:off x="2979328" y="35361"/>
            <a:ext cx="7688672" cy="935608"/>
          </a:xfrm>
          <a:prstGeom prst="rect">
            <a:avLst/>
          </a:prstGeom>
        </p:spPr>
        <p:txBody>
          <a:bodyPr anchor="b">
            <a:noAutofit/>
          </a:bodyPr>
          <a:lstStyle>
            <a:lvl1pPr algn="l" rtl="0" eaLnBrk="0" fontAlgn="base" hangingPunct="0">
              <a:spcBef>
                <a:spcPct val="0"/>
              </a:spcBef>
              <a:spcAft>
                <a:spcPct val="0"/>
              </a:spcAft>
              <a:defRPr sz="3400" b="1">
                <a:solidFill>
                  <a:srgbClr val="921B21"/>
                </a:solidFill>
                <a:latin typeface="+mj-lt"/>
                <a:ea typeface="+mj-ea"/>
                <a:cs typeface="+mj-cs"/>
              </a:defRPr>
            </a:lvl1pPr>
            <a:lvl2pPr algn="l" rtl="0" eaLnBrk="0" fontAlgn="base" hangingPunct="0">
              <a:spcBef>
                <a:spcPct val="0"/>
              </a:spcBef>
              <a:spcAft>
                <a:spcPct val="0"/>
              </a:spcAft>
              <a:defRPr sz="3400" b="1">
                <a:solidFill>
                  <a:srgbClr val="921B21"/>
                </a:solidFill>
                <a:latin typeface="Gill Sans MT" pitchFamily="34" charset="0"/>
              </a:defRPr>
            </a:lvl2pPr>
            <a:lvl3pPr algn="l" rtl="0" eaLnBrk="0" fontAlgn="base" hangingPunct="0">
              <a:spcBef>
                <a:spcPct val="0"/>
              </a:spcBef>
              <a:spcAft>
                <a:spcPct val="0"/>
              </a:spcAft>
              <a:defRPr sz="3400" b="1">
                <a:solidFill>
                  <a:srgbClr val="921B21"/>
                </a:solidFill>
                <a:latin typeface="Gill Sans MT" pitchFamily="34" charset="0"/>
              </a:defRPr>
            </a:lvl3pPr>
            <a:lvl4pPr algn="l" rtl="0" eaLnBrk="0" fontAlgn="base" hangingPunct="0">
              <a:spcBef>
                <a:spcPct val="0"/>
              </a:spcBef>
              <a:spcAft>
                <a:spcPct val="0"/>
              </a:spcAft>
              <a:defRPr sz="3400" b="1">
                <a:solidFill>
                  <a:srgbClr val="921B21"/>
                </a:solidFill>
                <a:latin typeface="Gill Sans MT" pitchFamily="34" charset="0"/>
              </a:defRPr>
            </a:lvl4pPr>
            <a:lvl5pPr algn="l" rtl="0" eaLnBrk="0" fontAlgn="base" hangingPunct="0">
              <a:spcBef>
                <a:spcPct val="0"/>
              </a:spcBef>
              <a:spcAft>
                <a:spcPct val="0"/>
              </a:spcAft>
              <a:defRPr sz="3400" b="1">
                <a:solidFill>
                  <a:srgbClr val="921B21"/>
                </a:solidFill>
                <a:latin typeface="Gill Sans MT" pitchFamily="34" charset="0"/>
              </a:defRPr>
            </a:lvl5pPr>
            <a:lvl6pPr marL="457200" algn="l" rtl="0" fontAlgn="base">
              <a:spcBef>
                <a:spcPct val="0"/>
              </a:spcBef>
              <a:spcAft>
                <a:spcPct val="0"/>
              </a:spcAft>
              <a:defRPr sz="3400" b="1">
                <a:solidFill>
                  <a:srgbClr val="921B21"/>
                </a:solidFill>
                <a:latin typeface="Gill Sans MT" pitchFamily="34" charset="0"/>
              </a:defRPr>
            </a:lvl6pPr>
            <a:lvl7pPr marL="914400" algn="l" rtl="0" fontAlgn="base">
              <a:spcBef>
                <a:spcPct val="0"/>
              </a:spcBef>
              <a:spcAft>
                <a:spcPct val="0"/>
              </a:spcAft>
              <a:defRPr sz="3400" b="1">
                <a:solidFill>
                  <a:srgbClr val="921B21"/>
                </a:solidFill>
                <a:latin typeface="Gill Sans MT" pitchFamily="34" charset="0"/>
              </a:defRPr>
            </a:lvl7pPr>
            <a:lvl8pPr marL="1371600" algn="l" rtl="0" fontAlgn="base">
              <a:spcBef>
                <a:spcPct val="0"/>
              </a:spcBef>
              <a:spcAft>
                <a:spcPct val="0"/>
              </a:spcAft>
              <a:defRPr sz="3400" b="1">
                <a:solidFill>
                  <a:srgbClr val="921B21"/>
                </a:solidFill>
                <a:latin typeface="Gill Sans MT" pitchFamily="34" charset="0"/>
              </a:defRPr>
            </a:lvl8pPr>
            <a:lvl9pPr marL="1828800" algn="l" rtl="0" fontAlgn="base">
              <a:spcBef>
                <a:spcPct val="0"/>
              </a:spcBef>
              <a:spcAft>
                <a:spcPct val="0"/>
              </a:spcAft>
              <a:defRPr sz="3400" b="1">
                <a:solidFill>
                  <a:srgbClr val="921B21"/>
                </a:solidFill>
                <a:latin typeface="Gill Sans MT" pitchFamily="34" charset="0"/>
              </a:defRPr>
            </a:lvl9pPr>
          </a:lstStyle>
          <a:p>
            <a:pPr algn="r" eaLnBrk="1" hangingPunct="1"/>
            <a:r>
              <a:rPr lang="en-IN" sz="2800" kern="0" dirty="0"/>
              <a:t>Can CBHI Pay Interest ?</a:t>
            </a:r>
          </a:p>
          <a:p>
            <a:pPr algn="r" eaLnBrk="1" hangingPunct="1"/>
            <a:r>
              <a:rPr lang="en-IN" sz="2800" kern="0" dirty="0"/>
              <a:t>What is the NPV of Investment?</a:t>
            </a:r>
            <a:endParaRPr lang="en-IN" sz="2800" kern="0" dirty="0"/>
          </a:p>
        </p:txBody>
      </p:sp>
    </p:spTree>
    <p:extLst>
      <p:ext uri="{BB962C8B-B14F-4D97-AF65-F5344CB8AC3E}">
        <p14:creationId xmlns:p14="http://schemas.microsoft.com/office/powerpoint/2010/main" val="19199326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63975" y="260350"/>
            <a:ext cx="6624638" cy="863600"/>
          </a:xfrm>
        </p:spPr>
        <p:txBody>
          <a:bodyPr/>
          <a:lstStyle/>
          <a:p>
            <a:pPr lvl="1" algn="r"/>
            <a:r>
              <a:rPr lang="en-US" sz="2800" dirty="0"/>
              <a:t>Findings: Sustainability parameters</a:t>
            </a:r>
            <a:endParaRPr lang="de-DE" sz="2800" dirty="0"/>
          </a:p>
        </p:txBody>
      </p:sp>
      <p:sp>
        <p:nvSpPr>
          <p:cNvPr id="7" name="Content Placeholder 2"/>
          <p:cNvSpPr txBox="1">
            <a:spLocks/>
          </p:cNvSpPr>
          <p:nvPr/>
        </p:nvSpPr>
        <p:spPr bwMode="auto">
          <a:xfrm>
            <a:off x="1775521" y="1521297"/>
            <a:ext cx="8640763" cy="4716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rgbClr val="921B21"/>
              </a:buClr>
              <a:buSzPct val="150000"/>
              <a:buChar char="•"/>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a:lstStyle>
          <a:p>
            <a:pPr marL="514350" indent="-514350">
              <a:buSzPct val="100000"/>
              <a:buFont typeface="+mj-lt"/>
              <a:buAutoNum type="arabicPeriod"/>
            </a:pPr>
            <a:r>
              <a:rPr lang="en-US" dirty="0"/>
              <a:t>#enrolled HHs</a:t>
            </a:r>
            <a:endParaRPr lang="de-DE" dirty="0"/>
          </a:p>
          <a:p>
            <a:pPr marL="514350" indent="-514350">
              <a:buSzPct val="100000"/>
              <a:buFont typeface="+mj-lt"/>
              <a:buAutoNum type="arabicPeriod"/>
            </a:pPr>
            <a:r>
              <a:rPr lang="en-US" dirty="0"/>
              <a:t>Average </a:t>
            </a:r>
            <a:r>
              <a:rPr lang="en-US" dirty="0"/>
              <a:t>#insured </a:t>
            </a:r>
            <a:r>
              <a:rPr lang="en-US" dirty="0"/>
              <a:t>members from each </a:t>
            </a:r>
            <a:r>
              <a:rPr lang="en-US" dirty="0"/>
              <a:t>HH</a:t>
            </a:r>
            <a:endParaRPr lang="de-DE" dirty="0"/>
          </a:p>
          <a:p>
            <a:pPr marL="514350" indent="-514350">
              <a:buSzPct val="100000"/>
              <a:buFont typeface="+mj-lt"/>
              <a:buAutoNum type="arabicPeriod"/>
            </a:pPr>
            <a:r>
              <a:rPr lang="en-US" dirty="0"/>
              <a:t>Renewal rate</a:t>
            </a:r>
            <a:endParaRPr lang="en-US" sz="2000" kern="0" dirty="0"/>
          </a:p>
          <a:p>
            <a:pPr marL="514350" indent="-514350">
              <a:buSzPct val="100000"/>
              <a:buFont typeface="+mj-lt"/>
              <a:buAutoNum type="arabicPeriod"/>
            </a:pPr>
            <a:r>
              <a:rPr lang="en-US" dirty="0"/>
              <a:t>Premium </a:t>
            </a:r>
            <a:r>
              <a:rPr lang="en-US" dirty="0"/>
              <a:t>per person per year (PPPY)</a:t>
            </a:r>
            <a:endParaRPr lang="de-DE" dirty="0"/>
          </a:p>
          <a:p>
            <a:pPr marL="514350" indent="-514350">
              <a:buSzPct val="100000"/>
              <a:buFont typeface="+mj-lt"/>
              <a:buAutoNum type="arabicPeriod"/>
            </a:pPr>
            <a:r>
              <a:rPr lang="en-US" dirty="0"/>
              <a:t>Excess of premium over claims ratio (1 minus claims ratio</a:t>
            </a:r>
            <a:r>
              <a:rPr lang="en-US" dirty="0"/>
              <a:t>)</a:t>
            </a:r>
            <a:endParaRPr lang="de-DE" dirty="0"/>
          </a:p>
        </p:txBody>
      </p:sp>
    </p:spTree>
    <p:extLst>
      <p:ext uri="{BB962C8B-B14F-4D97-AF65-F5344CB8AC3E}">
        <p14:creationId xmlns:p14="http://schemas.microsoft.com/office/powerpoint/2010/main" val="25453260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63975" y="260350"/>
            <a:ext cx="6624638" cy="863600"/>
          </a:xfrm>
        </p:spPr>
        <p:txBody>
          <a:bodyPr/>
          <a:lstStyle/>
          <a:p>
            <a:pPr lvl="1" algn="r"/>
            <a:r>
              <a:rPr lang="en-US" sz="2800" dirty="0"/>
              <a:t>Findings: CBHI sustainability</a:t>
            </a:r>
            <a:endParaRPr lang="de-DE" sz="2800" dirty="0"/>
          </a:p>
        </p:txBody>
      </p:sp>
      <p:sp>
        <p:nvSpPr>
          <p:cNvPr id="77" name="Content Placeholder 2"/>
          <p:cNvSpPr txBox="1">
            <a:spLocks/>
          </p:cNvSpPr>
          <p:nvPr/>
        </p:nvSpPr>
        <p:spPr bwMode="auto">
          <a:xfrm>
            <a:off x="2027238" y="1556792"/>
            <a:ext cx="7957195"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rgbClr val="921B21"/>
              </a:buClr>
              <a:buSzPct val="150000"/>
              <a:buChar char="•"/>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a:lstStyle>
          <a:p>
            <a:pPr marL="0" indent="0">
              <a:buNone/>
            </a:pPr>
            <a:r>
              <a:rPr lang="en-US" sz="1800" dirty="0"/>
              <a:t>#HHs needed for sustainability </a:t>
            </a:r>
            <a:r>
              <a:rPr lang="en-US" sz="1800" dirty="0"/>
              <a:t>(claim ratio </a:t>
            </a:r>
            <a:r>
              <a:rPr lang="en-US" sz="1800" dirty="0"/>
              <a:t>assumed </a:t>
            </a:r>
            <a:r>
              <a:rPr lang="en-US" sz="1800" dirty="0"/>
              <a:t>to be </a:t>
            </a:r>
            <a:r>
              <a:rPr lang="en-US" sz="1800" dirty="0"/>
              <a:t>70%, </a:t>
            </a:r>
            <a:r>
              <a:rPr lang="en-US" sz="1800" dirty="0"/>
              <a:t>renewal rate = </a:t>
            </a:r>
            <a:r>
              <a:rPr lang="en-US" sz="1800" dirty="0"/>
              <a:t>0%)</a:t>
            </a:r>
            <a:endParaRPr lang="de-DE" sz="1800" dirty="0"/>
          </a:p>
        </p:txBody>
      </p:sp>
      <p:graphicFrame>
        <p:nvGraphicFramePr>
          <p:cNvPr id="2" name="Tabelle 1"/>
          <p:cNvGraphicFramePr>
            <a:graphicFrameLocks noGrp="1"/>
          </p:cNvGraphicFramePr>
          <p:nvPr>
            <p:extLst>
              <p:ext uri="{D42A27DB-BD31-4B8C-83A1-F6EECF244321}">
                <p14:modId xmlns:p14="http://schemas.microsoft.com/office/powerpoint/2010/main" val="1346771472"/>
              </p:ext>
            </p:extLst>
          </p:nvPr>
        </p:nvGraphicFramePr>
        <p:xfrm>
          <a:off x="2051740" y="1992775"/>
          <a:ext cx="8280920" cy="1593238"/>
        </p:xfrm>
        <a:graphic>
          <a:graphicData uri="http://schemas.openxmlformats.org/drawingml/2006/table">
            <a:tbl>
              <a:tblPr firstRow="1" firstCol="1">
                <a:tableStyleId>{5C22544A-7EE6-4342-B048-85BDC9FD1C3A}</a:tableStyleId>
              </a:tblPr>
              <a:tblGrid>
                <a:gridCol w="2279152">
                  <a:extLst>
                    <a:ext uri="{9D8B030D-6E8A-4147-A177-3AD203B41FA5}">
                      <a16:colId xmlns:a16="http://schemas.microsoft.com/office/drawing/2014/main" xmlns="" val="132480413"/>
                    </a:ext>
                  </a:extLst>
                </a:gridCol>
                <a:gridCol w="1139576">
                  <a:extLst>
                    <a:ext uri="{9D8B030D-6E8A-4147-A177-3AD203B41FA5}">
                      <a16:colId xmlns:a16="http://schemas.microsoft.com/office/drawing/2014/main" xmlns="" val="2748161942"/>
                    </a:ext>
                  </a:extLst>
                </a:gridCol>
                <a:gridCol w="1215548">
                  <a:extLst>
                    <a:ext uri="{9D8B030D-6E8A-4147-A177-3AD203B41FA5}">
                      <a16:colId xmlns:a16="http://schemas.microsoft.com/office/drawing/2014/main" xmlns="" val="1730477080"/>
                    </a:ext>
                  </a:extLst>
                </a:gridCol>
                <a:gridCol w="1823322">
                  <a:extLst>
                    <a:ext uri="{9D8B030D-6E8A-4147-A177-3AD203B41FA5}">
                      <a16:colId xmlns:a16="http://schemas.microsoft.com/office/drawing/2014/main" xmlns="" val="2612826922"/>
                    </a:ext>
                  </a:extLst>
                </a:gridCol>
                <a:gridCol w="1823322">
                  <a:extLst>
                    <a:ext uri="{9D8B030D-6E8A-4147-A177-3AD203B41FA5}">
                      <a16:colId xmlns:a16="http://schemas.microsoft.com/office/drawing/2014/main" xmlns="" val="4232403738"/>
                    </a:ext>
                  </a:extLst>
                </a:gridCol>
              </a:tblGrid>
              <a:tr h="359410">
                <a:tc rowSpan="2">
                  <a:txBody>
                    <a:bodyPr/>
                    <a:lstStyle/>
                    <a:p>
                      <a:pPr algn="ctr">
                        <a:lnSpc>
                          <a:spcPct val="115000"/>
                        </a:lnSpc>
                        <a:spcAft>
                          <a:spcPts val="0"/>
                        </a:spcAft>
                      </a:pPr>
                      <a:r>
                        <a:rPr lang="en-US" sz="1400" dirty="0">
                          <a:effectLst/>
                        </a:rPr>
                        <a:t>Average </a:t>
                      </a:r>
                      <a:r>
                        <a:rPr lang="en-US" sz="1400" dirty="0" smtClean="0">
                          <a:effectLst/>
                        </a:rPr>
                        <a:t>#insured </a:t>
                      </a:r>
                      <a:r>
                        <a:rPr lang="en-US" sz="1400" dirty="0">
                          <a:effectLst/>
                        </a:rPr>
                        <a:t>from each </a:t>
                      </a:r>
                      <a:r>
                        <a:rPr lang="en-US" sz="1400" dirty="0" smtClean="0">
                          <a:effectLst/>
                        </a:rPr>
                        <a:t>HH</a:t>
                      </a:r>
                      <a:endParaRPr lang="de-DE" sz="1400" dirty="0">
                        <a:effectLst/>
                        <a:latin typeface="Calibri" panose="020F0502020204030204" pitchFamily="34" charset="0"/>
                        <a:ea typeface="Calibri" panose="020F0502020204030204" pitchFamily="34" charset="0"/>
                        <a:cs typeface="Mangal"/>
                      </a:endParaRPr>
                    </a:p>
                  </a:txBody>
                  <a:tcPr marL="68580" marR="68580" marT="0" marB="0" anchor="ctr"/>
                </a:tc>
                <a:tc gridSpan="4">
                  <a:txBody>
                    <a:bodyPr/>
                    <a:lstStyle/>
                    <a:p>
                      <a:pPr algn="ctr">
                        <a:lnSpc>
                          <a:spcPct val="115000"/>
                        </a:lnSpc>
                        <a:spcAft>
                          <a:spcPts val="0"/>
                        </a:spcAft>
                      </a:pPr>
                      <a:r>
                        <a:rPr lang="en-US" sz="1400" dirty="0">
                          <a:effectLst/>
                        </a:rPr>
                        <a:t>Premium levels (PPPY)</a:t>
                      </a:r>
                      <a:endParaRPr lang="de-DE" sz="1400" dirty="0">
                        <a:effectLst/>
                        <a:latin typeface="Calibri" panose="020F0502020204030204" pitchFamily="34" charset="0"/>
                        <a:ea typeface="Calibri" panose="020F0502020204030204" pitchFamily="34" charset="0"/>
                        <a:cs typeface="Mangal"/>
                      </a:endParaRPr>
                    </a:p>
                  </a:txBody>
                  <a:tcPr marL="68580" marR="68580" marT="0" marB="0" anchor="ctr">
                    <a:solidFill>
                      <a:srgbClr val="C00000"/>
                    </a:solidFill>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xmlns="" val="2466607202"/>
                  </a:ext>
                </a:extLst>
              </a:tr>
              <a:tr h="252372">
                <a:tc vMerge="1">
                  <a:txBody>
                    <a:bodyPr/>
                    <a:lstStyle/>
                    <a:p>
                      <a:endParaRPr lang="de-DE"/>
                    </a:p>
                  </a:txBody>
                  <a:tcPr/>
                </a:tc>
                <a:tc>
                  <a:txBody>
                    <a:bodyPr/>
                    <a:lstStyle/>
                    <a:p>
                      <a:pPr algn="ctr">
                        <a:lnSpc>
                          <a:spcPct val="115000"/>
                        </a:lnSpc>
                        <a:spcAft>
                          <a:spcPts val="0"/>
                        </a:spcAft>
                      </a:pPr>
                      <a:r>
                        <a:rPr lang="en-US" sz="1400" dirty="0" smtClean="0">
                          <a:solidFill>
                            <a:schemeClr val="bg1"/>
                          </a:solidFill>
                          <a:effectLst/>
                        </a:rPr>
                        <a:t>US$4.48</a:t>
                      </a:r>
                      <a:endParaRPr lang="de-DE" sz="1400" dirty="0">
                        <a:solidFill>
                          <a:schemeClr val="bg1"/>
                        </a:solidFill>
                        <a:effectLst/>
                        <a:latin typeface="Calibri" panose="020F0502020204030204" pitchFamily="34" charset="0"/>
                        <a:ea typeface="Calibri" panose="020F0502020204030204" pitchFamily="34" charset="0"/>
                        <a:cs typeface="Mangal"/>
                      </a:endParaRPr>
                    </a:p>
                  </a:txBody>
                  <a:tcPr marL="68580" marR="68580" marT="0" marB="0" anchor="ctr">
                    <a:solidFill>
                      <a:srgbClr val="C00000"/>
                    </a:solidFill>
                  </a:tcPr>
                </a:tc>
                <a:tc>
                  <a:txBody>
                    <a:bodyPr/>
                    <a:lstStyle/>
                    <a:p>
                      <a:pPr algn="ctr">
                        <a:lnSpc>
                          <a:spcPct val="115000"/>
                        </a:lnSpc>
                        <a:spcAft>
                          <a:spcPts val="0"/>
                        </a:spcAft>
                      </a:pPr>
                      <a:r>
                        <a:rPr lang="en-US" sz="1400" dirty="0" smtClean="0">
                          <a:solidFill>
                            <a:schemeClr val="bg1"/>
                          </a:solidFill>
                          <a:effectLst/>
                        </a:rPr>
                        <a:t>US$4.93</a:t>
                      </a:r>
                      <a:endParaRPr lang="de-DE" sz="1400" dirty="0">
                        <a:solidFill>
                          <a:schemeClr val="bg1"/>
                        </a:solidFill>
                        <a:effectLst/>
                        <a:latin typeface="Calibri" panose="020F0502020204030204" pitchFamily="34" charset="0"/>
                        <a:ea typeface="Calibri" panose="020F0502020204030204" pitchFamily="34" charset="0"/>
                        <a:cs typeface="Mangal"/>
                      </a:endParaRPr>
                    </a:p>
                  </a:txBody>
                  <a:tcPr marL="68580" marR="68580" marT="0" marB="0" anchor="ctr">
                    <a:solidFill>
                      <a:srgbClr val="C00000"/>
                    </a:solidFill>
                  </a:tcPr>
                </a:tc>
                <a:tc>
                  <a:txBody>
                    <a:bodyPr/>
                    <a:lstStyle/>
                    <a:p>
                      <a:pPr algn="ctr">
                        <a:lnSpc>
                          <a:spcPct val="115000"/>
                        </a:lnSpc>
                        <a:spcAft>
                          <a:spcPts val="0"/>
                        </a:spcAft>
                      </a:pPr>
                      <a:r>
                        <a:rPr lang="en-US" sz="1400" dirty="0" smtClean="0">
                          <a:solidFill>
                            <a:schemeClr val="bg1"/>
                          </a:solidFill>
                          <a:effectLst/>
                        </a:rPr>
                        <a:t>US$5.98</a:t>
                      </a:r>
                      <a:endParaRPr lang="de-DE" sz="1400" dirty="0">
                        <a:solidFill>
                          <a:schemeClr val="bg1"/>
                        </a:solidFill>
                        <a:effectLst/>
                        <a:latin typeface="Calibri" panose="020F0502020204030204" pitchFamily="34" charset="0"/>
                        <a:ea typeface="Calibri" panose="020F0502020204030204" pitchFamily="34" charset="0"/>
                        <a:cs typeface="Mangal"/>
                      </a:endParaRPr>
                    </a:p>
                  </a:txBody>
                  <a:tcPr marL="68580" marR="68580" marT="0" marB="0" anchor="ctr">
                    <a:solidFill>
                      <a:srgbClr val="C00000"/>
                    </a:solidFill>
                  </a:tcPr>
                </a:tc>
                <a:tc>
                  <a:txBody>
                    <a:bodyPr/>
                    <a:lstStyle/>
                    <a:p>
                      <a:pPr algn="ctr">
                        <a:lnSpc>
                          <a:spcPct val="115000"/>
                        </a:lnSpc>
                        <a:spcAft>
                          <a:spcPts val="0"/>
                        </a:spcAft>
                      </a:pPr>
                      <a:r>
                        <a:rPr lang="en-US" sz="1400" dirty="0" smtClean="0">
                          <a:solidFill>
                            <a:schemeClr val="bg1"/>
                          </a:solidFill>
                          <a:effectLst/>
                        </a:rPr>
                        <a:t>US$7.47</a:t>
                      </a:r>
                      <a:endParaRPr lang="de-DE" sz="1400" dirty="0">
                        <a:solidFill>
                          <a:schemeClr val="bg1"/>
                        </a:solidFill>
                        <a:effectLst/>
                        <a:latin typeface="Calibri" panose="020F0502020204030204" pitchFamily="34" charset="0"/>
                        <a:ea typeface="Calibri" panose="020F0502020204030204" pitchFamily="34" charset="0"/>
                        <a:cs typeface="Mangal"/>
                      </a:endParaRPr>
                    </a:p>
                  </a:txBody>
                  <a:tcPr marL="68580" marR="68580" marT="0" marB="0" anchor="ctr">
                    <a:solidFill>
                      <a:srgbClr val="C00000"/>
                    </a:solidFill>
                  </a:tcPr>
                </a:tc>
                <a:extLst>
                  <a:ext uri="{0D108BD9-81ED-4DB2-BD59-A6C34878D82A}">
                    <a16:rowId xmlns:a16="http://schemas.microsoft.com/office/drawing/2014/main" xmlns="" val="410527064"/>
                  </a:ext>
                </a:extLst>
              </a:tr>
              <a:tr h="182880">
                <a:tc>
                  <a:txBody>
                    <a:bodyPr/>
                    <a:lstStyle/>
                    <a:p>
                      <a:pPr algn="ctr">
                        <a:lnSpc>
                          <a:spcPct val="115000"/>
                        </a:lnSpc>
                        <a:spcAft>
                          <a:spcPts val="0"/>
                        </a:spcAft>
                      </a:pPr>
                      <a:r>
                        <a:rPr lang="en-US" sz="1400" dirty="0">
                          <a:effectLst/>
                        </a:rPr>
                        <a:t>4.0</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4,700 HHs</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3,900 HHs</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2,250 HHs</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1,600 HHs</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extLst>
                  <a:ext uri="{0D108BD9-81ED-4DB2-BD59-A6C34878D82A}">
                    <a16:rowId xmlns:a16="http://schemas.microsoft.com/office/drawing/2014/main" xmlns="" val="3943642713"/>
                  </a:ext>
                </a:extLst>
              </a:tr>
              <a:tr h="182880">
                <a:tc>
                  <a:txBody>
                    <a:bodyPr/>
                    <a:lstStyle/>
                    <a:p>
                      <a:pPr algn="ctr">
                        <a:lnSpc>
                          <a:spcPct val="115000"/>
                        </a:lnSpc>
                        <a:spcAft>
                          <a:spcPts val="0"/>
                        </a:spcAft>
                      </a:pPr>
                      <a:r>
                        <a:rPr lang="en-US" sz="1400" dirty="0">
                          <a:effectLst/>
                        </a:rPr>
                        <a:t>3.5</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8,000 HHs</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5,200 HHs</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3,650 HHs</a:t>
                      </a:r>
                      <a:endParaRPr lang="de-DE" sz="1400" dirty="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1,850 HHs</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extLst>
                  <a:ext uri="{0D108BD9-81ED-4DB2-BD59-A6C34878D82A}">
                    <a16:rowId xmlns:a16="http://schemas.microsoft.com/office/drawing/2014/main" xmlns="" val="1159815883"/>
                  </a:ext>
                </a:extLst>
              </a:tr>
              <a:tr h="182880">
                <a:tc>
                  <a:txBody>
                    <a:bodyPr/>
                    <a:lstStyle/>
                    <a:p>
                      <a:pPr algn="ctr">
                        <a:lnSpc>
                          <a:spcPct val="115000"/>
                        </a:lnSpc>
                        <a:spcAft>
                          <a:spcPts val="0"/>
                        </a:spcAft>
                      </a:pPr>
                      <a:r>
                        <a:rPr lang="en-US" sz="1400" dirty="0">
                          <a:effectLst/>
                        </a:rPr>
                        <a:t>3.0</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Never</a:t>
                      </a:r>
                      <a:endParaRPr lang="de-DE" sz="1400" dirty="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9,350 HHs</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4,700 HHs</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2,450 HHs</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extLst>
                  <a:ext uri="{0D108BD9-81ED-4DB2-BD59-A6C34878D82A}">
                    <a16:rowId xmlns:a16="http://schemas.microsoft.com/office/drawing/2014/main" xmlns="" val="2658169120"/>
                  </a:ext>
                </a:extLst>
              </a:tr>
              <a:tr h="182880">
                <a:tc>
                  <a:txBody>
                    <a:bodyPr/>
                    <a:lstStyle/>
                    <a:p>
                      <a:pPr algn="ctr">
                        <a:lnSpc>
                          <a:spcPct val="115000"/>
                        </a:lnSpc>
                        <a:spcAft>
                          <a:spcPts val="0"/>
                        </a:spcAft>
                      </a:pPr>
                      <a:r>
                        <a:rPr lang="en-US" sz="1400" dirty="0">
                          <a:effectLst/>
                        </a:rPr>
                        <a:t>2.0</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Never</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Never</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Never</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9,200 HHs</a:t>
                      </a:r>
                      <a:endParaRPr lang="de-DE" sz="1400" dirty="0">
                        <a:effectLst/>
                        <a:latin typeface="Calibri" panose="020F0502020204030204" pitchFamily="34" charset="0"/>
                        <a:ea typeface="Calibri" panose="020F0502020204030204" pitchFamily="34" charset="0"/>
                        <a:cs typeface="Mangal"/>
                      </a:endParaRPr>
                    </a:p>
                  </a:txBody>
                  <a:tcPr marL="68580" marR="68580" marT="0" marB="0" anchor="ctr"/>
                </a:tc>
                <a:extLst>
                  <a:ext uri="{0D108BD9-81ED-4DB2-BD59-A6C34878D82A}">
                    <a16:rowId xmlns:a16="http://schemas.microsoft.com/office/drawing/2014/main" xmlns="" val="2117728866"/>
                  </a:ext>
                </a:extLst>
              </a:tr>
            </a:tbl>
          </a:graphicData>
        </a:graphic>
      </p:graphicFrame>
      <p:sp>
        <p:nvSpPr>
          <p:cNvPr id="5" name="Content Placeholder 2"/>
          <p:cNvSpPr txBox="1">
            <a:spLocks/>
          </p:cNvSpPr>
          <p:nvPr/>
        </p:nvSpPr>
        <p:spPr bwMode="auto">
          <a:xfrm>
            <a:off x="2027238" y="4217153"/>
            <a:ext cx="8101211"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rgbClr val="921B21"/>
              </a:buClr>
              <a:buSzPct val="150000"/>
              <a:buChar char="•"/>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a:lstStyle>
          <a:p>
            <a:pPr marL="0" indent="0">
              <a:buNone/>
            </a:pPr>
            <a:r>
              <a:rPr lang="en-US" sz="1800" dirty="0"/>
              <a:t>#HHs needed for sustainability </a:t>
            </a:r>
            <a:r>
              <a:rPr lang="en-US" sz="1800" dirty="0"/>
              <a:t>(claim ratio </a:t>
            </a:r>
            <a:r>
              <a:rPr lang="en-US" sz="1800" dirty="0"/>
              <a:t>assumed </a:t>
            </a:r>
            <a:r>
              <a:rPr lang="en-US" sz="1800" dirty="0"/>
              <a:t>to be </a:t>
            </a:r>
            <a:r>
              <a:rPr lang="en-US" sz="1800" dirty="0"/>
              <a:t>70%, </a:t>
            </a:r>
            <a:r>
              <a:rPr lang="en-US" sz="1800" dirty="0"/>
              <a:t>renewal rate = </a:t>
            </a:r>
            <a:r>
              <a:rPr lang="en-US" sz="1800" dirty="0"/>
              <a:t>50%)</a:t>
            </a:r>
            <a:endParaRPr lang="de-DE" sz="1800" dirty="0"/>
          </a:p>
        </p:txBody>
      </p:sp>
      <p:graphicFrame>
        <p:nvGraphicFramePr>
          <p:cNvPr id="6" name="Tabelle 5"/>
          <p:cNvGraphicFramePr>
            <a:graphicFrameLocks noGrp="1"/>
          </p:cNvGraphicFramePr>
          <p:nvPr>
            <p:extLst>
              <p:ext uri="{D42A27DB-BD31-4B8C-83A1-F6EECF244321}">
                <p14:modId xmlns:p14="http://schemas.microsoft.com/office/powerpoint/2010/main" val="2937381682"/>
              </p:ext>
            </p:extLst>
          </p:nvPr>
        </p:nvGraphicFramePr>
        <p:xfrm>
          <a:off x="2051740" y="4653136"/>
          <a:ext cx="8280920" cy="1593238"/>
        </p:xfrm>
        <a:graphic>
          <a:graphicData uri="http://schemas.openxmlformats.org/drawingml/2006/table">
            <a:tbl>
              <a:tblPr firstRow="1" firstCol="1">
                <a:tableStyleId>{5C22544A-7EE6-4342-B048-85BDC9FD1C3A}</a:tableStyleId>
              </a:tblPr>
              <a:tblGrid>
                <a:gridCol w="2279152">
                  <a:extLst>
                    <a:ext uri="{9D8B030D-6E8A-4147-A177-3AD203B41FA5}">
                      <a16:colId xmlns:a16="http://schemas.microsoft.com/office/drawing/2014/main" xmlns="" val="132480413"/>
                    </a:ext>
                  </a:extLst>
                </a:gridCol>
                <a:gridCol w="1139576">
                  <a:extLst>
                    <a:ext uri="{9D8B030D-6E8A-4147-A177-3AD203B41FA5}">
                      <a16:colId xmlns:a16="http://schemas.microsoft.com/office/drawing/2014/main" xmlns="" val="2748161942"/>
                    </a:ext>
                  </a:extLst>
                </a:gridCol>
                <a:gridCol w="1215548">
                  <a:extLst>
                    <a:ext uri="{9D8B030D-6E8A-4147-A177-3AD203B41FA5}">
                      <a16:colId xmlns:a16="http://schemas.microsoft.com/office/drawing/2014/main" xmlns="" val="1730477080"/>
                    </a:ext>
                  </a:extLst>
                </a:gridCol>
                <a:gridCol w="1823322">
                  <a:extLst>
                    <a:ext uri="{9D8B030D-6E8A-4147-A177-3AD203B41FA5}">
                      <a16:colId xmlns:a16="http://schemas.microsoft.com/office/drawing/2014/main" xmlns="" val="2612826922"/>
                    </a:ext>
                  </a:extLst>
                </a:gridCol>
                <a:gridCol w="1823322">
                  <a:extLst>
                    <a:ext uri="{9D8B030D-6E8A-4147-A177-3AD203B41FA5}">
                      <a16:colId xmlns:a16="http://schemas.microsoft.com/office/drawing/2014/main" xmlns="" val="4232403738"/>
                    </a:ext>
                  </a:extLst>
                </a:gridCol>
              </a:tblGrid>
              <a:tr h="359410">
                <a:tc rowSpan="2">
                  <a:txBody>
                    <a:bodyPr/>
                    <a:lstStyle/>
                    <a:p>
                      <a:pPr algn="ctr">
                        <a:lnSpc>
                          <a:spcPct val="115000"/>
                        </a:lnSpc>
                        <a:spcAft>
                          <a:spcPts val="0"/>
                        </a:spcAft>
                      </a:pPr>
                      <a:r>
                        <a:rPr lang="en-US" sz="1400" dirty="0">
                          <a:effectLst/>
                        </a:rPr>
                        <a:t>Average </a:t>
                      </a:r>
                      <a:r>
                        <a:rPr lang="en-US" sz="1400" dirty="0" smtClean="0">
                          <a:effectLst/>
                        </a:rPr>
                        <a:t>#insured </a:t>
                      </a:r>
                      <a:r>
                        <a:rPr lang="en-US" sz="1400" dirty="0">
                          <a:effectLst/>
                        </a:rPr>
                        <a:t>from each </a:t>
                      </a:r>
                      <a:r>
                        <a:rPr lang="en-US" sz="1400" dirty="0" smtClean="0">
                          <a:effectLst/>
                        </a:rPr>
                        <a:t>HH</a:t>
                      </a:r>
                      <a:endParaRPr lang="de-DE" sz="1400" dirty="0">
                        <a:effectLst/>
                        <a:latin typeface="Calibri" panose="020F0502020204030204" pitchFamily="34" charset="0"/>
                        <a:ea typeface="Calibri" panose="020F0502020204030204" pitchFamily="34" charset="0"/>
                        <a:cs typeface="Mangal"/>
                      </a:endParaRPr>
                    </a:p>
                  </a:txBody>
                  <a:tcPr marL="68580" marR="68580" marT="0" marB="0" anchor="ctr"/>
                </a:tc>
                <a:tc gridSpan="4">
                  <a:txBody>
                    <a:bodyPr/>
                    <a:lstStyle/>
                    <a:p>
                      <a:pPr algn="ctr">
                        <a:lnSpc>
                          <a:spcPct val="115000"/>
                        </a:lnSpc>
                        <a:spcAft>
                          <a:spcPts val="0"/>
                        </a:spcAft>
                      </a:pPr>
                      <a:r>
                        <a:rPr lang="en-US" sz="1400" dirty="0">
                          <a:effectLst/>
                        </a:rPr>
                        <a:t>Premium levels (PPPY)</a:t>
                      </a:r>
                      <a:endParaRPr lang="de-DE" sz="1400" dirty="0">
                        <a:effectLst/>
                        <a:latin typeface="Calibri" panose="020F0502020204030204" pitchFamily="34" charset="0"/>
                        <a:ea typeface="Calibri" panose="020F0502020204030204" pitchFamily="34" charset="0"/>
                        <a:cs typeface="Mangal"/>
                      </a:endParaRPr>
                    </a:p>
                  </a:txBody>
                  <a:tcPr marL="68580" marR="68580" marT="0" marB="0" anchor="ct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xmlns="" val="2466607202"/>
                  </a:ext>
                </a:extLst>
              </a:tr>
              <a:tr h="252372">
                <a:tc vMerge="1">
                  <a:txBody>
                    <a:bodyPr/>
                    <a:lstStyle/>
                    <a:p>
                      <a:endParaRPr lang="de-DE"/>
                    </a:p>
                  </a:txBody>
                  <a:tcPr/>
                </a:tc>
                <a:tc>
                  <a:txBody>
                    <a:bodyPr/>
                    <a:lstStyle/>
                    <a:p>
                      <a:pPr algn="ctr">
                        <a:lnSpc>
                          <a:spcPct val="115000"/>
                        </a:lnSpc>
                        <a:spcAft>
                          <a:spcPts val="0"/>
                        </a:spcAft>
                      </a:pPr>
                      <a:r>
                        <a:rPr lang="en-US" sz="1400" dirty="0" smtClean="0">
                          <a:solidFill>
                            <a:schemeClr val="bg1"/>
                          </a:solidFill>
                          <a:effectLst/>
                        </a:rPr>
                        <a:t>US$4.48</a:t>
                      </a:r>
                      <a:endParaRPr lang="de-DE" sz="1400" dirty="0">
                        <a:solidFill>
                          <a:schemeClr val="bg1"/>
                        </a:solidFill>
                        <a:effectLst/>
                        <a:latin typeface="Calibri" panose="020F0502020204030204" pitchFamily="34" charset="0"/>
                        <a:ea typeface="Calibri" panose="020F0502020204030204" pitchFamily="34" charset="0"/>
                        <a:cs typeface="Mangal"/>
                      </a:endParaRPr>
                    </a:p>
                  </a:txBody>
                  <a:tcPr marL="68580" marR="68580" marT="0" marB="0" anchor="ctr">
                    <a:solidFill>
                      <a:srgbClr val="C00000"/>
                    </a:solidFill>
                  </a:tcPr>
                </a:tc>
                <a:tc>
                  <a:txBody>
                    <a:bodyPr/>
                    <a:lstStyle/>
                    <a:p>
                      <a:pPr algn="ctr">
                        <a:lnSpc>
                          <a:spcPct val="115000"/>
                        </a:lnSpc>
                        <a:spcAft>
                          <a:spcPts val="0"/>
                        </a:spcAft>
                      </a:pPr>
                      <a:r>
                        <a:rPr lang="en-US" sz="1400" dirty="0" smtClean="0">
                          <a:solidFill>
                            <a:schemeClr val="bg1"/>
                          </a:solidFill>
                          <a:effectLst/>
                        </a:rPr>
                        <a:t>US$4.93</a:t>
                      </a:r>
                      <a:endParaRPr lang="de-DE" sz="1400" dirty="0">
                        <a:solidFill>
                          <a:schemeClr val="bg1"/>
                        </a:solidFill>
                        <a:effectLst/>
                        <a:latin typeface="Calibri" panose="020F0502020204030204" pitchFamily="34" charset="0"/>
                        <a:ea typeface="Calibri" panose="020F0502020204030204" pitchFamily="34" charset="0"/>
                        <a:cs typeface="Mangal"/>
                      </a:endParaRPr>
                    </a:p>
                  </a:txBody>
                  <a:tcPr marL="68580" marR="68580" marT="0" marB="0" anchor="ctr">
                    <a:solidFill>
                      <a:srgbClr val="C00000"/>
                    </a:solidFill>
                  </a:tcPr>
                </a:tc>
                <a:tc>
                  <a:txBody>
                    <a:bodyPr/>
                    <a:lstStyle/>
                    <a:p>
                      <a:pPr algn="ctr">
                        <a:lnSpc>
                          <a:spcPct val="115000"/>
                        </a:lnSpc>
                        <a:spcAft>
                          <a:spcPts val="0"/>
                        </a:spcAft>
                      </a:pPr>
                      <a:r>
                        <a:rPr lang="en-US" sz="1400" dirty="0" smtClean="0">
                          <a:solidFill>
                            <a:schemeClr val="bg1"/>
                          </a:solidFill>
                          <a:effectLst/>
                        </a:rPr>
                        <a:t>US$5.98</a:t>
                      </a:r>
                      <a:endParaRPr lang="de-DE" sz="1400" dirty="0">
                        <a:solidFill>
                          <a:schemeClr val="bg1"/>
                        </a:solidFill>
                        <a:effectLst/>
                        <a:latin typeface="Calibri" panose="020F0502020204030204" pitchFamily="34" charset="0"/>
                        <a:ea typeface="Calibri" panose="020F0502020204030204" pitchFamily="34" charset="0"/>
                        <a:cs typeface="Mangal"/>
                      </a:endParaRPr>
                    </a:p>
                  </a:txBody>
                  <a:tcPr marL="68580" marR="68580" marT="0" marB="0" anchor="ctr">
                    <a:solidFill>
                      <a:srgbClr val="C00000"/>
                    </a:solidFill>
                  </a:tcPr>
                </a:tc>
                <a:tc>
                  <a:txBody>
                    <a:bodyPr/>
                    <a:lstStyle/>
                    <a:p>
                      <a:pPr algn="ctr">
                        <a:lnSpc>
                          <a:spcPct val="115000"/>
                        </a:lnSpc>
                        <a:spcAft>
                          <a:spcPts val="0"/>
                        </a:spcAft>
                      </a:pPr>
                      <a:r>
                        <a:rPr lang="en-US" sz="1400" dirty="0" smtClean="0">
                          <a:solidFill>
                            <a:schemeClr val="bg1"/>
                          </a:solidFill>
                          <a:effectLst/>
                        </a:rPr>
                        <a:t>US$7.47</a:t>
                      </a:r>
                      <a:endParaRPr lang="de-DE" sz="1400" dirty="0">
                        <a:solidFill>
                          <a:schemeClr val="bg1"/>
                        </a:solidFill>
                        <a:effectLst/>
                        <a:latin typeface="Calibri" panose="020F0502020204030204" pitchFamily="34" charset="0"/>
                        <a:ea typeface="Calibri" panose="020F0502020204030204" pitchFamily="34" charset="0"/>
                        <a:cs typeface="Mangal"/>
                      </a:endParaRPr>
                    </a:p>
                  </a:txBody>
                  <a:tcPr marL="68580" marR="68580" marT="0" marB="0" anchor="ctr">
                    <a:solidFill>
                      <a:srgbClr val="C00000"/>
                    </a:solidFill>
                  </a:tcPr>
                </a:tc>
                <a:extLst>
                  <a:ext uri="{0D108BD9-81ED-4DB2-BD59-A6C34878D82A}">
                    <a16:rowId xmlns:a16="http://schemas.microsoft.com/office/drawing/2014/main" xmlns="" val="410527064"/>
                  </a:ext>
                </a:extLst>
              </a:tr>
              <a:tr h="182880">
                <a:tc>
                  <a:txBody>
                    <a:bodyPr/>
                    <a:lstStyle/>
                    <a:p>
                      <a:pPr algn="ctr">
                        <a:lnSpc>
                          <a:spcPct val="115000"/>
                        </a:lnSpc>
                        <a:spcAft>
                          <a:spcPts val="0"/>
                        </a:spcAft>
                      </a:pPr>
                      <a:r>
                        <a:rPr lang="en-US" sz="1400" dirty="0">
                          <a:effectLst/>
                        </a:rPr>
                        <a:t>4.0</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4,400 HHs</a:t>
                      </a:r>
                      <a:endParaRPr lang="de-DE" sz="1800" dirty="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3,700 HHs</a:t>
                      </a:r>
                      <a:endParaRPr lang="de-DE" sz="1800" dirty="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2,000 HHs</a:t>
                      </a:r>
                      <a:endParaRPr lang="de-DE" sz="180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1,550 HHs</a:t>
                      </a:r>
                      <a:endParaRPr lang="de-DE" sz="1800">
                        <a:effectLst/>
                        <a:latin typeface="+mj-lt"/>
                        <a:ea typeface="Calibri" panose="020F0502020204030204" pitchFamily="34" charset="0"/>
                        <a:cs typeface="Mangal"/>
                      </a:endParaRPr>
                    </a:p>
                  </a:txBody>
                  <a:tcPr marL="68580" marR="68580" marT="0" marB="0" anchor="ctr"/>
                </a:tc>
                <a:extLst>
                  <a:ext uri="{0D108BD9-81ED-4DB2-BD59-A6C34878D82A}">
                    <a16:rowId xmlns:a16="http://schemas.microsoft.com/office/drawing/2014/main" xmlns="" val="3943642713"/>
                  </a:ext>
                </a:extLst>
              </a:tr>
              <a:tr h="182880">
                <a:tc>
                  <a:txBody>
                    <a:bodyPr/>
                    <a:lstStyle/>
                    <a:p>
                      <a:pPr algn="ctr">
                        <a:lnSpc>
                          <a:spcPct val="115000"/>
                        </a:lnSpc>
                        <a:spcAft>
                          <a:spcPts val="0"/>
                        </a:spcAft>
                      </a:pPr>
                      <a:r>
                        <a:rPr lang="en-US" sz="1400" dirty="0">
                          <a:effectLst/>
                        </a:rPr>
                        <a:t>3.5</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7,150 HHs</a:t>
                      </a:r>
                      <a:endParaRPr lang="de-DE" sz="180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4,600 HHs</a:t>
                      </a:r>
                      <a:endParaRPr lang="de-DE" sz="1800" dirty="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2,500 HHs</a:t>
                      </a:r>
                      <a:endParaRPr lang="de-DE" sz="1800" dirty="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1,800 HHs</a:t>
                      </a:r>
                      <a:endParaRPr lang="de-DE" sz="1800">
                        <a:effectLst/>
                        <a:latin typeface="+mj-lt"/>
                        <a:ea typeface="Calibri" panose="020F0502020204030204" pitchFamily="34" charset="0"/>
                        <a:cs typeface="Mangal"/>
                      </a:endParaRPr>
                    </a:p>
                  </a:txBody>
                  <a:tcPr marL="68580" marR="68580" marT="0" marB="0" anchor="ctr"/>
                </a:tc>
                <a:extLst>
                  <a:ext uri="{0D108BD9-81ED-4DB2-BD59-A6C34878D82A}">
                    <a16:rowId xmlns:a16="http://schemas.microsoft.com/office/drawing/2014/main" xmlns="" val="1159815883"/>
                  </a:ext>
                </a:extLst>
              </a:tr>
              <a:tr h="182880">
                <a:tc>
                  <a:txBody>
                    <a:bodyPr/>
                    <a:lstStyle/>
                    <a:p>
                      <a:pPr algn="ctr">
                        <a:lnSpc>
                          <a:spcPct val="115000"/>
                        </a:lnSpc>
                        <a:spcAft>
                          <a:spcPts val="0"/>
                        </a:spcAft>
                      </a:pPr>
                      <a:r>
                        <a:rPr lang="en-US" sz="1400" dirty="0">
                          <a:effectLst/>
                        </a:rPr>
                        <a:t>3.0</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Never</a:t>
                      </a:r>
                      <a:endParaRPr lang="de-DE" sz="180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7,950 HHs</a:t>
                      </a:r>
                      <a:endParaRPr lang="de-DE" sz="180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4,450 HHs</a:t>
                      </a:r>
                      <a:endParaRPr lang="de-DE" sz="1800" dirty="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2,350 HHs</a:t>
                      </a:r>
                      <a:endParaRPr lang="de-DE" sz="1800" dirty="0">
                        <a:effectLst/>
                        <a:latin typeface="+mj-lt"/>
                        <a:ea typeface="Calibri" panose="020F0502020204030204" pitchFamily="34" charset="0"/>
                        <a:cs typeface="Mangal"/>
                      </a:endParaRPr>
                    </a:p>
                  </a:txBody>
                  <a:tcPr marL="68580" marR="68580" marT="0" marB="0" anchor="ctr"/>
                </a:tc>
                <a:extLst>
                  <a:ext uri="{0D108BD9-81ED-4DB2-BD59-A6C34878D82A}">
                    <a16:rowId xmlns:a16="http://schemas.microsoft.com/office/drawing/2014/main" xmlns="" val="2658169120"/>
                  </a:ext>
                </a:extLst>
              </a:tr>
              <a:tr h="182880">
                <a:tc>
                  <a:txBody>
                    <a:bodyPr/>
                    <a:lstStyle/>
                    <a:p>
                      <a:pPr algn="ctr">
                        <a:lnSpc>
                          <a:spcPct val="115000"/>
                        </a:lnSpc>
                        <a:spcAft>
                          <a:spcPts val="0"/>
                        </a:spcAft>
                      </a:pPr>
                      <a:r>
                        <a:rPr lang="en-US" sz="1400" dirty="0">
                          <a:effectLst/>
                        </a:rPr>
                        <a:t>2.0</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Never</a:t>
                      </a:r>
                      <a:endParaRPr lang="de-DE" sz="180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latin typeface="+mj-lt"/>
                          <a:ea typeface="Calibri" panose="020F0502020204030204" pitchFamily="34" charset="0"/>
                          <a:cs typeface="Mangal"/>
                        </a:rPr>
                        <a:t>Never</a:t>
                      </a:r>
                      <a:endParaRPr lang="de-DE" sz="180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latin typeface="+mj-lt"/>
                          <a:ea typeface="Calibri" panose="020F0502020204030204" pitchFamily="34" charset="0"/>
                          <a:cs typeface="Mangal"/>
                        </a:rPr>
                        <a:t>Never</a:t>
                      </a:r>
                      <a:endParaRPr lang="de-DE" sz="180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7,950 HHs</a:t>
                      </a:r>
                      <a:endParaRPr lang="de-DE" sz="1800" dirty="0">
                        <a:effectLst/>
                        <a:latin typeface="+mj-lt"/>
                        <a:ea typeface="Calibri" panose="020F0502020204030204" pitchFamily="34" charset="0"/>
                        <a:cs typeface="Mangal"/>
                      </a:endParaRPr>
                    </a:p>
                  </a:txBody>
                  <a:tcPr marL="68580" marR="68580" marT="0" marB="0" anchor="ctr"/>
                </a:tc>
                <a:extLst>
                  <a:ext uri="{0D108BD9-81ED-4DB2-BD59-A6C34878D82A}">
                    <a16:rowId xmlns:a16="http://schemas.microsoft.com/office/drawing/2014/main" xmlns="" val="2117728866"/>
                  </a:ext>
                </a:extLst>
              </a:tr>
            </a:tbl>
          </a:graphicData>
        </a:graphic>
      </p:graphicFrame>
    </p:spTree>
    <p:extLst>
      <p:ext uri="{BB962C8B-B14F-4D97-AF65-F5344CB8AC3E}">
        <p14:creationId xmlns:p14="http://schemas.microsoft.com/office/powerpoint/2010/main" val="19576355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63975" y="260350"/>
            <a:ext cx="6624638" cy="863600"/>
          </a:xfrm>
        </p:spPr>
        <p:txBody>
          <a:bodyPr/>
          <a:lstStyle/>
          <a:p>
            <a:pPr lvl="1" algn="r"/>
            <a:r>
              <a:rPr lang="en-US" sz="2800" dirty="0"/>
              <a:t>Findings: CBHI sustainability</a:t>
            </a:r>
            <a:endParaRPr lang="de-DE" sz="2800" dirty="0"/>
          </a:p>
        </p:txBody>
      </p:sp>
      <p:sp>
        <p:nvSpPr>
          <p:cNvPr id="77" name="Content Placeholder 2"/>
          <p:cNvSpPr txBox="1">
            <a:spLocks/>
          </p:cNvSpPr>
          <p:nvPr/>
        </p:nvSpPr>
        <p:spPr bwMode="auto">
          <a:xfrm>
            <a:off x="2027238" y="1556792"/>
            <a:ext cx="7957195"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rgbClr val="921B21"/>
              </a:buClr>
              <a:buSzPct val="150000"/>
              <a:buChar char="•"/>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a:lstStyle>
          <a:p>
            <a:pPr marL="0" indent="0">
              <a:buNone/>
            </a:pPr>
            <a:r>
              <a:rPr lang="en-US" sz="1800" dirty="0"/>
              <a:t>#HHs needed for sustainability </a:t>
            </a:r>
            <a:r>
              <a:rPr lang="en-US" sz="1800" dirty="0"/>
              <a:t>(claim ratio </a:t>
            </a:r>
            <a:r>
              <a:rPr lang="en-US" sz="1800" dirty="0"/>
              <a:t>assumed </a:t>
            </a:r>
            <a:r>
              <a:rPr lang="en-US" sz="1800" dirty="0"/>
              <a:t>to be </a:t>
            </a:r>
            <a:r>
              <a:rPr lang="en-US" sz="1800" dirty="0"/>
              <a:t>70%, </a:t>
            </a:r>
            <a:r>
              <a:rPr lang="en-US" sz="1800" dirty="0"/>
              <a:t>renewal rate = </a:t>
            </a:r>
            <a:r>
              <a:rPr lang="en-US" sz="1800" dirty="0"/>
              <a:t>0%)</a:t>
            </a:r>
            <a:endParaRPr lang="de-DE" sz="1800" dirty="0"/>
          </a:p>
        </p:txBody>
      </p:sp>
      <p:graphicFrame>
        <p:nvGraphicFramePr>
          <p:cNvPr id="2" name="Tabelle 1"/>
          <p:cNvGraphicFramePr>
            <a:graphicFrameLocks noGrp="1"/>
          </p:cNvGraphicFramePr>
          <p:nvPr>
            <p:extLst>
              <p:ext uri="{D42A27DB-BD31-4B8C-83A1-F6EECF244321}">
                <p14:modId xmlns:p14="http://schemas.microsoft.com/office/powerpoint/2010/main" val="1346771472"/>
              </p:ext>
            </p:extLst>
          </p:nvPr>
        </p:nvGraphicFramePr>
        <p:xfrm>
          <a:off x="2051740" y="1992775"/>
          <a:ext cx="8280920" cy="1593238"/>
        </p:xfrm>
        <a:graphic>
          <a:graphicData uri="http://schemas.openxmlformats.org/drawingml/2006/table">
            <a:tbl>
              <a:tblPr firstRow="1" firstCol="1">
                <a:tableStyleId>{5C22544A-7EE6-4342-B048-85BDC9FD1C3A}</a:tableStyleId>
              </a:tblPr>
              <a:tblGrid>
                <a:gridCol w="2279152">
                  <a:extLst>
                    <a:ext uri="{9D8B030D-6E8A-4147-A177-3AD203B41FA5}">
                      <a16:colId xmlns:a16="http://schemas.microsoft.com/office/drawing/2014/main" xmlns="" val="132480413"/>
                    </a:ext>
                  </a:extLst>
                </a:gridCol>
                <a:gridCol w="1139576">
                  <a:extLst>
                    <a:ext uri="{9D8B030D-6E8A-4147-A177-3AD203B41FA5}">
                      <a16:colId xmlns:a16="http://schemas.microsoft.com/office/drawing/2014/main" xmlns="" val="2748161942"/>
                    </a:ext>
                  </a:extLst>
                </a:gridCol>
                <a:gridCol w="1215548">
                  <a:extLst>
                    <a:ext uri="{9D8B030D-6E8A-4147-A177-3AD203B41FA5}">
                      <a16:colId xmlns:a16="http://schemas.microsoft.com/office/drawing/2014/main" xmlns="" val="1730477080"/>
                    </a:ext>
                  </a:extLst>
                </a:gridCol>
                <a:gridCol w="1823322">
                  <a:extLst>
                    <a:ext uri="{9D8B030D-6E8A-4147-A177-3AD203B41FA5}">
                      <a16:colId xmlns:a16="http://schemas.microsoft.com/office/drawing/2014/main" xmlns="" val="2612826922"/>
                    </a:ext>
                  </a:extLst>
                </a:gridCol>
                <a:gridCol w="1823322">
                  <a:extLst>
                    <a:ext uri="{9D8B030D-6E8A-4147-A177-3AD203B41FA5}">
                      <a16:colId xmlns:a16="http://schemas.microsoft.com/office/drawing/2014/main" xmlns="" val="4232403738"/>
                    </a:ext>
                  </a:extLst>
                </a:gridCol>
              </a:tblGrid>
              <a:tr h="359410">
                <a:tc rowSpan="2">
                  <a:txBody>
                    <a:bodyPr/>
                    <a:lstStyle/>
                    <a:p>
                      <a:pPr algn="ctr">
                        <a:lnSpc>
                          <a:spcPct val="115000"/>
                        </a:lnSpc>
                        <a:spcAft>
                          <a:spcPts val="0"/>
                        </a:spcAft>
                      </a:pPr>
                      <a:r>
                        <a:rPr lang="en-US" sz="1400" dirty="0">
                          <a:effectLst/>
                        </a:rPr>
                        <a:t>Average </a:t>
                      </a:r>
                      <a:r>
                        <a:rPr lang="en-US" sz="1400" dirty="0" smtClean="0">
                          <a:effectLst/>
                        </a:rPr>
                        <a:t>#insured </a:t>
                      </a:r>
                      <a:r>
                        <a:rPr lang="en-US" sz="1400" dirty="0">
                          <a:effectLst/>
                        </a:rPr>
                        <a:t>from each </a:t>
                      </a:r>
                      <a:r>
                        <a:rPr lang="en-US" sz="1400" dirty="0" smtClean="0">
                          <a:effectLst/>
                        </a:rPr>
                        <a:t>HH</a:t>
                      </a:r>
                      <a:endParaRPr lang="de-DE" sz="1400" dirty="0">
                        <a:effectLst/>
                        <a:latin typeface="Calibri" panose="020F0502020204030204" pitchFamily="34" charset="0"/>
                        <a:ea typeface="Calibri" panose="020F0502020204030204" pitchFamily="34" charset="0"/>
                        <a:cs typeface="Mangal"/>
                      </a:endParaRPr>
                    </a:p>
                  </a:txBody>
                  <a:tcPr marL="68580" marR="68580" marT="0" marB="0" anchor="ctr"/>
                </a:tc>
                <a:tc gridSpan="4">
                  <a:txBody>
                    <a:bodyPr/>
                    <a:lstStyle/>
                    <a:p>
                      <a:pPr algn="ctr">
                        <a:lnSpc>
                          <a:spcPct val="115000"/>
                        </a:lnSpc>
                        <a:spcAft>
                          <a:spcPts val="0"/>
                        </a:spcAft>
                      </a:pPr>
                      <a:r>
                        <a:rPr lang="en-US" sz="1400" dirty="0">
                          <a:effectLst/>
                        </a:rPr>
                        <a:t>Premium levels (PPPY)</a:t>
                      </a:r>
                      <a:endParaRPr lang="de-DE" sz="1400" dirty="0">
                        <a:effectLst/>
                        <a:latin typeface="Calibri" panose="020F0502020204030204" pitchFamily="34" charset="0"/>
                        <a:ea typeface="Calibri" panose="020F0502020204030204" pitchFamily="34" charset="0"/>
                        <a:cs typeface="Mangal"/>
                      </a:endParaRPr>
                    </a:p>
                  </a:txBody>
                  <a:tcPr marL="68580" marR="68580" marT="0" marB="0" anchor="ctr">
                    <a:solidFill>
                      <a:srgbClr val="C00000"/>
                    </a:solidFill>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xmlns="" val="2466607202"/>
                  </a:ext>
                </a:extLst>
              </a:tr>
              <a:tr h="252372">
                <a:tc vMerge="1">
                  <a:txBody>
                    <a:bodyPr/>
                    <a:lstStyle/>
                    <a:p>
                      <a:endParaRPr lang="de-DE"/>
                    </a:p>
                  </a:txBody>
                  <a:tcPr/>
                </a:tc>
                <a:tc>
                  <a:txBody>
                    <a:bodyPr/>
                    <a:lstStyle/>
                    <a:p>
                      <a:pPr algn="ctr">
                        <a:lnSpc>
                          <a:spcPct val="115000"/>
                        </a:lnSpc>
                        <a:spcAft>
                          <a:spcPts val="0"/>
                        </a:spcAft>
                      </a:pPr>
                      <a:r>
                        <a:rPr lang="en-US" sz="1400" dirty="0" smtClean="0">
                          <a:solidFill>
                            <a:schemeClr val="bg1"/>
                          </a:solidFill>
                          <a:effectLst/>
                        </a:rPr>
                        <a:t>US$4.48</a:t>
                      </a:r>
                      <a:endParaRPr lang="de-DE" sz="1400" dirty="0">
                        <a:solidFill>
                          <a:schemeClr val="bg1"/>
                        </a:solidFill>
                        <a:effectLst/>
                        <a:latin typeface="Calibri" panose="020F0502020204030204" pitchFamily="34" charset="0"/>
                        <a:ea typeface="Calibri" panose="020F0502020204030204" pitchFamily="34" charset="0"/>
                        <a:cs typeface="Mangal"/>
                      </a:endParaRPr>
                    </a:p>
                  </a:txBody>
                  <a:tcPr marL="68580" marR="68580" marT="0" marB="0" anchor="ctr">
                    <a:solidFill>
                      <a:srgbClr val="C00000"/>
                    </a:solidFill>
                  </a:tcPr>
                </a:tc>
                <a:tc>
                  <a:txBody>
                    <a:bodyPr/>
                    <a:lstStyle/>
                    <a:p>
                      <a:pPr algn="ctr">
                        <a:lnSpc>
                          <a:spcPct val="115000"/>
                        </a:lnSpc>
                        <a:spcAft>
                          <a:spcPts val="0"/>
                        </a:spcAft>
                      </a:pPr>
                      <a:r>
                        <a:rPr lang="en-US" sz="1400" dirty="0" smtClean="0">
                          <a:solidFill>
                            <a:schemeClr val="bg1"/>
                          </a:solidFill>
                          <a:effectLst/>
                        </a:rPr>
                        <a:t>US$4.93</a:t>
                      </a:r>
                      <a:endParaRPr lang="de-DE" sz="1400" dirty="0">
                        <a:solidFill>
                          <a:schemeClr val="bg1"/>
                        </a:solidFill>
                        <a:effectLst/>
                        <a:latin typeface="Calibri" panose="020F0502020204030204" pitchFamily="34" charset="0"/>
                        <a:ea typeface="Calibri" panose="020F0502020204030204" pitchFamily="34" charset="0"/>
                        <a:cs typeface="Mangal"/>
                      </a:endParaRPr>
                    </a:p>
                  </a:txBody>
                  <a:tcPr marL="68580" marR="68580" marT="0" marB="0" anchor="ctr">
                    <a:solidFill>
                      <a:srgbClr val="C00000"/>
                    </a:solidFill>
                  </a:tcPr>
                </a:tc>
                <a:tc>
                  <a:txBody>
                    <a:bodyPr/>
                    <a:lstStyle/>
                    <a:p>
                      <a:pPr algn="ctr">
                        <a:lnSpc>
                          <a:spcPct val="115000"/>
                        </a:lnSpc>
                        <a:spcAft>
                          <a:spcPts val="0"/>
                        </a:spcAft>
                      </a:pPr>
                      <a:r>
                        <a:rPr lang="en-US" sz="1400" dirty="0" smtClean="0">
                          <a:solidFill>
                            <a:schemeClr val="bg1"/>
                          </a:solidFill>
                          <a:effectLst/>
                        </a:rPr>
                        <a:t>US$5.98</a:t>
                      </a:r>
                      <a:endParaRPr lang="de-DE" sz="1400" dirty="0">
                        <a:solidFill>
                          <a:schemeClr val="bg1"/>
                        </a:solidFill>
                        <a:effectLst/>
                        <a:latin typeface="Calibri" panose="020F0502020204030204" pitchFamily="34" charset="0"/>
                        <a:ea typeface="Calibri" panose="020F0502020204030204" pitchFamily="34" charset="0"/>
                        <a:cs typeface="Mangal"/>
                      </a:endParaRPr>
                    </a:p>
                  </a:txBody>
                  <a:tcPr marL="68580" marR="68580" marT="0" marB="0" anchor="ctr">
                    <a:solidFill>
                      <a:srgbClr val="C00000"/>
                    </a:solidFill>
                  </a:tcPr>
                </a:tc>
                <a:tc>
                  <a:txBody>
                    <a:bodyPr/>
                    <a:lstStyle/>
                    <a:p>
                      <a:pPr algn="ctr">
                        <a:lnSpc>
                          <a:spcPct val="115000"/>
                        </a:lnSpc>
                        <a:spcAft>
                          <a:spcPts val="0"/>
                        </a:spcAft>
                      </a:pPr>
                      <a:r>
                        <a:rPr lang="en-US" sz="1400" dirty="0" smtClean="0">
                          <a:solidFill>
                            <a:schemeClr val="bg1"/>
                          </a:solidFill>
                          <a:effectLst/>
                        </a:rPr>
                        <a:t>US$7.47</a:t>
                      </a:r>
                      <a:endParaRPr lang="de-DE" sz="1400" dirty="0">
                        <a:solidFill>
                          <a:schemeClr val="bg1"/>
                        </a:solidFill>
                        <a:effectLst/>
                        <a:latin typeface="Calibri" panose="020F0502020204030204" pitchFamily="34" charset="0"/>
                        <a:ea typeface="Calibri" panose="020F0502020204030204" pitchFamily="34" charset="0"/>
                        <a:cs typeface="Mangal"/>
                      </a:endParaRPr>
                    </a:p>
                  </a:txBody>
                  <a:tcPr marL="68580" marR="68580" marT="0" marB="0" anchor="ctr">
                    <a:solidFill>
                      <a:srgbClr val="C00000"/>
                    </a:solidFill>
                  </a:tcPr>
                </a:tc>
                <a:extLst>
                  <a:ext uri="{0D108BD9-81ED-4DB2-BD59-A6C34878D82A}">
                    <a16:rowId xmlns:a16="http://schemas.microsoft.com/office/drawing/2014/main" xmlns="" val="410527064"/>
                  </a:ext>
                </a:extLst>
              </a:tr>
              <a:tr h="182880">
                <a:tc>
                  <a:txBody>
                    <a:bodyPr/>
                    <a:lstStyle/>
                    <a:p>
                      <a:pPr algn="ctr">
                        <a:lnSpc>
                          <a:spcPct val="115000"/>
                        </a:lnSpc>
                        <a:spcAft>
                          <a:spcPts val="0"/>
                        </a:spcAft>
                      </a:pPr>
                      <a:r>
                        <a:rPr lang="en-US" sz="1400" dirty="0">
                          <a:effectLst/>
                        </a:rPr>
                        <a:t>4.0</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4,700 HHs</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3,900 HHs</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2,250 HHs</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1,600 HHs</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extLst>
                  <a:ext uri="{0D108BD9-81ED-4DB2-BD59-A6C34878D82A}">
                    <a16:rowId xmlns:a16="http://schemas.microsoft.com/office/drawing/2014/main" xmlns="" val="3943642713"/>
                  </a:ext>
                </a:extLst>
              </a:tr>
              <a:tr h="182880">
                <a:tc>
                  <a:txBody>
                    <a:bodyPr/>
                    <a:lstStyle/>
                    <a:p>
                      <a:pPr algn="ctr">
                        <a:lnSpc>
                          <a:spcPct val="115000"/>
                        </a:lnSpc>
                        <a:spcAft>
                          <a:spcPts val="0"/>
                        </a:spcAft>
                      </a:pPr>
                      <a:r>
                        <a:rPr lang="en-US" sz="1400" dirty="0">
                          <a:effectLst/>
                        </a:rPr>
                        <a:t>3.5</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8,000 HHs</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5,200 HHs</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3,650 HHs</a:t>
                      </a:r>
                      <a:endParaRPr lang="de-DE" sz="1400" dirty="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1,850 HHs</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extLst>
                  <a:ext uri="{0D108BD9-81ED-4DB2-BD59-A6C34878D82A}">
                    <a16:rowId xmlns:a16="http://schemas.microsoft.com/office/drawing/2014/main" xmlns="" val="1159815883"/>
                  </a:ext>
                </a:extLst>
              </a:tr>
              <a:tr h="182880">
                <a:tc>
                  <a:txBody>
                    <a:bodyPr/>
                    <a:lstStyle/>
                    <a:p>
                      <a:pPr algn="ctr">
                        <a:lnSpc>
                          <a:spcPct val="115000"/>
                        </a:lnSpc>
                        <a:spcAft>
                          <a:spcPts val="0"/>
                        </a:spcAft>
                      </a:pPr>
                      <a:r>
                        <a:rPr lang="en-US" sz="1400" dirty="0">
                          <a:effectLst/>
                        </a:rPr>
                        <a:t>3.0</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Never</a:t>
                      </a:r>
                      <a:endParaRPr lang="de-DE" sz="1400" dirty="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9,350 HHs</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4,700 HHs</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2,450 HHs</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extLst>
                  <a:ext uri="{0D108BD9-81ED-4DB2-BD59-A6C34878D82A}">
                    <a16:rowId xmlns:a16="http://schemas.microsoft.com/office/drawing/2014/main" xmlns="" val="2658169120"/>
                  </a:ext>
                </a:extLst>
              </a:tr>
              <a:tr h="182880">
                <a:tc>
                  <a:txBody>
                    <a:bodyPr/>
                    <a:lstStyle/>
                    <a:p>
                      <a:pPr algn="ctr">
                        <a:lnSpc>
                          <a:spcPct val="115000"/>
                        </a:lnSpc>
                        <a:spcAft>
                          <a:spcPts val="0"/>
                        </a:spcAft>
                      </a:pPr>
                      <a:r>
                        <a:rPr lang="en-US" sz="1400" dirty="0">
                          <a:effectLst/>
                        </a:rPr>
                        <a:t>2.0</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Never</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Never</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Never</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rPr>
                        <a:t>9,200 HHs</a:t>
                      </a:r>
                      <a:endParaRPr lang="de-DE" sz="1400" dirty="0">
                        <a:effectLst/>
                        <a:latin typeface="Calibri" panose="020F0502020204030204" pitchFamily="34" charset="0"/>
                        <a:ea typeface="Calibri" panose="020F0502020204030204" pitchFamily="34" charset="0"/>
                        <a:cs typeface="Mangal"/>
                      </a:endParaRPr>
                    </a:p>
                  </a:txBody>
                  <a:tcPr marL="68580" marR="68580" marT="0" marB="0" anchor="ctr"/>
                </a:tc>
                <a:extLst>
                  <a:ext uri="{0D108BD9-81ED-4DB2-BD59-A6C34878D82A}">
                    <a16:rowId xmlns:a16="http://schemas.microsoft.com/office/drawing/2014/main" xmlns="" val="2117728866"/>
                  </a:ext>
                </a:extLst>
              </a:tr>
            </a:tbl>
          </a:graphicData>
        </a:graphic>
      </p:graphicFrame>
      <p:sp>
        <p:nvSpPr>
          <p:cNvPr id="5" name="Content Placeholder 2"/>
          <p:cNvSpPr txBox="1">
            <a:spLocks/>
          </p:cNvSpPr>
          <p:nvPr/>
        </p:nvSpPr>
        <p:spPr bwMode="auto">
          <a:xfrm>
            <a:off x="2027238" y="4217153"/>
            <a:ext cx="8101211"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rgbClr val="921B21"/>
              </a:buClr>
              <a:buSzPct val="150000"/>
              <a:buChar char="•"/>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a:lstStyle>
          <a:p>
            <a:pPr marL="0" indent="0">
              <a:buNone/>
            </a:pPr>
            <a:r>
              <a:rPr lang="en-US" sz="1800" dirty="0"/>
              <a:t>#HHs needed for sustainability </a:t>
            </a:r>
            <a:r>
              <a:rPr lang="en-US" sz="1800" dirty="0"/>
              <a:t>(claim ratio </a:t>
            </a:r>
            <a:r>
              <a:rPr lang="en-US" sz="1800" dirty="0"/>
              <a:t>assumed </a:t>
            </a:r>
            <a:r>
              <a:rPr lang="en-US" sz="1800" dirty="0"/>
              <a:t>to be </a:t>
            </a:r>
            <a:r>
              <a:rPr lang="en-US" sz="1800" dirty="0"/>
              <a:t>70%, </a:t>
            </a:r>
            <a:r>
              <a:rPr lang="en-US" sz="1800" dirty="0"/>
              <a:t>renewal rate = </a:t>
            </a:r>
            <a:r>
              <a:rPr lang="en-US" sz="1800" dirty="0"/>
              <a:t>50%)</a:t>
            </a:r>
            <a:endParaRPr lang="de-DE" sz="1800" dirty="0"/>
          </a:p>
        </p:txBody>
      </p:sp>
      <p:graphicFrame>
        <p:nvGraphicFramePr>
          <p:cNvPr id="6" name="Tabelle 5"/>
          <p:cNvGraphicFramePr>
            <a:graphicFrameLocks noGrp="1"/>
          </p:cNvGraphicFramePr>
          <p:nvPr>
            <p:extLst>
              <p:ext uri="{D42A27DB-BD31-4B8C-83A1-F6EECF244321}">
                <p14:modId xmlns:p14="http://schemas.microsoft.com/office/powerpoint/2010/main" val="2937381682"/>
              </p:ext>
            </p:extLst>
          </p:nvPr>
        </p:nvGraphicFramePr>
        <p:xfrm>
          <a:off x="2051740" y="4653136"/>
          <a:ext cx="8280920" cy="1593238"/>
        </p:xfrm>
        <a:graphic>
          <a:graphicData uri="http://schemas.openxmlformats.org/drawingml/2006/table">
            <a:tbl>
              <a:tblPr firstRow="1" firstCol="1">
                <a:tableStyleId>{5C22544A-7EE6-4342-B048-85BDC9FD1C3A}</a:tableStyleId>
              </a:tblPr>
              <a:tblGrid>
                <a:gridCol w="2279152">
                  <a:extLst>
                    <a:ext uri="{9D8B030D-6E8A-4147-A177-3AD203B41FA5}">
                      <a16:colId xmlns:a16="http://schemas.microsoft.com/office/drawing/2014/main" xmlns="" val="132480413"/>
                    </a:ext>
                  </a:extLst>
                </a:gridCol>
                <a:gridCol w="1139576">
                  <a:extLst>
                    <a:ext uri="{9D8B030D-6E8A-4147-A177-3AD203B41FA5}">
                      <a16:colId xmlns:a16="http://schemas.microsoft.com/office/drawing/2014/main" xmlns="" val="2748161942"/>
                    </a:ext>
                  </a:extLst>
                </a:gridCol>
                <a:gridCol w="1215548">
                  <a:extLst>
                    <a:ext uri="{9D8B030D-6E8A-4147-A177-3AD203B41FA5}">
                      <a16:colId xmlns:a16="http://schemas.microsoft.com/office/drawing/2014/main" xmlns="" val="1730477080"/>
                    </a:ext>
                  </a:extLst>
                </a:gridCol>
                <a:gridCol w="1823322">
                  <a:extLst>
                    <a:ext uri="{9D8B030D-6E8A-4147-A177-3AD203B41FA5}">
                      <a16:colId xmlns:a16="http://schemas.microsoft.com/office/drawing/2014/main" xmlns="" val="2612826922"/>
                    </a:ext>
                  </a:extLst>
                </a:gridCol>
                <a:gridCol w="1823322">
                  <a:extLst>
                    <a:ext uri="{9D8B030D-6E8A-4147-A177-3AD203B41FA5}">
                      <a16:colId xmlns:a16="http://schemas.microsoft.com/office/drawing/2014/main" xmlns="" val="4232403738"/>
                    </a:ext>
                  </a:extLst>
                </a:gridCol>
              </a:tblGrid>
              <a:tr h="359410">
                <a:tc rowSpan="2">
                  <a:txBody>
                    <a:bodyPr/>
                    <a:lstStyle/>
                    <a:p>
                      <a:pPr algn="ctr">
                        <a:lnSpc>
                          <a:spcPct val="115000"/>
                        </a:lnSpc>
                        <a:spcAft>
                          <a:spcPts val="0"/>
                        </a:spcAft>
                      </a:pPr>
                      <a:r>
                        <a:rPr lang="en-US" sz="1400" dirty="0">
                          <a:effectLst/>
                        </a:rPr>
                        <a:t>Average </a:t>
                      </a:r>
                      <a:r>
                        <a:rPr lang="en-US" sz="1400" dirty="0" smtClean="0">
                          <a:effectLst/>
                        </a:rPr>
                        <a:t>#insured </a:t>
                      </a:r>
                      <a:r>
                        <a:rPr lang="en-US" sz="1400" dirty="0">
                          <a:effectLst/>
                        </a:rPr>
                        <a:t>from each </a:t>
                      </a:r>
                      <a:r>
                        <a:rPr lang="en-US" sz="1400" dirty="0" smtClean="0">
                          <a:effectLst/>
                        </a:rPr>
                        <a:t>HH</a:t>
                      </a:r>
                      <a:endParaRPr lang="de-DE" sz="1400" dirty="0">
                        <a:effectLst/>
                        <a:latin typeface="Calibri" panose="020F0502020204030204" pitchFamily="34" charset="0"/>
                        <a:ea typeface="Calibri" panose="020F0502020204030204" pitchFamily="34" charset="0"/>
                        <a:cs typeface="Mangal"/>
                      </a:endParaRPr>
                    </a:p>
                  </a:txBody>
                  <a:tcPr marL="68580" marR="68580" marT="0" marB="0" anchor="ctr"/>
                </a:tc>
                <a:tc gridSpan="4">
                  <a:txBody>
                    <a:bodyPr/>
                    <a:lstStyle/>
                    <a:p>
                      <a:pPr algn="ctr">
                        <a:lnSpc>
                          <a:spcPct val="115000"/>
                        </a:lnSpc>
                        <a:spcAft>
                          <a:spcPts val="0"/>
                        </a:spcAft>
                      </a:pPr>
                      <a:r>
                        <a:rPr lang="en-US" sz="1400" dirty="0">
                          <a:effectLst/>
                        </a:rPr>
                        <a:t>Premium levels (PPPY)</a:t>
                      </a:r>
                      <a:endParaRPr lang="de-DE" sz="1400" dirty="0">
                        <a:effectLst/>
                        <a:latin typeface="Calibri" panose="020F0502020204030204" pitchFamily="34" charset="0"/>
                        <a:ea typeface="Calibri" panose="020F0502020204030204" pitchFamily="34" charset="0"/>
                        <a:cs typeface="Mangal"/>
                      </a:endParaRPr>
                    </a:p>
                  </a:txBody>
                  <a:tcPr marL="68580" marR="68580" marT="0" marB="0" anchor="ct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xmlns="" val="2466607202"/>
                  </a:ext>
                </a:extLst>
              </a:tr>
              <a:tr h="252372">
                <a:tc vMerge="1">
                  <a:txBody>
                    <a:bodyPr/>
                    <a:lstStyle/>
                    <a:p>
                      <a:endParaRPr lang="de-DE"/>
                    </a:p>
                  </a:txBody>
                  <a:tcPr/>
                </a:tc>
                <a:tc>
                  <a:txBody>
                    <a:bodyPr/>
                    <a:lstStyle/>
                    <a:p>
                      <a:pPr algn="ctr">
                        <a:lnSpc>
                          <a:spcPct val="115000"/>
                        </a:lnSpc>
                        <a:spcAft>
                          <a:spcPts val="0"/>
                        </a:spcAft>
                      </a:pPr>
                      <a:r>
                        <a:rPr lang="en-US" sz="1400" dirty="0" smtClean="0">
                          <a:solidFill>
                            <a:schemeClr val="bg1"/>
                          </a:solidFill>
                          <a:effectLst/>
                        </a:rPr>
                        <a:t>US$4.48</a:t>
                      </a:r>
                      <a:endParaRPr lang="de-DE" sz="1400" dirty="0">
                        <a:solidFill>
                          <a:schemeClr val="bg1"/>
                        </a:solidFill>
                        <a:effectLst/>
                        <a:latin typeface="Calibri" panose="020F0502020204030204" pitchFamily="34" charset="0"/>
                        <a:ea typeface="Calibri" panose="020F0502020204030204" pitchFamily="34" charset="0"/>
                        <a:cs typeface="Mangal"/>
                      </a:endParaRPr>
                    </a:p>
                  </a:txBody>
                  <a:tcPr marL="68580" marR="68580" marT="0" marB="0" anchor="ctr">
                    <a:solidFill>
                      <a:srgbClr val="C00000"/>
                    </a:solidFill>
                  </a:tcPr>
                </a:tc>
                <a:tc>
                  <a:txBody>
                    <a:bodyPr/>
                    <a:lstStyle/>
                    <a:p>
                      <a:pPr algn="ctr">
                        <a:lnSpc>
                          <a:spcPct val="115000"/>
                        </a:lnSpc>
                        <a:spcAft>
                          <a:spcPts val="0"/>
                        </a:spcAft>
                      </a:pPr>
                      <a:r>
                        <a:rPr lang="en-US" sz="1400" dirty="0" smtClean="0">
                          <a:solidFill>
                            <a:schemeClr val="bg1"/>
                          </a:solidFill>
                          <a:effectLst/>
                        </a:rPr>
                        <a:t>US$4.93</a:t>
                      </a:r>
                      <a:endParaRPr lang="de-DE" sz="1400" dirty="0">
                        <a:solidFill>
                          <a:schemeClr val="bg1"/>
                        </a:solidFill>
                        <a:effectLst/>
                        <a:latin typeface="Calibri" panose="020F0502020204030204" pitchFamily="34" charset="0"/>
                        <a:ea typeface="Calibri" panose="020F0502020204030204" pitchFamily="34" charset="0"/>
                        <a:cs typeface="Mangal"/>
                      </a:endParaRPr>
                    </a:p>
                  </a:txBody>
                  <a:tcPr marL="68580" marR="68580" marT="0" marB="0" anchor="ctr">
                    <a:solidFill>
                      <a:srgbClr val="C00000"/>
                    </a:solidFill>
                  </a:tcPr>
                </a:tc>
                <a:tc>
                  <a:txBody>
                    <a:bodyPr/>
                    <a:lstStyle/>
                    <a:p>
                      <a:pPr algn="ctr">
                        <a:lnSpc>
                          <a:spcPct val="115000"/>
                        </a:lnSpc>
                        <a:spcAft>
                          <a:spcPts val="0"/>
                        </a:spcAft>
                      </a:pPr>
                      <a:r>
                        <a:rPr lang="en-US" sz="1400" dirty="0" smtClean="0">
                          <a:solidFill>
                            <a:schemeClr val="bg1"/>
                          </a:solidFill>
                          <a:effectLst/>
                        </a:rPr>
                        <a:t>US$5.98</a:t>
                      </a:r>
                      <a:endParaRPr lang="de-DE" sz="1400" dirty="0">
                        <a:solidFill>
                          <a:schemeClr val="bg1"/>
                        </a:solidFill>
                        <a:effectLst/>
                        <a:latin typeface="Calibri" panose="020F0502020204030204" pitchFamily="34" charset="0"/>
                        <a:ea typeface="Calibri" panose="020F0502020204030204" pitchFamily="34" charset="0"/>
                        <a:cs typeface="Mangal"/>
                      </a:endParaRPr>
                    </a:p>
                  </a:txBody>
                  <a:tcPr marL="68580" marR="68580" marT="0" marB="0" anchor="ctr">
                    <a:solidFill>
                      <a:srgbClr val="C00000"/>
                    </a:solidFill>
                  </a:tcPr>
                </a:tc>
                <a:tc>
                  <a:txBody>
                    <a:bodyPr/>
                    <a:lstStyle/>
                    <a:p>
                      <a:pPr algn="ctr">
                        <a:lnSpc>
                          <a:spcPct val="115000"/>
                        </a:lnSpc>
                        <a:spcAft>
                          <a:spcPts val="0"/>
                        </a:spcAft>
                      </a:pPr>
                      <a:r>
                        <a:rPr lang="en-US" sz="1400" dirty="0" smtClean="0">
                          <a:solidFill>
                            <a:schemeClr val="bg1"/>
                          </a:solidFill>
                          <a:effectLst/>
                        </a:rPr>
                        <a:t>US$7.47</a:t>
                      </a:r>
                      <a:endParaRPr lang="de-DE" sz="1400" dirty="0">
                        <a:solidFill>
                          <a:schemeClr val="bg1"/>
                        </a:solidFill>
                        <a:effectLst/>
                        <a:latin typeface="Calibri" panose="020F0502020204030204" pitchFamily="34" charset="0"/>
                        <a:ea typeface="Calibri" panose="020F0502020204030204" pitchFamily="34" charset="0"/>
                        <a:cs typeface="Mangal"/>
                      </a:endParaRPr>
                    </a:p>
                  </a:txBody>
                  <a:tcPr marL="68580" marR="68580" marT="0" marB="0" anchor="ctr">
                    <a:solidFill>
                      <a:srgbClr val="C00000"/>
                    </a:solidFill>
                  </a:tcPr>
                </a:tc>
                <a:extLst>
                  <a:ext uri="{0D108BD9-81ED-4DB2-BD59-A6C34878D82A}">
                    <a16:rowId xmlns:a16="http://schemas.microsoft.com/office/drawing/2014/main" xmlns="" val="410527064"/>
                  </a:ext>
                </a:extLst>
              </a:tr>
              <a:tr h="182880">
                <a:tc>
                  <a:txBody>
                    <a:bodyPr/>
                    <a:lstStyle/>
                    <a:p>
                      <a:pPr algn="ctr">
                        <a:lnSpc>
                          <a:spcPct val="115000"/>
                        </a:lnSpc>
                        <a:spcAft>
                          <a:spcPts val="0"/>
                        </a:spcAft>
                      </a:pPr>
                      <a:r>
                        <a:rPr lang="en-US" sz="1400" dirty="0">
                          <a:effectLst/>
                        </a:rPr>
                        <a:t>4.0</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4,400 HHs</a:t>
                      </a:r>
                      <a:endParaRPr lang="de-DE" sz="1800" dirty="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3,700 HHs</a:t>
                      </a:r>
                      <a:endParaRPr lang="de-DE" sz="1800" dirty="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2,000 HHs</a:t>
                      </a:r>
                      <a:endParaRPr lang="de-DE" sz="180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1,550 HHs</a:t>
                      </a:r>
                      <a:endParaRPr lang="de-DE" sz="1800">
                        <a:effectLst/>
                        <a:latin typeface="+mj-lt"/>
                        <a:ea typeface="Calibri" panose="020F0502020204030204" pitchFamily="34" charset="0"/>
                        <a:cs typeface="Mangal"/>
                      </a:endParaRPr>
                    </a:p>
                  </a:txBody>
                  <a:tcPr marL="68580" marR="68580" marT="0" marB="0" anchor="ctr"/>
                </a:tc>
                <a:extLst>
                  <a:ext uri="{0D108BD9-81ED-4DB2-BD59-A6C34878D82A}">
                    <a16:rowId xmlns:a16="http://schemas.microsoft.com/office/drawing/2014/main" xmlns="" val="3943642713"/>
                  </a:ext>
                </a:extLst>
              </a:tr>
              <a:tr h="182880">
                <a:tc>
                  <a:txBody>
                    <a:bodyPr/>
                    <a:lstStyle/>
                    <a:p>
                      <a:pPr algn="ctr">
                        <a:lnSpc>
                          <a:spcPct val="115000"/>
                        </a:lnSpc>
                        <a:spcAft>
                          <a:spcPts val="0"/>
                        </a:spcAft>
                      </a:pPr>
                      <a:r>
                        <a:rPr lang="en-US" sz="1400" dirty="0">
                          <a:effectLst/>
                        </a:rPr>
                        <a:t>3.5</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7,150 HHs</a:t>
                      </a:r>
                      <a:endParaRPr lang="de-DE" sz="180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4,600 HHs</a:t>
                      </a:r>
                      <a:endParaRPr lang="de-DE" sz="1800" dirty="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2,500 HHs</a:t>
                      </a:r>
                      <a:endParaRPr lang="de-DE" sz="1800" dirty="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1,800 HHs</a:t>
                      </a:r>
                      <a:endParaRPr lang="de-DE" sz="1800">
                        <a:effectLst/>
                        <a:latin typeface="+mj-lt"/>
                        <a:ea typeface="Calibri" panose="020F0502020204030204" pitchFamily="34" charset="0"/>
                        <a:cs typeface="Mangal"/>
                      </a:endParaRPr>
                    </a:p>
                  </a:txBody>
                  <a:tcPr marL="68580" marR="68580" marT="0" marB="0" anchor="ctr"/>
                </a:tc>
                <a:extLst>
                  <a:ext uri="{0D108BD9-81ED-4DB2-BD59-A6C34878D82A}">
                    <a16:rowId xmlns:a16="http://schemas.microsoft.com/office/drawing/2014/main" xmlns="" val="1159815883"/>
                  </a:ext>
                </a:extLst>
              </a:tr>
              <a:tr h="182880">
                <a:tc>
                  <a:txBody>
                    <a:bodyPr/>
                    <a:lstStyle/>
                    <a:p>
                      <a:pPr algn="ctr">
                        <a:lnSpc>
                          <a:spcPct val="115000"/>
                        </a:lnSpc>
                        <a:spcAft>
                          <a:spcPts val="0"/>
                        </a:spcAft>
                      </a:pPr>
                      <a:r>
                        <a:rPr lang="en-US" sz="1400" dirty="0">
                          <a:effectLst/>
                        </a:rPr>
                        <a:t>3.0</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Never</a:t>
                      </a:r>
                      <a:endParaRPr lang="de-DE" sz="180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7,950 HHs</a:t>
                      </a:r>
                      <a:endParaRPr lang="de-DE" sz="180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4,450 HHs</a:t>
                      </a:r>
                      <a:endParaRPr lang="de-DE" sz="1800" dirty="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2,350 HHs</a:t>
                      </a:r>
                      <a:endParaRPr lang="de-DE" sz="1800" dirty="0">
                        <a:effectLst/>
                        <a:latin typeface="+mj-lt"/>
                        <a:ea typeface="Calibri" panose="020F0502020204030204" pitchFamily="34" charset="0"/>
                        <a:cs typeface="Mangal"/>
                      </a:endParaRPr>
                    </a:p>
                  </a:txBody>
                  <a:tcPr marL="68580" marR="68580" marT="0" marB="0" anchor="ctr"/>
                </a:tc>
                <a:extLst>
                  <a:ext uri="{0D108BD9-81ED-4DB2-BD59-A6C34878D82A}">
                    <a16:rowId xmlns:a16="http://schemas.microsoft.com/office/drawing/2014/main" xmlns="" val="2658169120"/>
                  </a:ext>
                </a:extLst>
              </a:tr>
              <a:tr h="182880">
                <a:tc>
                  <a:txBody>
                    <a:bodyPr/>
                    <a:lstStyle/>
                    <a:p>
                      <a:pPr algn="ctr">
                        <a:lnSpc>
                          <a:spcPct val="115000"/>
                        </a:lnSpc>
                        <a:spcAft>
                          <a:spcPts val="0"/>
                        </a:spcAft>
                      </a:pPr>
                      <a:r>
                        <a:rPr lang="en-US" sz="1400" dirty="0">
                          <a:effectLst/>
                        </a:rPr>
                        <a:t>2.0</a:t>
                      </a:r>
                      <a:endParaRPr lang="de-DE" sz="14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Never</a:t>
                      </a:r>
                      <a:endParaRPr lang="de-DE" sz="180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latin typeface="+mj-lt"/>
                          <a:ea typeface="Calibri" panose="020F0502020204030204" pitchFamily="34" charset="0"/>
                          <a:cs typeface="Mangal"/>
                        </a:rPr>
                        <a:t>Never</a:t>
                      </a:r>
                      <a:endParaRPr lang="de-DE" sz="180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effectLst/>
                          <a:latin typeface="+mj-lt"/>
                          <a:ea typeface="Calibri" panose="020F0502020204030204" pitchFamily="34" charset="0"/>
                          <a:cs typeface="Mangal"/>
                        </a:rPr>
                        <a:t>Never</a:t>
                      </a:r>
                      <a:endParaRPr lang="de-DE" sz="1800">
                        <a:effectLst/>
                        <a:latin typeface="+mj-lt"/>
                        <a:ea typeface="Calibri" panose="020F0502020204030204" pitchFamily="34" charset="0"/>
                        <a:cs typeface="Mangal"/>
                      </a:endParaRPr>
                    </a:p>
                  </a:txBody>
                  <a:tcPr marL="68580" marR="68580" marT="0" marB="0" anchor="ctr"/>
                </a:tc>
                <a:tc>
                  <a:txBody>
                    <a:bodyPr/>
                    <a:lstStyle/>
                    <a:p>
                      <a:pPr algn="ctr">
                        <a:lnSpc>
                          <a:spcPct val="115000"/>
                        </a:lnSpc>
                        <a:spcAft>
                          <a:spcPts val="0"/>
                        </a:spcAft>
                      </a:pPr>
                      <a:r>
                        <a:rPr lang="en-US" sz="1400" dirty="0">
                          <a:solidFill>
                            <a:srgbClr val="000000"/>
                          </a:solidFill>
                          <a:effectLst/>
                          <a:latin typeface="+mj-lt"/>
                          <a:ea typeface="Calibri" panose="020F0502020204030204" pitchFamily="34" charset="0"/>
                          <a:cs typeface="Mangal"/>
                        </a:rPr>
                        <a:t>7,950 HHs</a:t>
                      </a:r>
                      <a:endParaRPr lang="de-DE" sz="1800" dirty="0">
                        <a:effectLst/>
                        <a:latin typeface="+mj-lt"/>
                        <a:ea typeface="Calibri" panose="020F0502020204030204" pitchFamily="34" charset="0"/>
                        <a:cs typeface="Mangal"/>
                      </a:endParaRPr>
                    </a:p>
                  </a:txBody>
                  <a:tcPr marL="68580" marR="68580" marT="0" marB="0" anchor="ctr"/>
                </a:tc>
                <a:extLst>
                  <a:ext uri="{0D108BD9-81ED-4DB2-BD59-A6C34878D82A}">
                    <a16:rowId xmlns:a16="http://schemas.microsoft.com/office/drawing/2014/main" xmlns="" val="2117728866"/>
                  </a:ext>
                </a:extLst>
              </a:tr>
            </a:tbl>
          </a:graphicData>
        </a:graphic>
      </p:graphicFrame>
      <p:sp>
        <p:nvSpPr>
          <p:cNvPr id="3" name="Oval 2"/>
          <p:cNvSpPr/>
          <p:nvPr/>
        </p:nvSpPr>
        <p:spPr bwMode="auto">
          <a:xfrm>
            <a:off x="7392144" y="4001129"/>
            <a:ext cx="648072" cy="648072"/>
          </a:xfrm>
          <a:prstGeom prst="ellipse">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dirty="0"/>
          </a:p>
        </p:txBody>
      </p:sp>
      <p:sp>
        <p:nvSpPr>
          <p:cNvPr id="8" name="Oval 7"/>
          <p:cNvSpPr/>
          <p:nvPr/>
        </p:nvSpPr>
        <p:spPr bwMode="auto">
          <a:xfrm>
            <a:off x="9313320" y="4029867"/>
            <a:ext cx="648072" cy="648072"/>
          </a:xfrm>
          <a:prstGeom prst="ellipse">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dirty="0"/>
          </a:p>
        </p:txBody>
      </p:sp>
      <p:sp>
        <p:nvSpPr>
          <p:cNvPr id="9" name="Oval 8"/>
          <p:cNvSpPr/>
          <p:nvPr/>
        </p:nvSpPr>
        <p:spPr bwMode="auto">
          <a:xfrm>
            <a:off x="5681798" y="4836487"/>
            <a:ext cx="918258" cy="489524"/>
          </a:xfrm>
          <a:prstGeom prst="ellipse">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dirty="0"/>
          </a:p>
        </p:txBody>
      </p:sp>
      <p:sp>
        <p:nvSpPr>
          <p:cNvPr id="10" name="Oval 9"/>
          <p:cNvSpPr/>
          <p:nvPr/>
        </p:nvSpPr>
        <p:spPr bwMode="auto">
          <a:xfrm>
            <a:off x="5519936" y="5500300"/>
            <a:ext cx="1080120" cy="304964"/>
          </a:xfrm>
          <a:prstGeom prst="ellipse">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dirty="0"/>
          </a:p>
        </p:txBody>
      </p:sp>
      <p:sp>
        <p:nvSpPr>
          <p:cNvPr id="11" name="Oval 10"/>
          <p:cNvSpPr/>
          <p:nvPr/>
        </p:nvSpPr>
        <p:spPr bwMode="auto">
          <a:xfrm>
            <a:off x="2711624" y="5517232"/>
            <a:ext cx="1080120" cy="216024"/>
          </a:xfrm>
          <a:prstGeom prst="ellipse">
            <a:avLst/>
          </a:prstGeom>
          <a:noFill/>
          <a:ln w="2857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dirty="0"/>
          </a:p>
        </p:txBody>
      </p:sp>
    </p:spTree>
    <p:extLst>
      <p:ext uri="{BB962C8B-B14F-4D97-AF65-F5344CB8AC3E}">
        <p14:creationId xmlns:p14="http://schemas.microsoft.com/office/powerpoint/2010/main" val="36685979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727849" y="188913"/>
            <a:ext cx="5760765" cy="863600"/>
          </a:xfrm>
          <a:prstGeom prst="rect">
            <a:avLst/>
          </a:prstGeom>
        </p:spPr>
        <p:txBody>
          <a:bodyPr anchor="b">
            <a:noAutofit/>
          </a:bodyPr>
          <a:lstStyle>
            <a:lvl1pPr algn="l" rtl="0" eaLnBrk="0" fontAlgn="base" hangingPunct="0">
              <a:spcBef>
                <a:spcPct val="0"/>
              </a:spcBef>
              <a:spcAft>
                <a:spcPct val="0"/>
              </a:spcAft>
              <a:defRPr sz="3400" b="1">
                <a:solidFill>
                  <a:srgbClr val="921B21"/>
                </a:solidFill>
                <a:latin typeface="+mj-lt"/>
                <a:ea typeface="+mj-ea"/>
                <a:cs typeface="+mj-cs"/>
              </a:defRPr>
            </a:lvl1pPr>
            <a:lvl2pPr algn="l" rtl="0" eaLnBrk="0" fontAlgn="base" hangingPunct="0">
              <a:spcBef>
                <a:spcPct val="0"/>
              </a:spcBef>
              <a:spcAft>
                <a:spcPct val="0"/>
              </a:spcAft>
              <a:defRPr sz="3400" b="1">
                <a:solidFill>
                  <a:srgbClr val="921B21"/>
                </a:solidFill>
                <a:latin typeface="Gill Sans MT" pitchFamily="34" charset="0"/>
              </a:defRPr>
            </a:lvl2pPr>
            <a:lvl3pPr algn="l" rtl="0" eaLnBrk="0" fontAlgn="base" hangingPunct="0">
              <a:spcBef>
                <a:spcPct val="0"/>
              </a:spcBef>
              <a:spcAft>
                <a:spcPct val="0"/>
              </a:spcAft>
              <a:defRPr sz="3400" b="1">
                <a:solidFill>
                  <a:srgbClr val="921B21"/>
                </a:solidFill>
                <a:latin typeface="Gill Sans MT" pitchFamily="34" charset="0"/>
              </a:defRPr>
            </a:lvl3pPr>
            <a:lvl4pPr algn="l" rtl="0" eaLnBrk="0" fontAlgn="base" hangingPunct="0">
              <a:spcBef>
                <a:spcPct val="0"/>
              </a:spcBef>
              <a:spcAft>
                <a:spcPct val="0"/>
              </a:spcAft>
              <a:defRPr sz="3400" b="1">
                <a:solidFill>
                  <a:srgbClr val="921B21"/>
                </a:solidFill>
                <a:latin typeface="Gill Sans MT" pitchFamily="34" charset="0"/>
              </a:defRPr>
            </a:lvl4pPr>
            <a:lvl5pPr algn="l" rtl="0" eaLnBrk="0" fontAlgn="base" hangingPunct="0">
              <a:spcBef>
                <a:spcPct val="0"/>
              </a:spcBef>
              <a:spcAft>
                <a:spcPct val="0"/>
              </a:spcAft>
              <a:defRPr sz="3400" b="1">
                <a:solidFill>
                  <a:srgbClr val="921B21"/>
                </a:solidFill>
                <a:latin typeface="Gill Sans MT" pitchFamily="34" charset="0"/>
              </a:defRPr>
            </a:lvl5pPr>
            <a:lvl6pPr marL="457200" algn="l" rtl="0" fontAlgn="base">
              <a:spcBef>
                <a:spcPct val="0"/>
              </a:spcBef>
              <a:spcAft>
                <a:spcPct val="0"/>
              </a:spcAft>
              <a:defRPr sz="3400" b="1">
                <a:solidFill>
                  <a:srgbClr val="921B21"/>
                </a:solidFill>
                <a:latin typeface="Gill Sans MT" pitchFamily="34" charset="0"/>
              </a:defRPr>
            </a:lvl6pPr>
            <a:lvl7pPr marL="914400" algn="l" rtl="0" fontAlgn="base">
              <a:spcBef>
                <a:spcPct val="0"/>
              </a:spcBef>
              <a:spcAft>
                <a:spcPct val="0"/>
              </a:spcAft>
              <a:defRPr sz="3400" b="1">
                <a:solidFill>
                  <a:srgbClr val="921B21"/>
                </a:solidFill>
                <a:latin typeface="Gill Sans MT" pitchFamily="34" charset="0"/>
              </a:defRPr>
            </a:lvl7pPr>
            <a:lvl8pPr marL="1371600" algn="l" rtl="0" fontAlgn="base">
              <a:spcBef>
                <a:spcPct val="0"/>
              </a:spcBef>
              <a:spcAft>
                <a:spcPct val="0"/>
              </a:spcAft>
              <a:defRPr sz="3400" b="1">
                <a:solidFill>
                  <a:srgbClr val="921B21"/>
                </a:solidFill>
                <a:latin typeface="Gill Sans MT" pitchFamily="34" charset="0"/>
              </a:defRPr>
            </a:lvl8pPr>
            <a:lvl9pPr marL="1828800" algn="l" rtl="0" fontAlgn="base">
              <a:spcBef>
                <a:spcPct val="0"/>
              </a:spcBef>
              <a:spcAft>
                <a:spcPct val="0"/>
              </a:spcAft>
              <a:defRPr sz="3400" b="1">
                <a:solidFill>
                  <a:srgbClr val="921B21"/>
                </a:solidFill>
                <a:latin typeface="Gill Sans MT" pitchFamily="34" charset="0"/>
              </a:defRPr>
            </a:lvl9pPr>
          </a:lstStyle>
          <a:p>
            <a:pPr algn="r" eaLnBrk="1" hangingPunct="1"/>
            <a:r>
              <a:rPr lang="en-IN" sz="2800" kern="0" dirty="0"/>
              <a:t>5 Sustainability Parameters for Banke, Nepal, CBHI Scheme</a:t>
            </a:r>
            <a:endParaRPr lang="en-IN" sz="2800" kern="0" dirty="0"/>
          </a:p>
        </p:txBody>
      </p:sp>
      <p:pic>
        <p:nvPicPr>
          <p:cNvPr id="10" name="Grafik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9576" y="1340768"/>
            <a:ext cx="7923149" cy="5517232"/>
          </a:xfrm>
          <a:prstGeom prst="rect">
            <a:avLst/>
          </a:prstGeom>
        </p:spPr>
      </p:pic>
    </p:spTree>
    <p:extLst>
      <p:ext uri="{BB962C8B-B14F-4D97-AF65-F5344CB8AC3E}">
        <p14:creationId xmlns:p14="http://schemas.microsoft.com/office/powerpoint/2010/main" val="19215047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647729" y="188913"/>
            <a:ext cx="6840885" cy="863600"/>
          </a:xfrm>
          <a:prstGeom prst="rect">
            <a:avLst/>
          </a:prstGeom>
        </p:spPr>
        <p:txBody>
          <a:bodyPr anchor="b">
            <a:noAutofit/>
          </a:bodyPr>
          <a:lstStyle>
            <a:lvl1pPr algn="l" rtl="0" eaLnBrk="0" fontAlgn="base" hangingPunct="0">
              <a:spcBef>
                <a:spcPct val="0"/>
              </a:spcBef>
              <a:spcAft>
                <a:spcPct val="0"/>
              </a:spcAft>
              <a:defRPr sz="3400" b="1">
                <a:solidFill>
                  <a:srgbClr val="921B21"/>
                </a:solidFill>
                <a:latin typeface="+mj-lt"/>
                <a:ea typeface="+mj-ea"/>
                <a:cs typeface="+mj-cs"/>
              </a:defRPr>
            </a:lvl1pPr>
            <a:lvl2pPr algn="l" rtl="0" eaLnBrk="0" fontAlgn="base" hangingPunct="0">
              <a:spcBef>
                <a:spcPct val="0"/>
              </a:spcBef>
              <a:spcAft>
                <a:spcPct val="0"/>
              </a:spcAft>
              <a:defRPr sz="3400" b="1">
                <a:solidFill>
                  <a:srgbClr val="921B21"/>
                </a:solidFill>
                <a:latin typeface="Gill Sans MT" pitchFamily="34" charset="0"/>
              </a:defRPr>
            </a:lvl2pPr>
            <a:lvl3pPr algn="l" rtl="0" eaLnBrk="0" fontAlgn="base" hangingPunct="0">
              <a:spcBef>
                <a:spcPct val="0"/>
              </a:spcBef>
              <a:spcAft>
                <a:spcPct val="0"/>
              </a:spcAft>
              <a:defRPr sz="3400" b="1">
                <a:solidFill>
                  <a:srgbClr val="921B21"/>
                </a:solidFill>
                <a:latin typeface="Gill Sans MT" pitchFamily="34" charset="0"/>
              </a:defRPr>
            </a:lvl3pPr>
            <a:lvl4pPr algn="l" rtl="0" eaLnBrk="0" fontAlgn="base" hangingPunct="0">
              <a:spcBef>
                <a:spcPct val="0"/>
              </a:spcBef>
              <a:spcAft>
                <a:spcPct val="0"/>
              </a:spcAft>
              <a:defRPr sz="3400" b="1">
                <a:solidFill>
                  <a:srgbClr val="921B21"/>
                </a:solidFill>
                <a:latin typeface="Gill Sans MT" pitchFamily="34" charset="0"/>
              </a:defRPr>
            </a:lvl4pPr>
            <a:lvl5pPr algn="l" rtl="0" eaLnBrk="0" fontAlgn="base" hangingPunct="0">
              <a:spcBef>
                <a:spcPct val="0"/>
              </a:spcBef>
              <a:spcAft>
                <a:spcPct val="0"/>
              </a:spcAft>
              <a:defRPr sz="3400" b="1">
                <a:solidFill>
                  <a:srgbClr val="921B21"/>
                </a:solidFill>
                <a:latin typeface="Gill Sans MT" pitchFamily="34" charset="0"/>
              </a:defRPr>
            </a:lvl5pPr>
            <a:lvl6pPr marL="457200" algn="l" rtl="0" fontAlgn="base">
              <a:spcBef>
                <a:spcPct val="0"/>
              </a:spcBef>
              <a:spcAft>
                <a:spcPct val="0"/>
              </a:spcAft>
              <a:defRPr sz="3400" b="1">
                <a:solidFill>
                  <a:srgbClr val="921B21"/>
                </a:solidFill>
                <a:latin typeface="Gill Sans MT" pitchFamily="34" charset="0"/>
              </a:defRPr>
            </a:lvl6pPr>
            <a:lvl7pPr marL="914400" algn="l" rtl="0" fontAlgn="base">
              <a:spcBef>
                <a:spcPct val="0"/>
              </a:spcBef>
              <a:spcAft>
                <a:spcPct val="0"/>
              </a:spcAft>
              <a:defRPr sz="3400" b="1">
                <a:solidFill>
                  <a:srgbClr val="921B21"/>
                </a:solidFill>
                <a:latin typeface="Gill Sans MT" pitchFamily="34" charset="0"/>
              </a:defRPr>
            </a:lvl7pPr>
            <a:lvl8pPr marL="1371600" algn="l" rtl="0" fontAlgn="base">
              <a:spcBef>
                <a:spcPct val="0"/>
              </a:spcBef>
              <a:spcAft>
                <a:spcPct val="0"/>
              </a:spcAft>
              <a:defRPr sz="3400" b="1">
                <a:solidFill>
                  <a:srgbClr val="921B21"/>
                </a:solidFill>
                <a:latin typeface="Gill Sans MT" pitchFamily="34" charset="0"/>
              </a:defRPr>
            </a:lvl8pPr>
            <a:lvl9pPr marL="1828800" algn="l" rtl="0" fontAlgn="base">
              <a:spcBef>
                <a:spcPct val="0"/>
              </a:spcBef>
              <a:spcAft>
                <a:spcPct val="0"/>
              </a:spcAft>
              <a:defRPr sz="3400" b="1">
                <a:solidFill>
                  <a:srgbClr val="921B21"/>
                </a:solidFill>
                <a:latin typeface="Gill Sans MT" pitchFamily="34" charset="0"/>
              </a:defRPr>
            </a:lvl9pPr>
          </a:lstStyle>
          <a:p>
            <a:pPr algn="r" eaLnBrk="1" hangingPunct="1"/>
            <a:r>
              <a:rPr lang="en-IN" sz="2800" kern="0" dirty="0"/>
              <a:t>5 Sustainability Parameters for </a:t>
            </a:r>
          </a:p>
          <a:p>
            <a:pPr algn="r" eaLnBrk="1" hangingPunct="1"/>
            <a:r>
              <a:rPr lang="en-IN" sz="2800" kern="0" dirty="0"/>
              <a:t>Bihar, India, CBHI Plans</a:t>
            </a:r>
            <a:endParaRPr lang="en-IN" sz="2800" kern="0" dirty="0"/>
          </a:p>
        </p:txBody>
      </p:sp>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1544" y="1340769"/>
            <a:ext cx="7704856" cy="5463221"/>
          </a:xfrm>
          <a:prstGeom prst="rect">
            <a:avLst/>
          </a:prstGeom>
        </p:spPr>
      </p:pic>
    </p:spTree>
    <p:extLst>
      <p:ext uri="{BB962C8B-B14F-4D97-AF65-F5344CB8AC3E}">
        <p14:creationId xmlns:p14="http://schemas.microsoft.com/office/powerpoint/2010/main" val="11780791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400" y="1268760"/>
            <a:ext cx="8261350" cy="3888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txBox="1">
            <a:spLocks/>
          </p:cNvSpPr>
          <p:nvPr/>
        </p:nvSpPr>
        <p:spPr>
          <a:xfrm>
            <a:off x="4727849" y="188913"/>
            <a:ext cx="5760765" cy="863600"/>
          </a:xfrm>
          <a:prstGeom prst="rect">
            <a:avLst/>
          </a:prstGeom>
        </p:spPr>
        <p:txBody>
          <a:bodyPr anchor="b">
            <a:noAutofit/>
          </a:bodyPr>
          <a:lstStyle>
            <a:lvl1pPr algn="l" rtl="0" eaLnBrk="0" fontAlgn="base" hangingPunct="0">
              <a:spcBef>
                <a:spcPct val="0"/>
              </a:spcBef>
              <a:spcAft>
                <a:spcPct val="0"/>
              </a:spcAft>
              <a:defRPr sz="3400" b="1">
                <a:solidFill>
                  <a:srgbClr val="921B21"/>
                </a:solidFill>
                <a:latin typeface="+mj-lt"/>
                <a:ea typeface="+mj-ea"/>
                <a:cs typeface="+mj-cs"/>
              </a:defRPr>
            </a:lvl1pPr>
            <a:lvl2pPr algn="l" rtl="0" eaLnBrk="0" fontAlgn="base" hangingPunct="0">
              <a:spcBef>
                <a:spcPct val="0"/>
              </a:spcBef>
              <a:spcAft>
                <a:spcPct val="0"/>
              </a:spcAft>
              <a:defRPr sz="3400" b="1">
                <a:solidFill>
                  <a:srgbClr val="921B21"/>
                </a:solidFill>
                <a:latin typeface="Gill Sans MT" pitchFamily="34" charset="0"/>
              </a:defRPr>
            </a:lvl2pPr>
            <a:lvl3pPr algn="l" rtl="0" eaLnBrk="0" fontAlgn="base" hangingPunct="0">
              <a:spcBef>
                <a:spcPct val="0"/>
              </a:spcBef>
              <a:spcAft>
                <a:spcPct val="0"/>
              </a:spcAft>
              <a:defRPr sz="3400" b="1">
                <a:solidFill>
                  <a:srgbClr val="921B21"/>
                </a:solidFill>
                <a:latin typeface="Gill Sans MT" pitchFamily="34" charset="0"/>
              </a:defRPr>
            </a:lvl3pPr>
            <a:lvl4pPr algn="l" rtl="0" eaLnBrk="0" fontAlgn="base" hangingPunct="0">
              <a:spcBef>
                <a:spcPct val="0"/>
              </a:spcBef>
              <a:spcAft>
                <a:spcPct val="0"/>
              </a:spcAft>
              <a:defRPr sz="3400" b="1">
                <a:solidFill>
                  <a:srgbClr val="921B21"/>
                </a:solidFill>
                <a:latin typeface="Gill Sans MT" pitchFamily="34" charset="0"/>
              </a:defRPr>
            </a:lvl4pPr>
            <a:lvl5pPr algn="l" rtl="0" eaLnBrk="0" fontAlgn="base" hangingPunct="0">
              <a:spcBef>
                <a:spcPct val="0"/>
              </a:spcBef>
              <a:spcAft>
                <a:spcPct val="0"/>
              </a:spcAft>
              <a:defRPr sz="3400" b="1">
                <a:solidFill>
                  <a:srgbClr val="921B21"/>
                </a:solidFill>
                <a:latin typeface="Gill Sans MT" pitchFamily="34" charset="0"/>
              </a:defRPr>
            </a:lvl5pPr>
            <a:lvl6pPr marL="457200" algn="l" rtl="0" fontAlgn="base">
              <a:spcBef>
                <a:spcPct val="0"/>
              </a:spcBef>
              <a:spcAft>
                <a:spcPct val="0"/>
              </a:spcAft>
              <a:defRPr sz="3400" b="1">
                <a:solidFill>
                  <a:srgbClr val="921B21"/>
                </a:solidFill>
                <a:latin typeface="Gill Sans MT" pitchFamily="34" charset="0"/>
              </a:defRPr>
            </a:lvl6pPr>
            <a:lvl7pPr marL="914400" algn="l" rtl="0" fontAlgn="base">
              <a:spcBef>
                <a:spcPct val="0"/>
              </a:spcBef>
              <a:spcAft>
                <a:spcPct val="0"/>
              </a:spcAft>
              <a:defRPr sz="3400" b="1">
                <a:solidFill>
                  <a:srgbClr val="921B21"/>
                </a:solidFill>
                <a:latin typeface="Gill Sans MT" pitchFamily="34" charset="0"/>
              </a:defRPr>
            </a:lvl7pPr>
            <a:lvl8pPr marL="1371600" algn="l" rtl="0" fontAlgn="base">
              <a:spcBef>
                <a:spcPct val="0"/>
              </a:spcBef>
              <a:spcAft>
                <a:spcPct val="0"/>
              </a:spcAft>
              <a:defRPr sz="3400" b="1">
                <a:solidFill>
                  <a:srgbClr val="921B21"/>
                </a:solidFill>
                <a:latin typeface="Gill Sans MT" pitchFamily="34" charset="0"/>
              </a:defRPr>
            </a:lvl8pPr>
            <a:lvl9pPr marL="1828800" algn="l" rtl="0" fontAlgn="base">
              <a:spcBef>
                <a:spcPct val="0"/>
              </a:spcBef>
              <a:spcAft>
                <a:spcPct val="0"/>
              </a:spcAft>
              <a:defRPr sz="3400" b="1">
                <a:solidFill>
                  <a:srgbClr val="921B21"/>
                </a:solidFill>
                <a:latin typeface="Gill Sans MT" pitchFamily="34" charset="0"/>
              </a:defRPr>
            </a:lvl9pPr>
          </a:lstStyle>
          <a:p>
            <a:pPr algn="r" eaLnBrk="1" hangingPunct="1"/>
            <a:r>
              <a:rPr lang="en-IN" sz="2800" kern="0" dirty="0"/>
              <a:t>Projected trend: Operation cost </a:t>
            </a:r>
          </a:p>
        </p:txBody>
      </p:sp>
      <p:cxnSp>
        <p:nvCxnSpPr>
          <p:cNvPr id="3" name="Straight Arrow Connector 2"/>
          <p:cNvCxnSpPr/>
          <p:nvPr/>
        </p:nvCxnSpPr>
        <p:spPr bwMode="auto">
          <a:xfrm flipH="1">
            <a:off x="4727848" y="3356992"/>
            <a:ext cx="144016" cy="432048"/>
          </a:xfrm>
          <a:prstGeom prst="straightConnector1">
            <a:avLst/>
          </a:prstGeom>
          <a:solidFill>
            <a:schemeClr val="accent1"/>
          </a:solidFill>
          <a:ln w="31750" cap="flat" cmpd="sng" algn="ctr">
            <a:solidFill>
              <a:srgbClr val="C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Content Placeholder 2"/>
          <p:cNvSpPr txBox="1">
            <a:spLocks/>
          </p:cNvSpPr>
          <p:nvPr/>
        </p:nvSpPr>
        <p:spPr bwMode="auto">
          <a:xfrm>
            <a:off x="4838001" y="2059190"/>
            <a:ext cx="1630506" cy="1368152"/>
          </a:xfrm>
          <a:prstGeom prst="rect">
            <a:avLst/>
          </a:prstGeom>
          <a:solidFill>
            <a:schemeClr val="bg1"/>
          </a:solidFill>
          <a:ln>
            <a:solidFill>
              <a:srgbClr val="C00000"/>
            </a:solidFill>
          </a:ln>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rgbClr val="921B21"/>
              </a:buClr>
              <a:buSzPct val="150000"/>
              <a:buChar char="•"/>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a:lstStyle>
          <a:p>
            <a:pPr marL="0" indent="0" eaLnBrk="1" hangingPunct="1">
              <a:buNone/>
              <a:defRPr/>
            </a:pPr>
            <a:r>
              <a:rPr lang="en-US" sz="1400" b="1" kern="0" dirty="0"/>
              <a:t>Breakeven: </a:t>
            </a:r>
            <a:r>
              <a:rPr lang="en-US" sz="1400" kern="0" dirty="0"/>
              <a:t>Operating costs are low enough to be covered by excess of premium over claims</a:t>
            </a:r>
          </a:p>
          <a:p>
            <a:pPr marL="0" indent="0" eaLnBrk="1" hangingPunct="1">
              <a:buNone/>
              <a:defRPr/>
            </a:pPr>
            <a:endParaRPr lang="en-US" sz="1400" kern="0" dirty="0"/>
          </a:p>
        </p:txBody>
      </p:sp>
      <p:sp>
        <p:nvSpPr>
          <p:cNvPr id="8" name="Content Placeholder 2"/>
          <p:cNvSpPr txBox="1">
            <a:spLocks/>
          </p:cNvSpPr>
          <p:nvPr/>
        </p:nvSpPr>
        <p:spPr bwMode="auto">
          <a:xfrm>
            <a:off x="3071664" y="5747943"/>
            <a:ext cx="4824536" cy="900099"/>
          </a:xfrm>
          <a:prstGeom prst="rect">
            <a:avLst/>
          </a:prstGeom>
          <a:solidFill>
            <a:schemeClr val="bg1"/>
          </a:solidFill>
          <a:ln>
            <a:solidFill>
              <a:srgbClr val="C00000"/>
            </a:solidFill>
          </a:ln>
          <a:extLst/>
        </p:spPr>
        <p:txBody>
          <a:bodyPr vert="horz" wrap="square" lIns="91440" tIns="45720" rIns="91440" bIns="45720" numCol="2" anchor="t" anchorCtr="0" compatLnSpc="1">
            <a:prstTxWarp prst="textNoShape">
              <a:avLst/>
            </a:prstTxWarp>
          </a:bodyPr>
          <a:lstStyle>
            <a:lvl1pPr marL="469900" indent="-469900" algn="l" rtl="0" eaLnBrk="0" fontAlgn="base" hangingPunct="0">
              <a:spcBef>
                <a:spcPct val="20000"/>
              </a:spcBef>
              <a:spcAft>
                <a:spcPct val="0"/>
              </a:spcAft>
              <a:buClr>
                <a:srgbClr val="921B21"/>
              </a:buClr>
              <a:buSzPct val="150000"/>
              <a:buChar char="•"/>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a:lstStyle>
          <a:p>
            <a:pPr marL="180975" indent="-180975" eaLnBrk="1" hangingPunct="1">
              <a:defRPr/>
            </a:pPr>
            <a:r>
              <a:rPr lang="en-US" sz="1400" kern="0" dirty="0"/>
              <a:t># Enrolled HHs</a:t>
            </a:r>
          </a:p>
          <a:p>
            <a:pPr marL="180975" indent="-180975" eaLnBrk="1" hangingPunct="1">
              <a:defRPr/>
            </a:pPr>
            <a:r>
              <a:rPr lang="en-US" sz="1400" kern="0" dirty="0"/>
              <a:t>Enrolled members per HH</a:t>
            </a:r>
          </a:p>
          <a:p>
            <a:pPr marL="180975" indent="-180975" eaLnBrk="1" hangingPunct="1">
              <a:defRPr/>
            </a:pPr>
            <a:r>
              <a:rPr lang="en-US" sz="1400" kern="0" dirty="0"/>
              <a:t>Renewal rates</a:t>
            </a:r>
          </a:p>
          <a:p>
            <a:pPr marL="180975" indent="-180975" eaLnBrk="1" hangingPunct="1">
              <a:defRPr/>
            </a:pPr>
            <a:r>
              <a:rPr lang="en-US" sz="1400" kern="0" dirty="0"/>
              <a:t>Per capita premium</a:t>
            </a:r>
          </a:p>
          <a:p>
            <a:pPr marL="180975" indent="-180975" eaLnBrk="1" hangingPunct="1">
              <a:defRPr/>
            </a:pPr>
            <a:r>
              <a:rPr lang="en-US" sz="1400" kern="0" dirty="0"/>
              <a:t>Excess of premium of claims ratio</a:t>
            </a:r>
          </a:p>
        </p:txBody>
      </p:sp>
      <p:sp>
        <p:nvSpPr>
          <p:cNvPr id="9" name="Content Placeholder 2"/>
          <p:cNvSpPr txBox="1">
            <a:spLocks/>
          </p:cNvSpPr>
          <p:nvPr/>
        </p:nvSpPr>
        <p:spPr bwMode="auto">
          <a:xfrm>
            <a:off x="6892903" y="3427342"/>
            <a:ext cx="1630506" cy="612068"/>
          </a:xfrm>
          <a:prstGeom prst="rect">
            <a:avLst/>
          </a:prstGeom>
          <a:solidFill>
            <a:schemeClr val="bg1"/>
          </a:solidFill>
          <a:ln>
            <a:solidFill>
              <a:srgbClr val="C00000"/>
            </a:solidFill>
          </a:ln>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rgbClr val="921B21"/>
              </a:buClr>
              <a:buSzPct val="150000"/>
              <a:buChar char="•"/>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a:lstStyle>
          <a:p>
            <a:pPr marL="0" indent="0" eaLnBrk="1" hangingPunct="1">
              <a:buNone/>
              <a:defRPr/>
            </a:pPr>
            <a:r>
              <a:rPr lang="en-US" sz="1400" kern="0" dirty="0"/>
              <a:t>Accumulation of community assets</a:t>
            </a:r>
          </a:p>
          <a:p>
            <a:pPr marL="0" indent="0" eaLnBrk="1" hangingPunct="1">
              <a:buNone/>
              <a:defRPr/>
            </a:pPr>
            <a:endParaRPr lang="en-US" sz="1400" kern="0" dirty="0"/>
          </a:p>
        </p:txBody>
      </p:sp>
      <p:sp>
        <p:nvSpPr>
          <p:cNvPr id="6" name="Rectangle 5"/>
          <p:cNvSpPr/>
          <p:nvPr/>
        </p:nvSpPr>
        <p:spPr>
          <a:xfrm>
            <a:off x="3800391" y="5315519"/>
            <a:ext cx="3001143" cy="369332"/>
          </a:xfrm>
          <a:prstGeom prst="rect">
            <a:avLst/>
          </a:prstGeom>
        </p:spPr>
        <p:txBody>
          <a:bodyPr wrap="none">
            <a:spAutoFit/>
          </a:bodyPr>
          <a:lstStyle/>
          <a:p>
            <a:pPr eaLnBrk="1" hangingPunct="1">
              <a:defRPr/>
            </a:pPr>
            <a:r>
              <a:rPr lang="en-US" sz="1800" b="1" kern="0" dirty="0">
                <a:latin typeface="+mj-lt"/>
              </a:rPr>
              <a:t>Sustainability parameters:</a:t>
            </a:r>
          </a:p>
        </p:txBody>
      </p:sp>
    </p:spTree>
    <p:extLst>
      <p:ext uri="{BB962C8B-B14F-4D97-AF65-F5344CB8AC3E}">
        <p14:creationId xmlns:p14="http://schemas.microsoft.com/office/powerpoint/2010/main" val="9716565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847528" y="1124744"/>
            <a:ext cx="8712968" cy="5733256"/>
          </a:xfrm>
          <a:prstGeom prst="rect">
            <a:avLst/>
          </a:prstGeom>
        </p:spPr>
      </p:pic>
      <p:sp>
        <p:nvSpPr>
          <p:cNvPr id="3" name="Title 1"/>
          <p:cNvSpPr txBox="1">
            <a:spLocks/>
          </p:cNvSpPr>
          <p:nvPr/>
        </p:nvSpPr>
        <p:spPr>
          <a:xfrm>
            <a:off x="4727849" y="188913"/>
            <a:ext cx="5760765" cy="863600"/>
          </a:xfrm>
          <a:prstGeom prst="rect">
            <a:avLst/>
          </a:prstGeom>
        </p:spPr>
        <p:txBody>
          <a:bodyPr anchor="b">
            <a:noAutofit/>
          </a:bodyPr>
          <a:lstStyle>
            <a:lvl1pPr algn="l" rtl="0" eaLnBrk="0" fontAlgn="base" hangingPunct="0">
              <a:spcBef>
                <a:spcPct val="0"/>
              </a:spcBef>
              <a:spcAft>
                <a:spcPct val="0"/>
              </a:spcAft>
              <a:defRPr sz="3400" b="1">
                <a:solidFill>
                  <a:srgbClr val="921B21"/>
                </a:solidFill>
                <a:latin typeface="+mj-lt"/>
                <a:ea typeface="+mj-ea"/>
                <a:cs typeface="+mj-cs"/>
              </a:defRPr>
            </a:lvl1pPr>
            <a:lvl2pPr algn="l" rtl="0" eaLnBrk="0" fontAlgn="base" hangingPunct="0">
              <a:spcBef>
                <a:spcPct val="0"/>
              </a:spcBef>
              <a:spcAft>
                <a:spcPct val="0"/>
              </a:spcAft>
              <a:defRPr sz="3400" b="1">
                <a:solidFill>
                  <a:srgbClr val="921B21"/>
                </a:solidFill>
                <a:latin typeface="Gill Sans MT" pitchFamily="34" charset="0"/>
              </a:defRPr>
            </a:lvl2pPr>
            <a:lvl3pPr algn="l" rtl="0" eaLnBrk="0" fontAlgn="base" hangingPunct="0">
              <a:spcBef>
                <a:spcPct val="0"/>
              </a:spcBef>
              <a:spcAft>
                <a:spcPct val="0"/>
              </a:spcAft>
              <a:defRPr sz="3400" b="1">
                <a:solidFill>
                  <a:srgbClr val="921B21"/>
                </a:solidFill>
                <a:latin typeface="Gill Sans MT" pitchFamily="34" charset="0"/>
              </a:defRPr>
            </a:lvl3pPr>
            <a:lvl4pPr algn="l" rtl="0" eaLnBrk="0" fontAlgn="base" hangingPunct="0">
              <a:spcBef>
                <a:spcPct val="0"/>
              </a:spcBef>
              <a:spcAft>
                <a:spcPct val="0"/>
              </a:spcAft>
              <a:defRPr sz="3400" b="1">
                <a:solidFill>
                  <a:srgbClr val="921B21"/>
                </a:solidFill>
                <a:latin typeface="Gill Sans MT" pitchFamily="34" charset="0"/>
              </a:defRPr>
            </a:lvl4pPr>
            <a:lvl5pPr algn="l" rtl="0" eaLnBrk="0" fontAlgn="base" hangingPunct="0">
              <a:spcBef>
                <a:spcPct val="0"/>
              </a:spcBef>
              <a:spcAft>
                <a:spcPct val="0"/>
              </a:spcAft>
              <a:defRPr sz="3400" b="1">
                <a:solidFill>
                  <a:srgbClr val="921B21"/>
                </a:solidFill>
                <a:latin typeface="Gill Sans MT" pitchFamily="34" charset="0"/>
              </a:defRPr>
            </a:lvl5pPr>
            <a:lvl6pPr marL="457200" algn="l" rtl="0" fontAlgn="base">
              <a:spcBef>
                <a:spcPct val="0"/>
              </a:spcBef>
              <a:spcAft>
                <a:spcPct val="0"/>
              </a:spcAft>
              <a:defRPr sz="3400" b="1">
                <a:solidFill>
                  <a:srgbClr val="921B21"/>
                </a:solidFill>
                <a:latin typeface="Gill Sans MT" pitchFamily="34" charset="0"/>
              </a:defRPr>
            </a:lvl6pPr>
            <a:lvl7pPr marL="914400" algn="l" rtl="0" fontAlgn="base">
              <a:spcBef>
                <a:spcPct val="0"/>
              </a:spcBef>
              <a:spcAft>
                <a:spcPct val="0"/>
              </a:spcAft>
              <a:defRPr sz="3400" b="1">
                <a:solidFill>
                  <a:srgbClr val="921B21"/>
                </a:solidFill>
                <a:latin typeface="Gill Sans MT" pitchFamily="34" charset="0"/>
              </a:defRPr>
            </a:lvl7pPr>
            <a:lvl8pPr marL="1371600" algn="l" rtl="0" fontAlgn="base">
              <a:spcBef>
                <a:spcPct val="0"/>
              </a:spcBef>
              <a:spcAft>
                <a:spcPct val="0"/>
              </a:spcAft>
              <a:defRPr sz="3400" b="1">
                <a:solidFill>
                  <a:srgbClr val="921B21"/>
                </a:solidFill>
                <a:latin typeface="Gill Sans MT" pitchFamily="34" charset="0"/>
              </a:defRPr>
            </a:lvl8pPr>
            <a:lvl9pPr marL="1828800" algn="l" rtl="0" fontAlgn="base">
              <a:spcBef>
                <a:spcPct val="0"/>
              </a:spcBef>
              <a:spcAft>
                <a:spcPct val="0"/>
              </a:spcAft>
              <a:defRPr sz="3400" b="1">
                <a:solidFill>
                  <a:srgbClr val="921B21"/>
                </a:solidFill>
                <a:latin typeface="Gill Sans MT" pitchFamily="34" charset="0"/>
              </a:defRPr>
            </a:lvl9pPr>
          </a:lstStyle>
          <a:p>
            <a:pPr algn="r" eaLnBrk="1" hangingPunct="1"/>
            <a:r>
              <a:rPr lang="en-IN" sz="2800" kern="0"/>
              <a:t>Community Assets</a:t>
            </a:r>
            <a:endParaRPr lang="en-IN" sz="2800" kern="0" dirty="0"/>
          </a:p>
        </p:txBody>
      </p:sp>
    </p:spTree>
    <p:extLst>
      <p:ext uri="{BB962C8B-B14F-4D97-AF65-F5344CB8AC3E}">
        <p14:creationId xmlns:p14="http://schemas.microsoft.com/office/powerpoint/2010/main" val="1574441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51584" y="2348880"/>
            <a:ext cx="7577556" cy="2308324"/>
          </a:xfrm>
          <a:prstGeom prst="rect">
            <a:avLst/>
          </a:prstGeom>
          <a:noFill/>
        </p:spPr>
        <p:txBody>
          <a:bodyPr wrap="square" rtlCol="0">
            <a:spAutoFit/>
          </a:bodyPr>
          <a:lstStyle/>
          <a:p>
            <a:pPr marL="342900" indent="-342900" eaLnBrk="1" fontAlgn="auto" hangingPunct="1">
              <a:spcBef>
                <a:spcPts val="0"/>
              </a:spcBef>
              <a:spcAft>
                <a:spcPts val="0"/>
              </a:spcAft>
              <a:buFont typeface="Arial" panose="020B0604020202020204" pitchFamily="34" charset="0"/>
              <a:buChar char="•"/>
              <a:defRPr/>
            </a:pPr>
            <a:r>
              <a:rPr lang="en-US" sz="2400" kern="0" dirty="0">
                <a:solidFill>
                  <a:schemeClr val="tx1"/>
                </a:solidFill>
                <a:latin typeface="+mn-lt"/>
              </a:rPr>
              <a:t>Most farmers and most risks are uninsured notwithstanding mandating and subsidies</a:t>
            </a:r>
          </a:p>
          <a:p>
            <a:pPr marL="342900" indent="-342900" eaLnBrk="1" fontAlgn="auto" hangingPunct="1">
              <a:spcBef>
                <a:spcPts val="0"/>
              </a:spcBef>
              <a:spcAft>
                <a:spcPts val="0"/>
              </a:spcAft>
              <a:buFont typeface="Arial" panose="020B0604020202020204" pitchFamily="34" charset="0"/>
              <a:buChar char="•"/>
              <a:defRPr/>
            </a:pPr>
            <a:r>
              <a:rPr lang="en-US" sz="2400" kern="0" dirty="0">
                <a:solidFill>
                  <a:schemeClr val="tx1"/>
                </a:solidFill>
                <a:latin typeface="+mn-lt"/>
              </a:rPr>
              <a:t>Negligible voluntary uptake of microinsurance</a:t>
            </a:r>
          </a:p>
          <a:p>
            <a:pPr marL="342900" indent="-342900" eaLnBrk="1" fontAlgn="auto" hangingPunct="1">
              <a:spcBef>
                <a:spcPts val="0"/>
              </a:spcBef>
              <a:spcAft>
                <a:spcPts val="0"/>
              </a:spcAft>
              <a:buFont typeface="Arial" panose="020B0604020202020204" pitchFamily="34" charset="0"/>
              <a:buChar char="•"/>
              <a:defRPr/>
            </a:pPr>
            <a:endParaRPr lang="en-US" sz="2400" b="1" kern="0" dirty="0">
              <a:solidFill>
                <a:schemeClr val="tx1"/>
              </a:solidFill>
              <a:latin typeface="+mn-lt"/>
            </a:endParaRPr>
          </a:p>
          <a:p>
            <a:pPr marL="342900" indent="-342900" eaLnBrk="1" fontAlgn="auto" hangingPunct="1">
              <a:spcBef>
                <a:spcPts val="0"/>
              </a:spcBef>
              <a:spcAft>
                <a:spcPts val="0"/>
              </a:spcAft>
              <a:buFont typeface="Arial" panose="020B0604020202020204" pitchFamily="34" charset="0"/>
              <a:buChar char="•"/>
              <a:defRPr/>
            </a:pPr>
            <a:r>
              <a:rPr lang="en-US" sz="2400" b="1" kern="0" dirty="0">
                <a:solidFill>
                  <a:schemeClr val="tx1"/>
                </a:solidFill>
                <a:latin typeface="+mn-lt"/>
                <a:sym typeface="Wingdings" panose="05000000000000000000" pitchFamily="2" charset="2"/>
              </a:rPr>
              <a:t></a:t>
            </a:r>
            <a:r>
              <a:rPr lang="en-US" sz="2400" b="1" kern="0" dirty="0">
                <a:solidFill>
                  <a:schemeClr val="tx1"/>
                </a:solidFill>
                <a:latin typeface="+mn-lt"/>
              </a:rPr>
              <a:t>To create demand </a:t>
            </a:r>
            <a:r>
              <a:rPr lang="en-US" sz="2400" b="1" kern="0" dirty="0">
                <a:solidFill>
                  <a:schemeClr val="tx1"/>
                </a:solidFill>
                <a:latin typeface="+mn-lt"/>
              </a:rPr>
              <a:t>(and supply) where </a:t>
            </a:r>
            <a:r>
              <a:rPr lang="en-US" sz="2400" b="1" kern="0" dirty="0">
                <a:solidFill>
                  <a:schemeClr val="tx1"/>
                </a:solidFill>
                <a:latin typeface="+mn-lt"/>
              </a:rPr>
              <a:t>none exists </a:t>
            </a:r>
            <a:endParaRPr lang="en-IN" sz="2400" b="1" kern="0" dirty="0">
              <a:solidFill>
                <a:schemeClr val="tx1"/>
              </a:solidFill>
              <a:latin typeface="+mn-lt"/>
            </a:endParaRPr>
          </a:p>
        </p:txBody>
      </p:sp>
      <p:sp>
        <p:nvSpPr>
          <p:cNvPr id="10" name="Title 1"/>
          <p:cNvSpPr txBox="1">
            <a:spLocks/>
          </p:cNvSpPr>
          <p:nvPr/>
        </p:nvSpPr>
        <p:spPr bwMode="auto">
          <a:xfrm>
            <a:off x="3851917" y="260648"/>
            <a:ext cx="662463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lgn="l" defTabSz="449263" rtl="0" eaLnBrk="0" fontAlgn="base" hangingPunct="0">
              <a:spcBef>
                <a:spcPct val="0"/>
              </a:spcBef>
              <a:spcAft>
                <a:spcPct val="0"/>
              </a:spcAft>
              <a:buClr>
                <a:srgbClr val="000000"/>
              </a:buClr>
              <a:buSzPct val="100000"/>
              <a:buFont typeface="Times New Roman" pitchFamily="18" charset="0"/>
              <a:defRPr sz="3400" b="1">
                <a:solidFill>
                  <a:srgbClr val="921B21"/>
                </a:solidFill>
                <a:latin typeface="+mj-lt"/>
                <a:ea typeface="Arial Unicode MS" pitchFamily="34" charset="-128"/>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400" b="1">
                <a:solidFill>
                  <a:srgbClr val="921B21"/>
                </a:solidFill>
                <a:latin typeface="Gill Sans MT" pitchFamily="32" charset="0"/>
                <a:ea typeface="Arial Unicode MS" pitchFamily="34" charset="-128"/>
                <a:cs typeface="Arial Unicode MS" charset="0"/>
              </a:defRPr>
            </a:lvl2pPr>
            <a:lvl3pPr algn="l" defTabSz="449263" rtl="0" eaLnBrk="0" fontAlgn="base" hangingPunct="0">
              <a:spcBef>
                <a:spcPct val="0"/>
              </a:spcBef>
              <a:spcAft>
                <a:spcPct val="0"/>
              </a:spcAft>
              <a:buClr>
                <a:srgbClr val="000000"/>
              </a:buClr>
              <a:buSzPct val="100000"/>
              <a:buFont typeface="Times New Roman" pitchFamily="18" charset="0"/>
              <a:defRPr sz="3400" b="1">
                <a:solidFill>
                  <a:srgbClr val="921B21"/>
                </a:solidFill>
                <a:latin typeface="Gill Sans MT" pitchFamily="32" charset="0"/>
                <a:ea typeface="Arial Unicode MS" pitchFamily="34" charset="-128"/>
                <a:cs typeface="Arial Unicode MS" charset="0"/>
              </a:defRPr>
            </a:lvl3pPr>
            <a:lvl4pPr algn="l" defTabSz="449263" rtl="0" eaLnBrk="0" fontAlgn="base" hangingPunct="0">
              <a:spcBef>
                <a:spcPct val="0"/>
              </a:spcBef>
              <a:spcAft>
                <a:spcPct val="0"/>
              </a:spcAft>
              <a:buClr>
                <a:srgbClr val="000000"/>
              </a:buClr>
              <a:buSzPct val="100000"/>
              <a:buFont typeface="Times New Roman" pitchFamily="18" charset="0"/>
              <a:defRPr sz="3400" b="1">
                <a:solidFill>
                  <a:srgbClr val="921B21"/>
                </a:solidFill>
                <a:latin typeface="Gill Sans MT" pitchFamily="32" charset="0"/>
                <a:ea typeface="Arial Unicode MS" pitchFamily="34" charset="-128"/>
                <a:cs typeface="Arial Unicode MS" charset="0"/>
              </a:defRPr>
            </a:lvl4pPr>
            <a:lvl5pPr algn="l" defTabSz="449263" rtl="0" eaLnBrk="0" fontAlgn="base" hangingPunct="0">
              <a:spcBef>
                <a:spcPct val="0"/>
              </a:spcBef>
              <a:spcAft>
                <a:spcPct val="0"/>
              </a:spcAft>
              <a:buClr>
                <a:srgbClr val="000000"/>
              </a:buClr>
              <a:buSzPct val="100000"/>
              <a:buFont typeface="Times New Roman" pitchFamily="18" charset="0"/>
              <a:defRPr sz="3400" b="1">
                <a:solidFill>
                  <a:srgbClr val="921B21"/>
                </a:solidFill>
                <a:latin typeface="Gill Sans MT" pitchFamily="32" charset="0"/>
                <a:ea typeface="Arial Unicode MS" pitchFamily="34" charset="-128"/>
                <a:cs typeface="Arial Unicode MS" charset="0"/>
              </a:defRPr>
            </a:lvl5pPr>
            <a:lvl6pPr marL="2514600" indent="-228600" algn="l" defTabSz="449263" rtl="0" fontAlgn="base">
              <a:spcBef>
                <a:spcPct val="0"/>
              </a:spcBef>
              <a:spcAft>
                <a:spcPct val="0"/>
              </a:spcAft>
              <a:buClr>
                <a:srgbClr val="000000"/>
              </a:buClr>
              <a:buSzPct val="100000"/>
              <a:buFont typeface="Times New Roman" pitchFamily="16" charset="0"/>
              <a:defRPr sz="3400" b="1">
                <a:solidFill>
                  <a:srgbClr val="921B21"/>
                </a:solidFill>
                <a:latin typeface="Gill Sans MT" pitchFamily="32" charset="0"/>
                <a:cs typeface="Arial Unicode MS" charset="0"/>
              </a:defRPr>
            </a:lvl6pPr>
            <a:lvl7pPr marL="2971800" indent="-228600" algn="l" defTabSz="449263" rtl="0" fontAlgn="base">
              <a:spcBef>
                <a:spcPct val="0"/>
              </a:spcBef>
              <a:spcAft>
                <a:spcPct val="0"/>
              </a:spcAft>
              <a:buClr>
                <a:srgbClr val="000000"/>
              </a:buClr>
              <a:buSzPct val="100000"/>
              <a:buFont typeface="Times New Roman" pitchFamily="16" charset="0"/>
              <a:defRPr sz="3400" b="1">
                <a:solidFill>
                  <a:srgbClr val="921B21"/>
                </a:solidFill>
                <a:latin typeface="Gill Sans MT" pitchFamily="32" charset="0"/>
                <a:cs typeface="Arial Unicode MS" charset="0"/>
              </a:defRPr>
            </a:lvl7pPr>
            <a:lvl8pPr marL="3429000" indent="-228600" algn="l" defTabSz="449263" rtl="0" fontAlgn="base">
              <a:spcBef>
                <a:spcPct val="0"/>
              </a:spcBef>
              <a:spcAft>
                <a:spcPct val="0"/>
              </a:spcAft>
              <a:buClr>
                <a:srgbClr val="000000"/>
              </a:buClr>
              <a:buSzPct val="100000"/>
              <a:buFont typeface="Times New Roman" pitchFamily="16" charset="0"/>
              <a:defRPr sz="3400" b="1">
                <a:solidFill>
                  <a:srgbClr val="921B21"/>
                </a:solidFill>
                <a:latin typeface="Gill Sans MT" pitchFamily="32" charset="0"/>
                <a:cs typeface="Arial Unicode MS" charset="0"/>
              </a:defRPr>
            </a:lvl8pPr>
            <a:lvl9pPr marL="3886200" indent="-228600" algn="l" defTabSz="449263" rtl="0" fontAlgn="base">
              <a:spcBef>
                <a:spcPct val="0"/>
              </a:spcBef>
              <a:spcAft>
                <a:spcPct val="0"/>
              </a:spcAft>
              <a:buClr>
                <a:srgbClr val="000000"/>
              </a:buClr>
              <a:buSzPct val="100000"/>
              <a:buFont typeface="Times New Roman" pitchFamily="16" charset="0"/>
              <a:defRPr sz="3400" b="1">
                <a:solidFill>
                  <a:srgbClr val="921B21"/>
                </a:solidFill>
                <a:latin typeface="Gill Sans MT" pitchFamily="32" charset="0"/>
                <a:cs typeface="Arial Unicode MS" charset="0"/>
              </a:defRPr>
            </a:lvl9pPr>
          </a:lstStyle>
          <a:p>
            <a:pPr algn="r" eaLnBrk="1" hangingPunct="1">
              <a:defRPr/>
            </a:pPr>
            <a:r>
              <a:rPr lang="en-US" sz="3200" kern="0" dirty="0"/>
              <a:t>Microinsurance key challenge</a:t>
            </a:r>
            <a:endParaRPr lang="en-IN" sz="3200" kern="0" dirty="0">
              <a:latin typeface="+mn-lt"/>
            </a:endParaRPr>
          </a:p>
        </p:txBody>
      </p:sp>
    </p:spTree>
    <p:extLst>
      <p:ext uri="{BB962C8B-B14F-4D97-AF65-F5344CB8AC3E}">
        <p14:creationId xmlns:p14="http://schemas.microsoft.com/office/powerpoint/2010/main" val="4510349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34720296"/>
              </p:ext>
            </p:extLst>
          </p:nvPr>
        </p:nvGraphicFramePr>
        <p:xfrm>
          <a:off x="2423592" y="1628800"/>
          <a:ext cx="7508794" cy="4299952"/>
        </p:xfrm>
        <a:graphic>
          <a:graphicData uri="http://schemas.openxmlformats.org/drawingml/2006/table">
            <a:tbl>
              <a:tblPr>
                <a:tableStyleId>{5C22544A-7EE6-4342-B048-85BDC9FD1C3A}</a:tableStyleId>
              </a:tblPr>
              <a:tblGrid>
                <a:gridCol w="1080120"/>
                <a:gridCol w="1737360"/>
                <a:gridCol w="985010"/>
                <a:gridCol w="926576"/>
                <a:gridCol w="926576"/>
                <a:gridCol w="926576"/>
                <a:gridCol w="926576"/>
              </a:tblGrid>
              <a:tr h="576064">
                <a:tc rowSpan="2">
                  <a:txBody>
                    <a:bodyPr/>
                    <a:lstStyle/>
                    <a:p>
                      <a:pPr algn="ctr" fontAlgn="b"/>
                      <a:r>
                        <a:rPr lang="en-US" sz="1800" u="none" strike="noStrike">
                          <a:solidFill>
                            <a:schemeClr val="bg1"/>
                          </a:solidFill>
                          <a:effectLst/>
                          <a:latin typeface="+mn-lt"/>
                        </a:rPr>
                        <a:t>Return on investment</a:t>
                      </a:r>
                      <a:endParaRPr lang="en-US" sz="1800" b="1" i="0" u="none" strike="noStrike">
                        <a:solidFill>
                          <a:schemeClr val="bg1"/>
                        </a:solidFill>
                        <a:effectLst/>
                        <a:latin typeface="+mn-lt"/>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rowSpan="2">
                  <a:txBody>
                    <a:bodyPr/>
                    <a:lstStyle/>
                    <a:p>
                      <a:pPr algn="ctr" fontAlgn="b"/>
                      <a:r>
                        <a:rPr lang="en-US" sz="1800" u="none" strike="noStrike">
                          <a:solidFill>
                            <a:schemeClr val="bg1"/>
                          </a:solidFill>
                          <a:effectLst/>
                          <a:latin typeface="+mn-lt"/>
                        </a:rPr>
                        <a:t>Initial loan = Investment (Million US$)</a:t>
                      </a:r>
                      <a:endParaRPr lang="en-US" sz="1800" b="1" i="0" u="none" strike="noStrike">
                        <a:solidFill>
                          <a:schemeClr val="bg1"/>
                        </a:solidFill>
                        <a:effectLst/>
                        <a:latin typeface="+mn-lt"/>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rowSpan="2">
                  <a:txBody>
                    <a:bodyPr/>
                    <a:lstStyle/>
                    <a:p>
                      <a:pPr algn="ctr" fontAlgn="b"/>
                      <a:r>
                        <a:rPr lang="en-US" sz="1800" u="none" strike="noStrike">
                          <a:solidFill>
                            <a:schemeClr val="bg1"/>
                          </a:solidFill>
                          <a:effectLst/>
                          <a:latin typeface="+mn-lt"/>
                        </a:rPr>
                        <a:t># Schemes</a:t>
                      </a:r>
                      <a:endParaRPr lang="en-US" sz="1800" b="1" i="0" u="none" strike="noStrike">
                        <a:solidFill>
                          <a:schemeClr val="bg1"/>
                        </a:solidFill>
                        <a:effectLst/>
                        <a:latin typeface="+mn-lt"/>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gridSpan="2">
                  <a:txBody>
                    <a:bodyPr/>
                    <a:lstStyle/>
                    <a:p>
                      <a:pPr algn="ctr" fontAlgn="ctr"/>
                      <a:r>
                        <a:rPr lang="en-US" sz="1800" u="none" strike="noStrike">
                          <a:solidFill>
                            <a:schemeClr val="bg1"/>
                          </a:solidFill>
                          <a:effectLst/>
                          <a:latin typeface="+mn-lt"/>
                        </a:rPr>
                        <a:t># HHs (Million)</a:t>
                      </a:r>
                      <a:endParaRPr lang="en-US" sz="1800" b="1" i="0" u="none" strike="noStrike">
                        <a:solidFill>
                          <a:schemeClr val="bg1"/>
                        </a:solidFill>
                        <a:effectLst/>
                        <a:latin typeface="+mn-lt"/>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hMerge="1">
                  <a:txBody>
                    <a:bodyPr/>
                    <a:lstStyle/>
                    <a:p>
                      <a:endParaRPr lang="en-US"/>
                    </a:p>
                  </a:txBody>
                  <a:tcPr/>
                </a:tc>
                <a:tc gridSpan="2">
                  <a:txBody>
                    <a:bodyPr/>
                    <a:lstStyle/>
                    <a:p>
                      <a:pPr algn="ctr" fontAlgn="ctr"/>
                      <a:r>
                        <a:rPr lang="en-US" sz="1800" u="none" strike="noStrike">
                          <a:solidFill>
                            <a:schemeClr val="bg1"/>
                          </a:solidFill>
                          <a:effectLst/>
                          <a:latin typeface="+mn-lt"/>
                        </a:rPr>
                        <a:t># Individuals (Million)</a:t>
                      </a:r>
                      <a:endParaRPr lang="en-US" sz="1800" b="1" i="0" u="none" strike="noStrike">
                        <a:solidFill>
                          <a:schemeClr val="bg1"/>
                        </a:solidFill>
                        <a:effectLst/>
                        <a:latin typeface="+mn-lt"/>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hMerge="1">
                  <a:txBody>
                    <a:bodyPr/>
                    <a:lstStyle/>
                    <a:p>
                      <a:endParaRPr lang="en-US"/>
                    </a:p>
                  </a:txBody>
                  <a:tcPr/>
                </a:tc>
              </a:tr>
              <a:tr h="43204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1800" u="none" strike="noStrike">
                          <a:solidFill>
                            <a:schemeClr val="bg1"/>
                          </a:solidFill>
                          <a:effectLst/>
                          <a:latin typeface="+mn-lt"/>
                        </a:rPr>
                        <a:t>Year 5</a:t>
                      </a:r>
                      <a:endParaRPr lang="en-US" sz="1800" b="1" i="0" u="none" strike="noStrike">
                        <a:solidFill>
                          <a:schemeClr val="bg1"/>
                        </a:solidFill>
                        <a:effectLst/>
                        <a:latin typeface="+mn-lt"/>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r" fontAlgn="b"/>
                      <a:r>
                        <a:rPr lang="en-US" sz="1800" u="none" strike="noStrike">
                          <a:solidFill>
                            <a:schemeClr val="bg1"/>
                          </a:solidFill>
                          <a:effectLst/>
                          <a:latin typeface="+mn-lt"/>
                        </a:rPr>
                        <a:t>Year 10+</a:t>
                      </a:r>
                      <a:endParaRPr lang="en-US" sz="1800" b="1" i="0" u="none" strike="noStrike">
                        <a:solidFill>
                          <a:schemeClr val="bg1"/>
                        </a:solidFill>
                        <a:effectLst/>
                        <a:latin typeface="+mn-lt"/>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r" fontAlgn="b"/>
                      <a:r>
                        <a:rPr lang="en-US" sz="1800" u="none" strike="noStrike">
                          <a:solidFill>
                            <a:schemeClr val="bg1"/>
                          </a:solidFill>
                          <a:effectLst/>
                          <a:latin typeface="+mn-lt"/>
                        </a:rPr>
                        <a:t>Year 5</a:t>
                      </a:r>
                      <a:endParaRPr lang="en-US" sz="1800" b="1" i="0" u="none" strike="noStrike">
                        <a:solidFill>
                          <a:schemeClr val="bg1"/>
                        </a:solidFill>
                        <a:effectLst/>
                        <a:latin typeface="+mn-lt"/>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r" fontAlgn="b"/>
                      <a:r>
                        <a:rPr lang="en-US" sz="1800" u="none" strike="noStrike">
                          <a:solidFill>
                            <a:schemeClr val="bg1"/>
                          </a:solidFill>
                          <a:effectLst/>
                          <a:latin typeface="+mn-lt"/>
                        </a:rPr>
                        <a:t>Year 10+</a:t>
                      </a:r>
                      <a:endParaRPr lang="en-US" sz="1800" b="1" i="0" u="none" strike="noStrike">
                        <a:solidFill>
                          <a:schemeClr val="bg1"/>
                        </a:solidFill>
                        <a:effectLst/>
                        <a:latin typeface="+mn-lt"/>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r>
              <a:tr h="548640">
                <a:tc rowSpan="6">
                  <a:txBody>
                    <a:bodyPr/>
                    <a:lstStyle/>
                    <a:p>
                      <a:pPr algn="ctr" fontAlgn="ctr"/>
                      <a:r>
                        <a:rPr lang="en-US" sz="1800" u="none" strike="noStrike">
                          <a:effectLst/>
                          <a:latin typeface="+mn-lt"/>
                        </a:rPr>
                        <a:t> up to 14.02% per annum in US$ </a:t>
                      </a:r>
                      <a:endParaRPr lang="en-US" sz="1800" b="0" i="0" u="none" strike="noStrike">
                        <a:solidFill>
                          <a:srgbClr val="000000"/>
                        </a:solidFill>
                        <a:effectLst/>
                        <a:latin typeface="+mn-lt"/>
                      </a:endParaRPr>
                    </a:p>
                  </a:txBody>
                  <a:tcPr marL="9525" marR="9525" marT="9525"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smtClean="0">
                          <a:effectLst/>
                          <a:latin typeface="+mn-lt"/>
                        </a:rPr>
                        <a:t>1 </a:t>
                      </a:r>
                      <a:endParaRPr lang="en-US" sz="1800" b="0" i="0" u="none" strike="noStrike">
                        <a:solidFill>
                          <a:srgbClr val="000000"/>
                        </a:solidFill>
                        <a:effectLst/>
                        <a:latin typeface="+mn-lt"/>
                      </a:endParaRPr>
                    </a:p>
                  </a:txBody>
                  <a:tcPr marL="9525" marR="9525" marT="9525"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smtClean="0">
                          <a:effectLst/>
                          <a:latin typeface="+mn-lt"/>
                        </a:rPr>
                        <a:t>16   </a:t>
                      </a:r>
                      <a:endParaRPr lang="en-US" sz="1800" b="0" i="0" u="none" strike="noStrike">
                        <a:solidFill>
                          <a:srgbClr val="000000"/>
                        </a:solidFill>
                        <a:effectLst/>
                        <a:latin typeface="+mn-lt"/>
                      </a:endParaRPr>
                    </a:p>
                  </a:txBody>
                  <a:tcPr marL="9525" marR="9525" marT="9525"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mn-lt"/>
                        </a:rPr>
                        <a:t>0.11</a:t>
                      </a:r>
                      <a:endParaRPr lang="en-US" sz="1800" b="0" i="0" u="none" strike="noStrike">
                        <a:solidFill>
                          <a:srgbClr val="000000"/>
                        </a:solidFill>
                        <a:effectLst/>
                        <a:latin typeface="+mn-lt"/>
                      </a:endParaRPr>
                    </a:p>
                  </a:txBody>
                  <a:tcPr marL="9525" marR="9525" marT="9525"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mn-lt"/>
                        </a:rPr>
                        <a:t>0.16</a:t>
                      </a:r>
                      <a:endParaRPr lang="en-US" sz="1800" b="0" i="0" u="none" strike="noStrike">
                        <a:solidFill>
                          <a:srgbClr val="000000"/>
                        </a:solidFill>
                        <a:effectLst/>
                        <a:latin typeface="+mn-lt"/>
                      </a:endParaRPr>
                    </a:p>
                  </a:txBody>
                  <a:tcPr marL="9525" marR="9525" marT="9525"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mn-lt"/>
                        </a:rPr>
                        <a:t>0.39</a:t>
                      </a:r>
                      <a:endParaRPr lang="en-US" sz="1800" b="0" i="0" u="none" strike="noStrike">
                        <a:solidFill>
                          <a:srgbClr val="000000"/>
                        </a:solidFill>
                        <a:effectLst/>
                        <a:latin typeface="+mn-lt"/>
                      </a:endParaRPr>
                    </a:p>
                  </a:txBody>
                  <a:tcPr marL="9525" marR="9525" marT="9525"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mn-lt"/>
                        </a:rPr>
                        <a:t>0.64</a:t>
                      </a:r>
                      <a:endParaRPr lang="en-US" sz="1800" b="0" i="0" u="none" strike="noStrike">
                        <a:solidFill>
                          <a:srgbClr val="000000"/>
                        </a:solidFill>
                        <a:effectLst/>
                        <a:latin typeface="+mn-lt"/>
                      </a:endParaRPr>
                    </a:p>
                  </a:txBody>
                  <a:tcPr marL="9525" marR="9525" marT="9525"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8640">
                <a:tc vMerge="1">
                  <a:txBody>
                    <a:bodyPr/>
                    <a:lstStyle/>
                    <a:p>
                      <a:endParaRPr lang="en-US"/>
                    </a:p>
                  </a:txBody>
                  <a:tcPr/>
                </a:tc>
                <a:tc>
                  <a:txBody>
                    <a:bodyPr/>
                    <a:lstStyle/>
                    <a:p>
                      <a:pPr algn="r" fontAlgn="b"/>
                      <a:r>
                        <a:rPr lang="en-US" sz="1800" u="none" strike="noStrike" smtClean="0">
                          <a:effectLst/>
                          <a:latin typeface="+mn-lt"/>
                        </a:rPr>
                        <a:t>5 </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smtClean="0">
                          <a:effectLst/>
                          <a:latin typeface="+mn-lt"/>
                        </a:rPr>
                        <a:t>80   </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mn-lt"/>
                        </a:rPr>
                        <a:t>0.56</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mn-lt"/>
                        </a:rPr>
                        <a:t>0.80</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mn-lt"/>
                        </a:rPr>
                        <a:t>1.96</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mn-lt"/>
                        </a:rPr>
                        <a:t>3.20</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8640">
                <a:tc vMerge="1">
                  <a:txBody>
                    <a:bodyPr/>
                    <a:lstStyle/>
                    <a:p>
                      <a:endParaRPr lang="en-US"/>
                    </a:p>
                  </a:txBody>
                  <a:tcPr/>
                </a:tc>
                <a:tc>
                  <a:txBody>
                    <a:bodyPr/>
                    <a:lstStyle/>
                    <a:p>
                      <a:pPr algn="r" fontAlgn="b"/>
                      <a:r>
                        <a:rPr lang="en-US" sz="1800" u="none" strike="noStrike" smtClean="0">
                          <a:effectLst/>
                          <a:latin typeface="+mn-lt"/>
                        </a:rPr>
                        <a:t>10 </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smtClean="0">
                          <a:effectLst/>
                          <a:latin typeface="+mn-lt"/>
                        </a:rPr>
                        <a:t>160   </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mn-lt"/>
                        </a:rPr>
                        <a:t>1.12</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mn-lt"/>
                        </a:rPr>
                        <a:t>1.60</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mn-lt"/>
                        </a:rPr>
                        <a:t>3.92</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mn-lt"/>
                        </a:rPr>
                        <a:t>6.40</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8640">
                <a:tc vMerge="1">
                  <a:txBody>
                    <a:bodyPr/>
                    <a:lstStyle/>
                    <a:p>
                      <a:endParaRPr lang="en-US"/>
                    </a:p>
                  </a:txBody>
                  <a:tcPr/>
                </a:tc>
                <a:tc>
                  <a:txBody>
                    <a:bodyPr/>
                    <a:lstStyle/>
                    <a:p>
                      <a:pPr algn="r" fontAlgn="b"/>
                      <a:r>
                        <a:rPr lang="en-US" sz="1800" u="none" strike="noStrike" smtClean="0">
                          <a:effectLst/>
                          <a:latin typeface="+mn-lt"/>
                        </a:rPr>
                        <a:t>25 </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smtClean="0">
                          <a:effectLst/>
                          <a:latin typeface="+mn-lt"/>
                        </a:rPr>
                        <a:t>400   </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mn-lt"/>
                        </a:rPr>
                        <a:t>2.80</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mn-lt"/>
                        </a:rPr>
                        <a:t>4.00</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mn-lt"/>
                        </a:rPr>
                        <a:t>9.80</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mn-lt"/>
                        </a:rPr>
                        <a:t>16.00</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8640">
                <a:tc vMerge="1">
                  <a:txBody>
                    <a:bodyPr/>
                    <a:lstStyle/>
                    <a:p>
                      <a:endParaRPr lang="en-US"/>
                    </a:p>
                  </a:txBody>
                  <a:tcPr/>
                </a:tc>
                <a:tc>
                  <a:txBody>
                    <a:bodyPr/>
                    <a:lstStyle/>
                    <a:p>
                      <a:pPr algn="r" fontAlgn="b"/>
                      <a:r>
                        <a:rPr lang="en-US" sz="1800" u="none" strike="noStrike" smtClean="0">
                          <a:effectLst/>
                          <a:latin typeface="+mn-lt"/>
                        </a:rPr>
                        <a:t>50 </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smtClean="0">
                          <a:effectLst/>
                          <a:latin typeface="+mn-lt"/>
                        </a:rPr>
                        <a:t>800   </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mn-lt"/>
                        </a:rPr>
                        <a:t>5.60</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mn-lt"/>
                        </a:rPr>
                        <a:t>8.00</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mn-lt"/>
                        </a:rPr>
                        <a:t>19.60</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mn-lt"/>
                        </a:rPr>
                        <a:t>32.00</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8640">
                <a:tc vMerge="1">
                  <a:txBody>
                    <a:bodyPr/>
                    <a:lstStyle/>
                    <a:p>
                      <a:endParaRPr lang="en-US"/>
                    </a:p>
                  </a:txBody>
                  <a:tcPr/>
                </a:tc>
                <a:tc>
                  <a:txBody>
                    <a:bodyPr/>
                    <a:lstStyle/>
                    <a:p>
                      <a:pPr algn="r" fontAlgn="b"/>
                      <a:r>
                        <a:rPr lang="en-US" sz="1800" u="none" strike="noStrike" smtClean="0">
                          <a:effectLst/>
                          <a:latin typeface="+mn-lt"/>
                        </a:rPr>
                        <a:t>100 </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smtClean="0">
                          <a:effectLst/>
                          <a:latin typeface="+mn-lt"/>
                        </a:rPr>
                        <a:t>1,600   </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mn-lt"/>
                        </a:rPr>
                        <a:t>11.20</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mn-lt"/>
                        </a:rPr>
                        <a:t>16.00</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mn-lt"/>
                        </a:rPr>
                        <a:t>39.20</a:t>
                      </a:r>
                      <a:endParaRPr lang="en-US" sz="18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dirty="0">
                          <a:effectLst/>
                          <a:latin typeface="+mn-lt"/>
                        </a:rPr>
                        <a:t>64.00</a:t>
                      </a:r>
                      <a:endParaRPr lang="en-US" sz="1800" b="0" i="0" u="none" strike="noStrike" dirty="0">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itle 1"/>
          <p:cNvSpPr txBox="1">
            <a:spLocks/>
          </p:cNvSpPr>
          <p:nvPr/>
        </p:nvSpPr>
        <p:spPr>
          <a:xfrm>
            <a:off x="4727849" y="188913"/>
            <a:ext cx="5760765" cy="863600"/>
          </a:xfrm>
          <a:prstGeom prst="rect">
            <a:avLst/>
          </a:prstGeom>
        </p:spPr>
        <p:txBody>
          <a:bodyPr anchor="b">
            <a:noAutofit/>
          </a:bodyPr>
          <a:lstStyle>
            <a:lvl1pPr algn="l" rtl="0" eaLnBrk="0" fontAlgn="base" hangingPunct="0">
              <a:spcBef>
                <a:spcPct val="0"/>
              </a:spcBef>
              <a:spcAft>
                <a:spcPct val="0"/>
              </a:spcAft>
              <a:defRPr sz="3400" b="1">
                <a:solidFill>
                  <a:srgbClr val="921B21"/>
                </a:solidFill>
                <a:latin typeface="+mj-lt"/>
                <a:ea typeface="+mj-ea"/>
                <a:cs typeface="+mj-cs"/>
              </a:defRPr>
            </a:lvl1pPr>
            <a:lvl2pPr algn="l" rtl="0" eaLnBrk="0" fontAlgn="base" hangingPunct="0">
              <a:spcBef>
                <a:spcPct val="0"/>
              </a:spcBef>
              <a:spcAft>
                <a:spcPct val="0"/>
              </a:spcAft>
              <a:defRPr sz="3400" b="1">
                <a:solidFill>
                  <a:srgbClr val="921B21"/>
                </a:solidFill>
                <a:latin typeface="Gill Sans MT" pitchFamily="34" charset="0"/>
              </a:defRPr>
            </a:lvl2pPr>
            <a:lvl3pPr algn="l" rtl="0" eaLnBrk="0" fontAlgn="base" hangingPunct="0">
              <a:spcBef>
                <a:spcPct val="0"/>
              </a:spcBef>
              <a:spcAft>
                <a:spcPct val="0"/>
              </a:spcAft>
              <a:defRPr sz="3400" b="1">
                <a:solidFill>
                  <a:srgbClr val="921B21"/>
                </a:solidFill>
                <a:latin typeface="Gill Sans MT" pitchFamily="34" charset="0"/>
              </a:defRPr>
            </a:lvl3pPr>
            <a:lvl4pPr algn="l" rtl="0" eaLnBrk="0" fontAlgn="base" hangingPunct="0">
              <a:spcBef>
                <a:spcPct val="0"/>
              </a:spcBef>
              <a:spcAft>
                <a:spcPct val="0"/>
              </a:spcAft>
              <a:defRPr sz="3400" b="1">
                <a:solidFill>
                  <a:srgbClr val="921B21"/>
                </a:solidFill>
                <a:latin typeface="Gill Sans MT" pitchFamily="34" charset="0"/>
              </a:defRPr>
            </a:lvl4pPr>
            <a:lvl5pPr algn="l" rtl="0" eaLnBrk="0" fontAlgn="base" hangingPunct="0">
              <a:spcBef>
                <a:spcPct val="0"/>
              </a:spcBef>
              <a:spcAft>
                <a:spcPct val="0"/>
              </a:spcAft>
              <a:defRPr sz="3400" b="1">
                <a:solidFill>
                  <a:srgbClr val="921B21"/>
                </a:solidFill>
                <a:latin typeface="Gill Sans MT" pitchFamily="34" charset="0"/>
              </a:defRPr>
            </a:lvl5pPr>
            <a:lvl6pPr marL="457200" algn="l" rtl="0" fontAlgn="base">
              <a:spcBef>
                <a:spcPct val="0"/>
              </a:spcBef>
              <a:spcAft>
                <a:spcPct val="0"/>
              </a:spcAft>
              <a:defRPr sz="3400" b="1">
                <a:solidFill>
                  <a:srgbClr val="921B21"/>
                </a:solidFill>
                <a:latin typeface="Gill Sans MT" pitchFamily="34" charset="0"/>
              </a:defRPr>
            </a:lvl6pPr>
            <a:lvl7pPr marL="914400" algn="l" rtl="0" fontAlgn="base">
              <a:spcBef>
                <a:spcPct val="0"/>
              </a:spcBef>
              <a:spcAft>
                <a:spcPct val="0"/>
              </a:spcAft>
              <a:defRPr sz="3400" b="1">
                <a:solidFill>
                  <a:srgbClr val="921B21"/>
                </a:solidFill>
                <a:latin typeface="Gill Sans MT" pitchFamily="34" charset="0"/>
              </a:defRPr>
            </a:lvl7pPr>
            <a:lvl8pPr marL="1371600" algn="l" rtl="0" fontAlgn="base">
              <a:spcBef>
                <a:spcPct val="0"/>
              </a:spcBef>
              <a:spcAft>
                <a:spcPct val="0"/>
              </a:spcAft>
              <a:defRPr sz="3400" b="1">
                <a:solidFill>
                  <a:srgbClr val="921B21"/>
                </a:solidFill>
                <a:latin typeface="Gill Sans MT" pitchFamily="34" charset="0"/>
              </a:defRPr>
            </a:lvl8pPr>
            <a:lvl9pPr marL="1828800" algn="l" rtl="0" fontAlgn="base">
              <a:spcBef>
                <a:spcPct val="0"/>
              </a:spcBef>
              <a:spcAft>
                <a:spcPct val="0"/>
              </a:spcAft>
              <a:defRPr sz="3400" b="1">
                <a:solidFill>
                  <a:srgbClr val="921B21"/>
                </a:solidFill>
                <a:latin typeface="Gill Sans MT" pitchFamily="34" charset="0"/>
              </a:defRPr>
            </a:lvl9pPr>
          </a:lstStyle>
          <a:p>
            <a:pPr algn="r" eaLnBrk="1" hangingPunct="1"/>
            <a:r>
              <a:rPr lang="en-IN" sz="2800" kern="0"/>
              <a:t>Scaling Up</a:t>
            </a:r>
            <a:endParaRPr lang="en-IN" sz="2800" kern="0" dirty="0"/>
          </a:p>
        </p:txBody>
      </p:sp>
    </p:spTree>
    <p:extLst>
      <p:ext uri="{BB962C8B-B14F-4D97-AF65-F5344CB8AC3E}">
        <p14:creationId xmlns:p14="http://schemas.microsoft.com/office/powerpoint/2010/main" val="6648393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63975" y="260350"/>
            <a:ext cx="6624638" cy="863600"/>
          </a:xfrm>
        </p:spPr>
        <p:txBody>
          <a:bodyPr/>
          <a:lstStyle/>
          <a:p>
            <a:pPr algn="r" eaLnBrk="1" hangingPunct="1">
              <a:defRPr/>
            </a:pPr>
            <a:r>
              <a:rPr lang="en-US" sz="2800" dirty="0"/>
              <a:t>Conclusions</a:t>
            </a:r>
            <a:endParaRPr lang="en-IN" dirty="0">
              <a:latin typeface="+mn-lt"/>
            </a:endParaRPr>
          </a:p>
        </p:txBody>
      </p:sp>
      <p:sp>
        <p:nvSpPr>
          <p:cNvPr id="30" name="Content Placeholder 2"/>
          <p:cNvSpPr>
            <a:spLocks noGrp="1"/>
          </p:cNvSpPr>
          <p:nvPr>
            <p:ph idx="1"/>
          </p:nvPr>
        </p:nvSpPr>
        <p:spPr>
          <a:xfrm>
            <a:off x="1847850" y="1484784"/>
            <a:ext cx="8496300" cy="4752504"/>
          </a:xfrm>
        </p:spPr>
        <p:txBody>
          <a:bodyPr/>
          <a:lstStyle/>
          <a:p>
            <a:r>
              <a:rPr lang="de-DE" sz="2800" dirty="0"/>
              <a:t>CBHI plans </a:t>
            </a:r>
            <a:r>
              <a:rPr lang="en-US" sz="2800" dirty="0"/>
              <a:t>need to borrow seed capital, estimated at US$62,477 for a plan launched in </a:t>
            </a:r>
            <a:r>
              <a:rPr lang="en-US" sz="2800" dirty="0"/>
              <a:t>2017 ($1.56 pp).</a:t>
            </a:r>
            <a:endParaRPr lang="en-US" sz="2800" dirty="0"/>
          </a:p>
          <a:p>
            <a:r>
              <a:rPr lang="en-US" sz="2800" dirty="0"/>
              <a:t>For every US$1 of capital borrowed at inception, each </a:t>
            </a:r>
            <a:r>
              <a:rPr lang="en-US" sz="2800" dirty="0"/>
              <a:t>plan can </a:t>
            </a:r>
            <a:r>
              <a:rPr lang="en-US" sz="2800" dirty="0"/>
              <a:t>mobilize US$52 as premium income over 15 years.</a:t>
            </a:r>
          </a:p>
          <a:p>
            <a:r>
              <a:rPr lang="en-US" sz="2800" dirty="0">
                <a:sym typeface="Wingdings" panose="05000000000000000000" pitchFamily="2" charset="2"/>
              </a:rPr>
              <a:t>Growth trajectory to 40K persons within 10 years and </a:t>
            </a:r>
            <a:r>
              <a:rPr lang="en-US" sz="2800" dirty="0" err="1">
                <a:sym typeface="Wingdings" panose="05000000000000000000" pitchFamily="2" charset="2"/>
              </a:rPr>
              <a:t>avg</a:t>
            </a:r>
            <a:r>
              <a:rPr lang="en-US" sz="2800" dirty="0">
                <a:sym typeface="Wingdings" panose="05000000000000000000" pitchFamily="2" charset="2"/>
              </a:rPr>
              <a:t> 3.5 per HH, with modest premiums (range $5.11 to $9.03 pppy) yield a r</a:t>
            </a:r>
            <a:r>
              <a:rPr lang="en-US" sz="2800" dirty="0"/>
              <a:t>obust </a:t>
            </a:r>
            <a:r>
              <a:rPr lang="en-US" sz="2800" dirty="0"/>
              <a:t>business case for operating CBHI </a:t>
            </a:r>
            <a:r>
              <a:rPr lang="en-US" sz="2800" dirty="0"/>
              <a:t>plans under</a:t>
            </a:r>
          </a:p>
          <a:p>
            <a:pPr lvl="1"/>
            <a:r>
              <a:rPr lang="en-US" sz="2400" dirty="0"/>
              <a:t>Voluntary </a:t>
            </a:r>
            <a:r>
              <a:rPr lang="en-US" sz="2400" dirty="0"/>
              <a:t>and </a:t>
            </a:r>
            <a:r>
              <a:rPr lang="en-US" sz="2400" dirty="0"/>
              <a:t>contributory</a:t>
            </a:r>
          </a:p>
          <a:p>
            <a:pPr lvl="1"/>
            <a:r>
              <a:rPr lang="en-US" sz="2400" dirty="0"/>
              <a:t>Z</a:t>
            </a:r>
            <a:r>
              <a:rPr lang="en-US" sz="2400" dirty="0"/>
              <a:t>ero </a:t>
            </a:r>
            <a:r>
              <a:rPr lang="en-US" sz="2400" dirty="0"/>
              <a:t>subsidies to </a:t>
            </a:r>
            <a:r>
              <a:rPr lang="en-US" sz="2400" dirty="0"/>
              <a:t>premium</a:t>
            </a:r>
          </a:p>
        </p:txBody>
      </p:sp>
    </p:spTree>
    <p:extLst>
      <p:ext uri="{BB962C8B-B14F-4D97-AF65-F5344CB8AC3E}">
        <p14:creationId xmlns:p14="http://schemas.microsoft.com/office/powerpoint/2010/main" val="40810880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en-US" sz="3200" dirty="0"/>
              <a:t>Contact for follow-up</a:t>
            </a:r>
          </a:p>
        </p:txBody>
      </p:sp>
      <p:sp>
        <p:nvSpPr>
          <p:cNvPr id="52226" name="Text Placeholder 2"/>
          <p:cNvSpPr>
            <a:spLocks noGrp="1"/>
          </p:cNvSpPr>
          <p:nvPr>
            <p:ph idx="1"/>
          </p:nvPr>
        </p:nvSpPr>
        <p:spPr>
          <a:xfrm>
            <a:off x="2063552" y="1773238"/>
            <a:ext cx="7859712" cy="4392066"/>
          </a:xfrm>
        </p:spPr>
        <p:txBody>
          <a:bodyPr/>
          <a:lstStyle/>
          <a:p>
            <a:pPr marL="0" lvl="1" indent="0">
              <a:buNone/>
            </a:pPr>
            <a:r>
              <a:rPr lang="en-US" altLang="en-US" dirty="0"/>
              <a:t>Dr. David </a:t>
            </a:r>
            <a:r>
              <a:rPr lang="en-US" altLang="en-US" dirty="0" smtClean="0"/>
              <a:t>M. Dror</a:t>
            </a:r>
          </a:p>
          <a:p>
            <a:pPr marL="0" lvl="1" indent="0">
              <a:buNone/>
            </a:pPr>
            <a:r>
              <a:rPr lang="en-US" altLang="en-US" dirty="0" smtClean="0"/>
              <a:t>Social Re Consultancy and Micro Insurance Academy</a:t>
            </a:r>
            <a:endParaRPr lang="en-US" altLang="en-US" dirty="0"/>
          </a:p>
          <a:p>
            <a:pPr marL="0" lvl="1" indent="0">
              <a:buNone/>
            </a:pPr>
            <a:r>
              <a:rPr lang="en-US" altLang="en-US" dirty="0"/>
              <a:t>Email: </a:t>
            </a:r>
            <a:r>
              <a:rPr lang="en-US" altLang="en-US" dirty="0">
                <a:hlinkClick r:id="rId3"/>
              </a:rPr>
              <a:t>daviddror@socialre.org</a:t>
            </a:r>
            <a:endParaRPr lang="en-US" altLang="en-US" dirty="0"/>
          </a:p>
          <a:p>
            <a:pPr marL="0" lvl="1" indent="0">
              <a:buNone/>
            </a:pPr>
            <a:r>
              <a:rPr lang="en-US" altLang="en-US" dirty="0" smtClean="0"/>
              <a:t>A-153, DDA D.S.F., Garhi, East of Kailash</a:t>
            </a:r>
          </a:p>
          <a:p>
            <a:pPr marL="0" lvl="1" indent="0">
              <a:buNone/>
            </a:pPr>
            <a:r>
              <a:rPr lang="en-US" altLang="en-US" dirty="0" smtClean="0"/>
              <a:t>New </a:t>
            </a:r>
            <a:r>
              <a:rPr lang="en-US" altLang="en-US" dirty="0"/>
              <a:t>Delhi </a:t>
            </a:r>
            <a:r>
              <a:rPr lang="en-US" altLang="en-US" dirty="0" smtClean="0"/>
              <a:t>110065 </a:t>
            </a:r>
            <a:r>
              <a:rPr lang="en-US" altLang="en-US" dirty="0"/>
              <a:t>(India)</a:t>
            </a:r>
          </a:p>
          <a:p>
            <a:pPr marL="0" lvl="1" indent="0">
              <a:buNone/>
            </a:pPr>
            <a:r>
              <a:rPr lang="en-US" altLang="en-US" dirty="0"/>
              <a:t>Tel: +</a:t>
            </a:r>
            <a:r>
              <a:rPr lang="en-US" altLang="en-US" dirty="0" smtClean="0"/>
              <a:t>91 11 2622 1377, +91 11 2628 5191</a:t>
            </a:r>
          </a:p>
          <a:p>
            <a:pPr marL="0" lvl="1" indent="0">
              <a:buNone/>
            </a:pPr>
            <a:r>
              <a:rPr lang="en-US" altLang="en-US" dirty="0" smtClean="0"/>
              <a:t>Mobile</a:t>
            </a:r>
            <a:r>
              <a:rPr lang="en-US" altLang="en-US" dirty="0"/>
              <a:t>: +</a:t>
            </a:r>
            <a:r>
              <a:rPr lang="en-US" altLang="en-US" dirty="0" smtClean="0"/>
              <a:t>91 99 5820 6633</a:t>
            </a:r>
            <a:endParaRPr lang="en-US" altLang="en-US" dirty="0"/>
          </a:p>
          <a:p>
            <a:pPr marL="0" lvl="1" indent="0">
              <a:buNone/>
            </a:pPr>
            <a:r>
              <a:rPr lang="en-US" altLang="en-US" dirty="0">
                <a:hlinkClick r:id="rId4"/>
              </a:rPr>
              <a:t>http://www.microinsuranceacademy.org</a:t>
            </a:r>
            <a:r>
              <a:rPr lang="en-US" altLang="en-US" dirty="0"/>
              <a:t> </a:t>
            </a:r>
            <a:endParaRPr lang="en-IN" altLang="en-US" dirty="0"/>
          </a:p>
        </p:txBody>
      </p:sp>
      <p:pic>
        <p:nvPicPr>
          <p:cNvPr id="52228" name="Picture 4" descr="C:\Users\manasi\AppData\Local\Microsoft\Windows\Temporary Internet Files\Content.IE5\I5S7U8DY\Thank_you_pinned_note[1].png"/>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8256241" y="3789040"/>
            <a:ext cx="2189429" cy="2087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8055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bwMode="auto">
          <a:xfrm>
            <a:off x="3851917" y="260648"/>
            <a:ext cx="662463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lgn="l" defTabSz="449263" rtl="0" eaLnBrk="0" fontAlgn="base" hangingPunct="0">
              <a:spcBef>
                <a:spcPct val="0"/>
              </a:spcBef>
              <a:spcAft>
                <a:spcPct val="0"/>
              </a:spcAft>
              <a:buClr>
                <a:srgbClr val="000000"/>
              </a:buClr>
              <a:buSzPct val="100000"/>
              <a:buFont typeface="Times New Roman" pitchFamily="18" charset="0"/>
              <a:defRPr sz="3400" b="1">
                <a:solidFill>
                  <a:srgbClr val="921B21"/>
                </a:solidFill>
                <a:latin typeface="+mj-lt"/>
                <a:ea typeface="Arial Unicode MS" pitchFamily="34" charset="-128"/>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400" b="1">
                <a:solidFill>
                  <a:srgbClr val="921B21"/>
                </a:solidFill>
                <a:latin typeface="Gill Sans MT" pitchFamily="32" charset="0"/>
                <a:ea typeface="Arial Unicode MS" pitchFamily="34" charset="-128"/>
                <a:cs typeface="Arial Unicode MS" charset="0"/>
              </a:defRPr>
            </a:lvl2pPr>
            <a:lvl3pPr algn="l" defTabSz="449263" rtl="0" eaLnBrk="0" fontAlgn="base" hangingPunct="0">
              <a:spcBef>
                <a:spcPct val="0"/>
              </a:spcBef>
              <a:spcAft>
                <a:spcPct val="0"/>
              </a:spcAft>
              <a:buClr>
                <a:srgbClr val="000000"/>
              </a:buClr>
              <a:buSzPct val="100000"/>
              <a:buFont typeface="Times New Roman" pitchFamily="18" charset="0"/>
              <a:defRPr sz="3400" b="1">
                <a:solidFill>
                  <a:srgbClr val="921B21"/>
                </a:solidFill>
                <a:latin typeface="Gill Sans MT" pitchFamily="32" charset="0"/>
                <a:ea typeface="Arial Unicode MS" pitchFamily="34" charset="-128"/>
                <a:cs typeface="Arial Unicode MS" charset="0"/>
              </a:defRPr>
            </a:lvl3pPr>
            <a:lvl4pPr algn="l" defTabSz="449263" rtl="0" eaLnBrk="0" fontAlgn="base" hangingPunct="0">
              <a:spcBef>
                <a:spcPct val="0"/>
              </a:spcBef>
              <a:spcAft>
                <a:spcPct val="0"/>
              </a:spcAft>
              <a:buClr>
                <a:srgbClr val="000000"/>
              </a:buClr>
              <a:buSzPct val="100000"/>
              <a:buFont typeface="Times New Roman" pitchFamily="18" charset="0"/>
              <a:defRPr sz="3400" b="1">
                <a:solidFill>
                  <a:srgbClr val="921B21"/>
                </a:solidFill>
                <a:latin typeface="Gill Sans MT" pitchFamily="32" charset="0"/>
                <a:ea typeface="Arial Unicode MS" pitchFamily="34" charset="-128"/>
                <a:cs typeface="Arial Unicode MS" charset="0"/>
              </a:defRPr>
            </a:lvl4pPr>
            <a:lvl5pPr algn="l" defTabSz="449263" rtl="0" eaLnBrk="0" fontAlgn="base" hangingPunct="0">
              <a:spcBef>
                <a:spcPct val="0"/>
              </a:spcBef>
              <a:spcAft>
                <a:spcPct val="0"/>
              </a:spcAft>
              <a:buClr>
                <a:srgbClr val="000000"/>
              </a:buClr>
              <a:buSzPct val="100000"/>
              <a:buFont typeface="Times New Roman" pitchFamily="18" charset="0"/>
              <a:defRPr sz="3400" b="1">
                <a:solidFill>
                  <a:srgbClr val="921B21"/>
                </a:solidFill>
                <a:latin typeface="Gill Sans MT" pitchFamily="32" charset="0"/>
                <a:ea typeface="Arial Unicode MS" pitchFamily="34" charset="-128"/>
                <a:cs typeface="Arial Unicode MS" charset="0"/>
              </a:defRPr>
            </a:lvl5pPr>
            <a:lvl6pPr marL="2514600" indent="-228600" algn="l" defTabSz="449263" rtl="0" fontAlgn="base">
              <a:spcBef>
                <a:spcPct val="0"/>
              </a:spcBef>
              <a:spcAft>
                <a:spcPct val="0"/>
              </a:spcAft>
              <a:buClr>
                <a:srgbClr val="000000"/>
              </a:buClr>
              <a:buSzPct val="100000"/>
              <a:buFont typeface="Times New Roman" pitchFamily="16" charset="0"/>
              <a:defRPr sz="3400" b="1">
                <a:solidFill>
                  <a:srgbClr val="921B21"/>
                </a:solidFill>
                <a:latin typeface="Gill Sans MT" pitchFamily="32" charset="0"/>
                <a:cs typeface="Arial Unicode MS" charset="0"/>
              </a:defRPr>
            </a:lvl6pPr>
            <a:lvl7pPr marL="2971800" indent="-228600" algn="l" defTabSz="449263" rtl="0" fontAlgn="base">
              <a:spcBef>
                <a:spcPct val="0"/>
              </a:spcBef>
              <a:spcAft>
                <a:spcPct val="0"/>
              </a:spcAft>
              <a:buClr>
                <a:srgbClr val="000000"/>
              </a:buClr>
              <a:buSzPct val="100000"/>
              <a:buFont typeface="Times New Roman" pitchFamily="16" charset="0"/>
              <a:defRPr sz="3400" b="1">
                <a:solidFill>
                  <a:srgbClr val="921B21"/>
                </a:solidFill>
                <a:latin typeface="Gill Sans MT" pitchFamily="32" charset="0"/>
                <a:cs typeface="Arial Unicode MS" charset="0"/>
              </a:defRPr>
            </a:lvl7pPr>
            <a:lvl8pPr marL="3429000" indent="-228600" algn="l" defTabSz="449263" rtl="0" fontAlgn="base">
              <a:spcBef>
                <a:spcPct val="0"/>
              </a:spcBef>
              <a:spcAft>
                <a:spcPct val="0"/>
              </a:spcAft>
              <a:buClr>
                <a:srgbClr val="000000"/>
              </a:buClr>
              <a:buSzPct val="100000"/>
              <a:buFont typeface="Times New Roman" pitchFamily="16" charset="0"/>
              <a:defRPr sz="3400" b="1">
                <a:solidFill>
                  <a:srgbClr val="921B21"/>
                </a:solidFill>
                <a:latin typeface="Gill Sans MT" pitchFamily="32" charset="0"/>
                <a:cs typeface="Arial Unicode MS" charset="0"/>
              </a:defRPr>
            </a:lvl8pPr>
            <a:lvl9pPr marL="3886200" indent="-228600" algn="l" defTabSz="449263" rtl="0" fontAlgn="base">
              <a:spcBef>
                <a:spcPct val="0"/>
              </a:spcBef>
              <a:spcAft>
                <a:spcPct val="0"/>
              </a:spcAft>
              <a:buClr>
                <a:srgbClr val="000000"/>
              </a:buClr>
              <a:buSzPct val="100000"/>
              <a:buFont typeface="Times New Roman" pitchFamily="16" charset="0"/>
              <a:defRPr sz="3400" b="1">
                <a:solidFill>
                  <a:srgbClr val="921B21"/>
                </a:solidFill>
                <a:latin typeface="Gill Sans MT" pitchFamily="32" charset="0"/>
                <a:cs typeface="Arial Unicode MS" charset="0"/>
              </a:defRPr>
            </a:lvl9pPr>
          </a:lstStyle>
          <a:p>
            <a:pPr algn="r" eaLnBrk="1" hangingPunct="1">
              <a:defRPr/>
            </a:pPr>
            <a:r>
              <a:rPr lang="en-US" sz="2800" dirty="0"/>
              <a:t>Community-Based Health Insurance (CBHI) </a:t>
            </a:r>
            <a:r>
              <a:rPr lang="en-US" sz="2800" dirty="0"/>
              <a:t>aka Health </a:t>
            </a:r>
            <a:r>
              <a:rPr lang="en-US" sz="2800" dirty="0"/>
              <a:t>microinsurance</a:t>
            </a:r>
            <a:endParaRPr lang="en-IN" sz="2800" kern="0" dirty="0">
              <a:latin typeface="+mn-lt"/>
            </a:endParaRPr>
          </a:p>
        </p:txBody>
      </p:sp>
      <p:sp>
        <p:nvSpPr>
          <p:cNvPr id="4" name="Content Placeholder 2"/>
          <p:cNvSpPr>
            <a:spLocks noGrp="1"/>
          </p:cNvSpPr>
          <p:nvPr>
            <p:ph idx="1"/>
          </p:nvPr>
        </p:nvSpPr>
        <p:spPr>
          <a:xfrm>
            <a:off x="1847850" y="1484784"/>
            <a:ext cx="8496300" cy="4752504"/>
          </a:xfrm>
        </p:spPr>
        <p:txBody>
          <a:bodyPr>
            <a:normAutofit fontScale="92500"/>
          </a:bodyPr>
          <a:lstStyle/>
          <a:p>
            <a:pPr marL="273050" indent="-273050" eaLnBrk="1" hangingPunct="1">
              <a:defRPr/>
            </a:pPr>
            <a:r>
              <a:rPr lang="en-US" dirty="0" smtClean="0"/>
              <a:t>Health insurance also offered through bottom-up initiatives:</a:t>
            </a:r>
          </a:p>
          <a:p>
            <a:pPr marL="711200" lvl="1" indent="-273050" eaLnBrk="1" hangingPunct="1">
              <a:defRPr/>
            </a:pPr>
            <a:r>
              <a:rPr lang="en-US" dirty="0" smtClean="0"/>
              <a:t>Mutuals, Cooperatives and Community-based Organizations (MCCOs) notably Community-Based Health Insurance (CBHI) plans, also known as “health microinsurance”</a:t>
            </a:r>
          </a:p>
          <a:p>
            <a:pPr marL="273050" indent="-273050" eaLnBrk="1" hangingPunct="1">
              <a:defRPr/>
            </a:pPr>
            <a:r>
              <a:rPr lang="en-US" dirty="0" smtClean="0"/>
              <a:t>CBHI plans </a:t>
            </a:r>
          </a:p>
          <a:p>
            <a:pPr marL="711200" lvl="1" indent="-273050" eaLnBrk="1" hangingPunct="1">
              <a:defRPr/>
            </a:pPr>
            <a:r>
              <a:rPr lang="en-US" dirty="0" smtClean="0"/>
              <a:t>Usually in rural and poor areas in South Asia and Sub-Saharan Africa</a:t>
            </a:r>
          </a:p>
          <a:p>
            <a:pPr marL="711200" lvl="1" indent="-273050" eaLnBrk="1" hangingPunct="1">
              <a:defRPr/>
            </a:pPr>
            <a:r>
              <a:rPr lang="en-US" dirty="0" smtClean="0"/>
              <a:t>At present, CBHIs are by-and-large small organizations</a:t>
            </a:r>
          </a:p>
        </p:txBody>
      </p:sp>
    </p:spTree>
    <p:extLst>
      <p:ext uri="{BB962C8B-B14F-4D97-AF65-F5344CB8AC3E}">
        <p14:creationId xmlns:p14="http://schemas.microsoft.com/office/powerpoint/2010/main" val="777678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bwMode="auto">
          <a:xfrm>
            <a:off x="3851917" y="260648"/>
            <a:ext cx="662463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lgn="l" defTabSz="449263" rtl="0" eaLnBrk="0" fontAlgn="base" hangingPunct="0">
              <a:spcBef>
                <a:spcPct val="0"/>
              </a:spcBef>
              <a:spcAft>
                <a:spcPct val="0"/>
              </a:spcAft>
              <a:buClr>
                <a:srgbClr val="000000"/>
              </a:buClr>
              <a:buSzPct val="100000"/>
              <a:buFont typeface="Times New Roman" pitchFamily="18" charset="0"/>
              <a:defRPr sz="3400" b="1">
                <a:solidFill>
                  <a:srgbClr val="921B21"/>
                </a:solidFill>
                <a:latin typeface="+mj-lt"/>
                <a:ea typeface="Arial Unicode MS" pitchFamily="34" charset="-128"/>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400" b="1">
                <a:solidFill>
                  <a:srgbClr val="921B21"/>
                </a:solidFill>
                <a:latin typeface="Gill Sans MT" pitchFamily="32" charset="0"/>
                <a:ea typeface="Arial Unicode MS" pitchFamily="34" charset="-128"/>
                <a:cs typeface="Arial Unicode MS" charset="0"/>
              </a:defRPr>
            </a:lvl2pPr>
            <a:lvl3pPr algn="l" defTabSz="449263" rtl="0" eaLnBrk="0" fontAlgn="base" hangingPunct="0">
              <a:spcBef>
                <a:spcPct val="0"/>
              </a:spcBef>
              <a:spcAft>
                <a:spcPct val="0"/>
              </a:spcAft>
              <a:buClr>
                <a:srgbClr val="000000"/>
              </a:buClr>
              <a:buSzPct val="100000"/>
              <a:buFont typeface="Times New Roman" pitchFamily="18" charset="0"/>
              <a:defRPr sz="3400" b="1">
                <a:solidFill>
                  <a:srgbClr val="921B21"/>
                </a:solidFill>
                <a:latin typeface="Gill Sans MT" pitchFamily="32" charset="0"/>
                <a:ea typeface="Arial Unicode MS" pitchFamily="34" charset="-128"/>
                <a:cs typeface="Arial Unicode MS" charset="0"/>
              </a:defRPr>
            </a:lvl3pPr>
            <a:lvl4pPr algn="l" defTabSz="449263" rtl="0" eaLnBrk="0" fontAlgn="base" hangingPunct="0">
              <a:spcBef>
                <a:spcPct val="0"/>
              </a:spcBef>
              <a:spcAft>
                <a:spcPct val="0"/>
              </a:spcAft>
              <a:buClr>
                <a:srgbClr val="000000"/>
              </a:buClr>
              <a:buSzPct val="100000"/>
              <a:buFont typeface="Times New Roman" pitchFamily="18" charset="0"/>
              <a:defRPr sz="3400" b="1">
                <a:solidFill>
                  <a:srgbClr val="921B21"/>
                </a:solidFill>
                <a:latin typeface="Gill Sans MT" pitchFamily="32" charset="0"/>
                <a:ea typeface="Arial Unicode MS" pitchFamily="34" charset="-128"/>
                <a:cs typeface="Arial Unicode MS" charset="0"/>
              </a:defRPr>
            </a:lvl4pPr>
            <a:lvl5pPr algn="l" defTabSz="449263" rtl="0" eaLnBrk="0" fontAlgn="base" hangingPunct="0">
              <a:spcBef>
                <a:spcPct val="0"/>
              </a:spcBef>
              <a:spcAft>
                <a:spcPct val="0"/>
              </a:spcAft>
              <a:buClr>
                <a:srgbClr val="000000"/>
              </a:buClr>
              <a:buSzPct val="100000"/>
              <a:buFont typeface="Times New Roman" pitchFamily="18" charset="0"/>
              <a:defRPr sz="3400" b="1">
                <a:solidFill>
                  <a:srgbClr val="921B21"/>
                </a:solidFill>
                <a:latin typeface="Gill Sans MT" pitchFamily="32" charset="0"/>
                <a:ea typeface="Arial Unicode MS" pitchFamily="34" charset="-128"/>
                <a:cs typeface="Arial Unicode MS" charset="0"/>
              </a:defRPr>
            </a:lvl5pPr>
            <a:lvl6pPr marL="2514600" indent="-228600" algn="l" defTabSz="449263" rtl="0" fontAlgn="base">
              <a:spcBef>
                <a:spcPct val="0"/>
              </a:spcBef>
              <a:spcAft>
                <a:spcPct val="0"/>
              </a:spcAft>
              <a:buClr>
                <a:srgbClr val="000000"/>
              </a:buClr>
              <a:buSzPct val="100000"/>
              <a:buFont typeface="Times New Roman" pitchFamily="16" charset="0"/>
              <a:defRPr sz="3400" b="1">
                <a:solidFill>
                  <a:srgbClr val="921B21"/>
                </a:solidFill>
                <a:latin typeface="Gill Sans MT" pitchFamily="32" charset="0"/>
                <a:cs typeface="Arial Unicode MS" charset="0"/>
              </a:defRPr>
            </a:lvl6pPr>
            <a:lvl7pPr marL="2971800" indent="-228600" algn="l" defTabSz="449263" rtl="0" fontAlgn="base">
              <a:spcBef>
                <a:spcPct val="0"/>
              </a:spcBef>
              <a:spcAft>
                <a:spcPct val="0"/>
              </a:spcAft>
              <a:buClr>
                <a:srgbClr val="000000"/>
              </a:buClr>
              <a:buSzPct val="100000"/>
              <a:buFont typeface="Times New Roman" pitchFamily="16" charset="0"/>
              <a:defRPr sz="3400" b="1">
                <a:solidFill>
                  <a:srgbClr val="921B21"/>
                </a:solidFill>
                <a:latin typeface="Gill Sans MT" pitchFamily="32" charset="0"/>
                <a:cs typeface="Arial Unicode MS" charset="0"/>
              </a:defRPr>
            </a:lvl7pPr>
            <a:lvl8pPr marL="3429000" indent="-228600" algn="l" defTabSz="449263" rtl="0" fontAlgn="base">
              <a:spcBef>
                <a:spcPct val="0"/>
              </a:spcBef>
              <a:spcAft>
                <a:spcPct val="0"/>
              </a:spcAft>
              <a:buClr>
                <a:srgbClr val="000000"/>
              </a:buClr>
              <a:buSzPct val="100000"/>
              <a:buFont typeface="Times New Roman" pitchFamily="16" charset="0"/>
              <a:defRPr sz="3400" b="1">
                <a:solidFill>
                  <a:srgbClr val="921B21"/>
                </a:solidFill>
                <a:latin typeface="Gill Sans MT" pitchFamily="32" charset="0"/>
                <a:cs typeface="Arial Unicode MS" charset="0"/>
              </a:defRPr>
            </a:lvl8pPr>
            <a:lvl9pPr marL="3886200" indent="-228600" algn="l" defTabSz="449263" rtl="0" fontAlgn="base">
              <a:spcBef>
                <a:spcPct val="0"/>
              </a:spcBef>
              <a:spcAft>
                <a:spcPct val="0"/>
              </a:spcAft>
              <a:buClr>
                <a:srgbClr val="000000"/>
              </a:buClr>
              <a:buSzPct val="100000"/>
              <a:buFont typeface="Times New Roman" pitchFamily="16" charset="0"/>
              <a:defRPr sz="3400" b="1">
                <a:solidFill>
                  <a:srgbClr val="921B21"/>
                </a:solidFill>
                <a:latin typeface="Gill Sans MT" pitchFamily="32" charset="0"/>
                <a:cs typeface="Arial Unicode MS" charset="0"/>
              </a:defRPr>
            </a:lvl9pPr>
          </a:lstStyle>
          <a:p>
            <a:pPr algn="r" eaLnBrk="1" hangingPunct="1">
              <a:defRPr/>
            </a:pPr>
            <a:r>
              <a:rPr lang="en-US" sz="2800" dirty="0"/>
              <a:t>Scale and Sustainability of CBHI</a:t>
            </a:r>
            <a:endParaRPr lang="en-IN" sz="2800" kern="0" dirty="0">
              <a:latin typeface="+mn-lt"/>
            </a:endParaRPr>
          </a:p>
        </p:txBody>
      </p:sp>
      <p:sp>
        <p:nvSpPr>
          <p:cNvPr id="4" name="Content Placeholder 2"/>
          <p:cNvSpPr>
            <a:spLocks noGrp="1"/>
          </p:cNvSpPr>
          <p:nvPr>
            <p:ph idx="1"/>
          </p:nvPr>
        </p:nvSpPr>
        <p:spPr>
          <a:xfrm>
            <a:off x="1847850" y="1484784"/>
            <a:ext cx="8496300" cy="4752504"/>
          </a:xfrm>
        </p:spPr>
        <p:txBody>
          <a:bodyPr>
            <a:normAutofit/>
          </a:bodyPr>
          <a:lstStyle/>
          <a:p>
            <a:pPr marL="0" indent="0" eaLnBrk="1" hangingPunct="1">
              <a:buNone/>
              <a:defRPr/>
            </a:pPr>
            <a:r>
              <a:rPr lang="en-US" dirty="0" smtClean="0"/>
              <a:t>Hypothesis: </a:t>
            </a:r>
          </a:p>
          <a:p>
            <a:pPr marL="0" indent="0" eaLnBrk="1" hangingPunct="1">
              <a:buNone/>
              <a:defRPr/>
            </a:pPr>
            <a:r>
              <a:rPr lang="en-US" dirty="0" smtClean="0"/>
              <a:t>In a regime of zero subsidies and no mandating, CBHI can reach</a:t>
            </a:r>
          </a:p>
          <a:p>
            <a:pPr marL="273050" indent="-273050" eaLnBrk="1" hangingPunct="1">
              <a:defRPr/>
            </a:pPr>
            <a:r>
              <a:rPr lang="en-US" b="1" dirty="0" smtClean="0">
                <a:solidFill>
                  <a:srgbClr val="800000"/>
                </a:solidFill>
              </a:rPr>
              <a:t>Scale</a:t>
            </a:r>
            <a:r>
              <a:rPr lang="en-US" dirty="0" smtClean="0"/>
              <a:t>: Many </a:t>
            </a:r>
            <a:r>
              <a:rPr lang="en-US" dirty="0"/>
              <a:t>small schemes could deliver health insurance to large population segments</a:t>
            </a:r>
            <a:endParaRPr lang="de-DE" dirty="0"/>
          </a:p>
          <a:p>
            <a:pPr marL="273050" indent="-273050" eaLnBrk="1" hangingPunct="1">
              <a:defRPr/>
            </a:pPr>
            <a:r>
              <a:rPr lang="en-US" b="1" dirty="0" smtClean="0">
                <a:solidFill>
                  <a:srgbClr val="800000"/>
                </a:solidFill>
              </a:rPr>
              <a:t>Sustainability</a:t>
            </a:r>
            <a:r>
              <a:rPr lang="en-US" dirty="0" smtClean="0"/>
              <a:t>: CBHI plans can reach operational and financial sustainability</a:t>
            </a:r>
          </a:p>
        </p:txBody>
      </p:sp>
    </p:spTree>
    <p:extLst>
      <p:ext uri="{BB962C8B-B14F-4D97-AF65-F5344CB8AC3E}">
        <p14:creationId xmlns:p14="http://schemas.microsoft.com/office/powerpoint/2010/main" val="1326161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719737" y="188913"/>
            <a:ext cx="6768877" cy="863600"/>
          </a:xfrm>
        </p:spPr>
        <p:txBody>
          <a:bodyPr/>
          <a:lstStyle/>
          <a:p>
            <a:pPr algn="r"/>
            <a:r>
              <a:rPr lang="en-IN" sz="2800" dirty="0"/>
              <a:t>Unique features of our solution</a:t>
            </a:r>
          </a:p>
        </p:txBody>
      </p:sp>
      <p:graphicFrame>
        <p:nvGraphicFramePr>
          <p:cNvPr id="6" name="Diagram 5"/>
          <p:cNvGraphicFramePr/>
          <p:nvPr>
            <p:extLst>
              <p:ext uri="{D42A27DB-BD31-4B8C-83A1-F6EECF244321}">
                <p14:modId xmlns:p14="http://schemas.microsoft.com/office/powerpoint/2010/main" val="937583490"/>
              </p:ext>
            </p:extLst>
          </p:nvPr>
        </p:nvGraphicFramePr>
        <p:xfrm>
          <a:off x="4770224" y="1628800"/>
          <a:ext cx="5594236" cy="50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TextBox 16"/>
          <p:cNvSpPr txBox="1"/>
          <p:nvPr/>
        </p:nvSpPr>
        <p:spPr>
          <a:xfrm>
            <a:off x="1879560" y="1412776"/>
            <a:ext cx="2890664" cy="2862322"/>
          </a:xfrm>
          <a:prstGeom prst="rect">
            <a:avLst/>
          </a:prstGeom>
          <a:noFill/>
        </p:spPr>
        <p:txBody>
          <a:bodyPr wrap="square" rtlCol="0">
            <a:spAutoFit/>
          </a:bodyPr>
          <a:lstStyle/>
          <a:p>
            <a:pPr eaLnBrk="1" fontAlgn="auto" hangingPunct="1">
              <a:spcBef>
                <a:spcPts val="0"/>
              </a:spcBef>
              <a:spcAft>
                <a:spcPts val="0"/>
              </a:spcAft>
              <a:defRPr/>
            </a:pPr>
            <a:r>
              <a:rPr lang="en-US" sz="1800" b="1" kern="0" dirty="0">
                <a:solidFill>
                  <a:schemeClr val="accent1">
                    <a:lumMod val="50000"/>
                  </a:schemeClr>
                </a:solidFill>
                <a:latin typeface="+mj-lt"/>
              </a:rPr>
              <a:t>Objective:</a:t>
            </a:r>
          </a:p>
          <a:p>
            <a:pPr eaLnBrk="1" fontAlgn="auto" hangingPunct="1">
              <a:spcBef>
                <a:spcPts val="0"/>
              </a:spcBef>
              <a:spcAft>
                <a:spcPts val="0"/>
              </a:spcAft>
              <a:defRPr/>
            </a:pPr>
            <a:r>
              <a:rPr lang="en-US" sz="1800" kern="0" dirty="0">
                <a:solidFill>
                  <a:schemeClr val="accent1">
                    <a:lumMod val="50000"/>
                  </a:schemeClr>
                </a:solidFill>
                <a:latin typeface="+mj-lt"/>
              </a:rPr>
              <a:t>Voluntary and contributory uptake</a:t>
            </a:r>
          </a:p>
          <a:p>
            <a:pPr eaLnBrk="1" fontAlgn="auto" hangingPunct="1">
              <a:spcBef>
                <a:spcPts val="0"/>
              </a:spcBef>
              <a:spcAft>
                <a:spcPts val="0"/>
              </a:spcAft>
              <a:defRPr/>
            </a:pPr>
            <a:endParaRPr lang="en-US" sz="1800" kern="0" dirty="0">
              <a:solidFill>
                <a:schemeClr val="accent1">
                  <a:lumMod val="50000"/>
                </a:schemeClr>
              </a:solidFill>
              <a:latin typeface="+mj-lt"/>
            </a:endParaRPr>
          </a:p>
          <a:p>
            <a:pPr eaLnBrk="1" fontAlgn="auto" hangingPunct="1">
              <a:spcBef>
                <a:spcPts val="0"/>
              </a:spcBef>
              <a:spcAft>
                <a:spcPts val="0"/>
              </a:spcAft>
              <a:defRPr/>
            </a:pPr>
            <a:r>
              <a:rPr lang="en-US" sz="1800" b="1" kern="0" dirty="0">
                <a:solidFill>
                  <a:schemeClr val="accent1">
                    <a:lumMod val="50000"/>
                  </a:schemeClr>
                </a:solidFill>
                <a:latin typeface="+mj-lt"/>
              </a:rPr>
              <a:t>Indicator:</a:t>
            </a:r>
            <a:endParaRPr lang="en-US" sz="1800" kern="0" dirty="0">
              <a:solidFill>
                <a:schemeClr val="accent1">
                  <a:lumMod val="50000"/>
                </a:schemeClr>
              </a:solidFill>
              <a:latin typeface="+mj-lt"/>
            </a:endParaRPr>
          </a:p>
          <a:p>
            <a:pPr marL="180975" indent="-180975" eaLnBrk="1" fontAlgn="auto" hangingPunct="1">
              <a:spcBef>
                <a:spcPts val="0"/>
              </a:spcBef>
              <a:spcAft>
                <a:spcPts val="0"/>
              </a:spcAft>
              <a:buFont typeface="Arial" panose="020B0604020202020204" pitchFamily="34" charset="0"/>
              <a:buChar char="•"/>
              <a:defRPr/>
            </a:pPr>
            <a:r>
              <a:rPr lang="en-IN" sz="1800" kern="0" dirty="0">
                <a:solidFill>
                  <a:schemeClr val="accent1">
                    <a:lumMod val="50000"/>
                  </a:schemeClr>
                </a:solidFill>
                <a:latin typeface="+mj-lt"/>
              </a:rPr>
              <a:t>High renewal rates: &gt;50%</a:t>
            </a:r>
          </a:p>
          <a:p>
            <a:pPr marL="180975" indent="-180975" eaLnBrk="1" fontAlgn="auto" hangingPunct="1">
              <a:spcBef>
                <a:spcPts val="0"/>
              </a:spcBef>
              <a:spcAft>
                <a:spcPts val="0"/>
              </a:spcAft>
              <a:buFont typeface="Arial" panose="020B0604020202020204" pitchFamily="34" charset="0"/>
              <a:buChar char="•"/>
              <a:defRPr/>
            </a:pPr>
            <a:r>
              <a:rPr lang="en-IN" sz="1800" kern="0" dirty="0">
                <a:solidFill>
                  <a:schemeClr val="accent1">
                    <a:lumMod val="50000"/>
                  </a:schemeClr>
                </a:solidFill>
                <a:latin typeface="+mj-lt"/>
              </a:rPr>
              <a:t>More women</a:t>
            </a:r>
          </a:p>
          <a:p>
            <a:pPr marL="180975" indent="-180975" eaLnBrk="1" fontAlgn="auto" hangingPunct="1">
              <a:spcBef>
                <a:spcPts val="0"/>
              </a:spcBef>
              <a:spcAft>
                <a:spcPts val="0"/>
              </a:spcAft>
              <a:buFont typeface="Arial" panose="020B0604020202020204" pitchFamily="34" charset="0"/>
              <a:buChar char="•"/>
              <a:defRPr/>
            </a:pPr>
            <a:r>
              <a:rPr lang="en-IN" sz="1800" kern="0" dirty="0">
                <a:solidFill>
                  <a:schemeClr val="accent1">
                    <a:lumMod val="50000"/>
                  </a:schemeClr>
                </a:solidFill>
                <a:latin typeface="+mj-lt"/>
              </a:rPr>
              <a:t>More marginalized (SC/ST)</a:t>
            </a:r>
          </a:p>
          <a:p>
            <a:pPr marL="180975" indent="-180975" eaLnBrk="1" fontAlgn="auto" hangingPunct="1">
              <a:spcBef>
                <a:spcPts val="0"/>
              </a:spcBef>
              <a:spcAft>
                <a:spcPts val="0"/>
              </a:spcAft>
              <a:buFont typeface="Arial" panose="020B0604020202020204" pitchFamily="34" charset="0"/>
              <a:buChar char="•"/>
              <a:defRPr/>
            </a:pPr>
            <a:r>
              <a:rPr lang="en-US" sz="1800" kern="0" dirty="0">
                <a:solidFill>
                  <a:schemeClr val="accent1">
                    <a:lumMod val="50000"/>
                  </a:schemeClr>
                </a:solidFill>
                <a:latin typeface="+mj-lt"/>
              </a:rPr>
              <a:t>Cumulative claims ratios: Health: 69</a:t>
            </a:r>
            <a:r>
              <a:rPr lang="en-US" sz="1800" kern="0" dirty="0">
                <a:solidFill>
                  <a:schemeClr val="accent1">
                    <a:lumMod val="50000"/>
                  </a:schemeClr>
                </a:solidFill>
                <a:latin typeface="+mj-lt"/>
              </a:rPr>
              <a:t>%</a:t>
            </a:r>
            <a:endParaRPr lang="en-US" sz="1800" kern="0" dirty="0">
              <a:solidFill>
                <a:schemeClr val="accent1">
                  <a:lumMod val="50000"/>
                </a:schemeClr>
              </a:solidFill>
              <a:latin typeface="+mj-lt"/>
            </a:endParaRPr>
          </a:p>
        </p:txBody>
      </p:sp>
    </p:spTree>
    <p:extLst>
      <p:ext uri="{BB962C8B-B14F-4D97-AF65-F5344CB8AC3E}">
        <p14:creationId xmlns:p14="http://schemas.microsoft.com/office/powerpoint/2010/main" val="1399867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r="6429"/>
          <a:stretch/>
        </p:blipFill>
        <p:spPr>
          <a:xfrm>
            <a:off x="4223792" y="4327673"/>
            <a:ext cx="3763482" cy="2045977"/>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0216" y="1543484"/>
            <a:ext cx="2044452" cy="152547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Title 1"/>
          <p:cNvSpPr>
            <a:spLocks noGrp="1"/>
          </p:cNvSpPr>
          <p:nvPr>
            <p:ph type="title"/>
          </p:nvPr>
        </p:nvSpPr>
        <p:spPr>
          <a:xfrm>
            <a:off x="3863975" y="235355"/>
            <a:ext cx="6624638" cy="863600"/>
          </a:xfrm>
        </p:spPr>
        <p:txBody>
          <a:bodyPr/>
          <a:lstStyle/>
          <a:p>
            <a:pPr algn="r"/>
            <a:r>
              <a:rPr lang="en-US" sz="2800" dirty="0"/>
              <a:t>Habitual partner-agent model vs</a:t>
            </a:r>
            <a:br>
              <a:rPr lang="en-US" sz="2800" dirty="0"/>
            </a:br>
            <a:r>
              <a:rPr lang="en-US" sz="2800" dirty="0"/>
              <a:t>our implementation model</a:t>
            </a:r>
          </a:p>
        </p:txBody>
      </p:sp>
      <p:grpSp>
        <p:nvGrpSpPr>
          <p:cNvPr id="4" name="Group 3"/>
          <p:cNvGrpSpPr/>
          <p:nvPr/>
        </p:nvGrpSpPr>
        <p:grpSpPr>
          <a:xfrm>
            <a:off x="4507322" y="4267998"/>
            <a:ext cx="3100846" cy="2177684"/>
            <a:chOff x="2983322" y="4131636"/>
            <a:chExt cx="3100846" cy="2422278"/>
          </a:xfrm>
        </p:grpSpPr>
        <p:graphicFrame>
          <p:nvGraphicFramePr>
            <p:cNvPr id="6" name="Diagram 5"/>
            <p:cNvGraphicFramePr/>
            <p:nvPr>
              <p:extLst>
                <p:ext uri="{D42A27DB-BD31-4B8C-83A1-F6EECF244321}">
                  <p14:modId xmlns:p14="http://schemas.microsoft.com/office/powerpoint/2010/main" val="2886473591"/>
                </p:ext>
              </p:extLst>
            </p:nvPr>
          </p:nvGraphicFramePr>
          <p:xfrm>
            <a:off x="2987824" y="4298922"/>
            <a:ext cx="3096344" cy="208912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Rounded Rectangle 6"/>
            <p:cNvSpPr/>
            <p:nvPr/>
          </p:nvSpPr>
          <p:spPr bwMode="auto">
            <a:xfrm>
              <a:off x="2983322" y="4131636"/>
              <a:ext cx="3100845" cy="2422278"/>
            </a:xfrm>
            <a:prstGeom prst="roundRect">
              <a:avLst/>
            </a:prstGeom>
            <a:noFill/>
            <a:ln w="9525" cap="flat" cmpd="sng" algn="ctr">
              <a:solidFill>
                <a:schemeClr val="accent1">
                  <a:lumMod val="75000"/>
                </a:schemeClr>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dirty="0"/>
            </a:p>
          </p:txBody>
        </p:sp>
      </p:grpSp>
      <p:grpSp>
        <p:nvGrpSpPr>
          <p:cNvPr id="41" name="Group 40"/>
          <p:cNvGrpSpPr/>
          <p:nvPr/>
        </p:nvGrpSpPr>
        <p:grpSpPr>
          <a:xfrm>
            <a:off x="2135560" y="1268760"/>
            <a:ext cx="4104456" cy="1926858"/>
            <a:chOff x="611560" y="2328182"/>
            <a:chExt cx="4104456" cy="2255508"/>
          </a:xfrm>
        </p:grpSpPr>
        <p:sp>
          <p:nvSpPr>
            <p:cNvPr id="30" name="Rectangle 29"/>
            <p:cNvSpPr/>
            <p:nvPr/>
          </p:nvSpPr>
          <p:spPr bwMode="auto">
            <a:xfrm>
              <a:off x="611560" y="2348879"/>
              <a:ext cx="1872208" cy="576064"/>
            </a:xfrm>
            <a:prstGeom prst="rect">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400" dirty="0">
                  <a:solidFill>
                    <a:srgbClr val="231F20"/>
                  </a:solidFill>
                  <a:cs typeface="Arial" charset="0"/>
                </a:rPr>
                <a:t>Insurance Company (Partner)</a:t>
              </a:r>
            </a:p>
          </p:txBody>
        </p:sp>
        <p:sp>
          <p:nvSpPr>
            <p:cNvPr id="31" name="Rectangle 30"/>
            <p:cNvSpPr/>
            <p:nvPr/>
          </p:nvSpPr>
          <p:spPr bwMode="auto">
            <a:xfrm>
              <a:off x="611560" y="2904246"/>
              <a:ext cx="1872208" cy="1679444"/>
            </a:xfrm>
            <a:prstGeom prst="rect">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400" dirty="0">
                  <a:solidFill>
                    <a:srgbClr val="231F20"/>
                  </a:solidFill>
                  <a:cs typeface="Arial" charset="0"/>
                </a:rPr>
                <a:t>Product design</a:t>
              </a:r>
            </a:p>
            <a:p>
              <a:pPr algn="ctr"/>
              <a:endParaRPr lang="en-US" sz="1400" dirty="0">
                <a:solidFill>
                  <a:srgbClr val="231F20"/>
                </a:solidFill>
                <a:cs typeface="Arial" charset="0"/>
              </a:endParaRPr>
            </a:p>
            <a:p>
              <a:pPr algn="ctr"/>
              <a:endParaRPr lang="en-US" sz="1400" dirty="0">
                <a:solidFill>
                  <a:srgbClr val="231F20"/>
                </a:solidFill>
                <a:cs typeface="Arial" charset="0"/>
              </a:endParaRPr>
            </a:p>
            <a:p>
              <a:pPr algn="ctr"/>
              <a:endParaRPr lang="en-US" sz="1400" dirty="0">
                <a:solidFill>
                  <a:srgbClr val="231F20"/>
                </a:solidFill>
                <a:cs typeface="Arial" charset="0"/>
              </a:endParaRPr>
            </a:p>
            <a:p>
              <a:pPr algn="ctr"/>
              <a:r>
                <a:rPr lang="en-US" sz="1400" dirty="0">
                  <a:solidFill>
                    <a:srgbClr val="231F20"/>
                  </a:solidFill>
                  <a:cs typeface="Arial" charset="0"/>
                </a:rPr>
                <a:t>Maintenance of long term sustainability</a:t>
              </a:r>
            </a:p>
            <a:p>
              <a:pPr algn="ctr"/>
              <a:endParaRPr lang="en-US" sz="1400" dirty="0">
                <a:solidFill>
                  <a:srgbClr val="231F20"/>
                </a:solidFill>
                <a:cs typeface="Arial" charset="0"/>
              </a:endParaRPr>
            </a:p>
          </p:txBody>
        </p:sp>
        <p:cxnSp>
          <p:nvCxnSpPr>
            <p:cNvPr id="33" name="Straight Arrow Connector 32"/>
            <p:cNvCxnSpPr/>
            <p:nvPr/>
          </p:nvCxnSpPr>
          <p:spPr bwMode="auto">
            <a:xfrm>
              <a:off x="1547664" y="3318463"/>
              <a:ext cx="0" cy="576064"/>
            </a:xfrm>
            <a:prstGeom prst="straightConnector1">
              <a:avLst/>
            </a:prstGeom>
            <a:solidFill>
              <a:schemeClr val="accent1"/>
            </a:solidFill>
            <a:ln w="2857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Rectangle 33"/>
            <p:cNvSpPr/>
            <p:nvPr/>
          </p:nvSpPr>
          <p:spPr bwMode="auto">
            <a:xfrm>
              <a:off x="2843808" y="2328182"/>
              <a:ext cx="1872208" cy="576064"/>
            </a:xfrm>
            <a:prstGeom prst="rect">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400" dirty="0">
                  <a:solidFill>
                    <a:srgbClr val="231F20"/>
                  </a:solidFill>
                  <a:cs typeface="Arial" charset="0"/>
                </a:rPr>
                <a:t>Agent </a:t>
              </a:r>
              <a:r>
                <a:rPr lang="en-US" sz="1400" dirty="0">
                  <a:solidFill>
                    <a:srgbClr val="231F20"/>
                  </a:solidFill>
                  <a:cs typeface="Arial" charset="0"/>
                </a:rPr>
                <a:t>/ NGO</a:t>
              </a:r>
              <a:endParaRPr lang="en-US" sz="1400" dirty="0">
                <a:solidFill>
                  <a:srgbClr val="231F20"/>
                </a:solidFill>
                <a:cs typeface="Arial" charset="0"/>
              </a:endParaRPr>
            </a:p>
          </p:txBody>
        </p:sp>
        <p:sp>
          <p:nvSpPr>
            <p:cNvPr id="35" name="Rectangle 34"/>
            <p:cNvSpPr/>
            <p:nvPr/>
          </p:nvSpPr>
          <p:spPr bwMode="auto">
            <a:xfrm>
              <a:off x="2843808" y="2883548"/>
              <a:ext cx="1872208" cy="1679445"/>
            </a:xfrm>
            <a:prstGeom prst="rect">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400" dirty="0">
                  <a:solidFill>
                    <a:srgbClr val="231F20"/>
                  </a:solidFill>
                  <a:cs typeface="Arial" charset="0"/>
                </a:rPr>
                <a:t>Product marketing</a:t>
              </a:r>
            </a:p>
            <a:p>
              <a:pPr algn="ctr"/>
              <a:endParaRPr lang="en-US" sz="1400" dirty="0">
                <a:solidFill>
                  <a:srgbClr val="231F20"/>
                </a:solidFill>
                <a:cs typeface="Arial" charset="0"/>
              </a:endParaRPr>
            </a:p>
            <a:p>
              <a:pPr algn="ctr"/>
              <a:endParaRPr lang="en-US" sz="1400" dirty="0">
                <a:solidFill>
                  <a:srgbClr val="231F20"/>
                </a:solidFill>
                <a:cs typeface="Arial" charset="0"/>
              </a:endParaRPr>
            </a:p>
            <a:p>
              <a:pPr algn="ctr"/>
              <a:endParaRPr lang="en-US" sz="1400" dirty="0">
                <a:solidFill>
                  <a:srgbClr val="231F20"/>
                </a:solidFill>
                <a:cs typeface="Arial" charset="0"/>
              </a:endParaRPr>
            </a:p>
            <a:p>
              <a:pPr algn="ctr"/>
              <a:r>
                <a:rPr lang="en-US" sz="1400" dirty="0">
                  <a:solidFill>
                    <a:srgbClr val="231F20"/>
                  </a:solidFill>
                  <a:cs typeface="Arial" charset="0"/>
                </a:rPr>
                <a:t>Product servicing</a:t>
              </a:r>
            </a:p>
            <a:p>
              <a:pPr algn="ctr"/>
              <a:endParaRPr lang="en-US" sz="1400" dirty="0">
                <a:solidFill>
                  <a:srgbClr val="231F20"/>
                </a:solidFill>
                <a:cs typeface="Arial" charset="0"/>
              </a:endParaRPr>
            </a:p>
          </p:txBody>
        </p:sp>
        <p:cxnSp>
          <p:nvCxnSpPr>
            <p:cNvPr id="36" name="Straight Arrow Connector 35"/>
            <p:cNvCxnSpPr/>
            <p:nvPr/>
          </p:nvCxnSpPr>
          <p:spPr bwMode="auto">
            <a:xfrm>
              <a:off x="3779912" y="3318463"/>
              <a:ext cx="0" cy="576064"/>
            </a:xfrm>
            <a:prstGeom prst="straightConnector1">
              <a:avLst/>
            </a:prstGeom>
            <a:solidFill>
              <a:schemeClr val="accent1"/>
            </a:solidFill>
            <a:ln w="2857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Arrow Connector 37"/>
            <p:cNvCxnSpPr>
              <a:cxnSpLocks/>
            </p:cNvCxnSpPr>
            <p:nvPr/>
          </p:nvCxnSpPr>
          <p:spPr bwMode="auto">
            <a:xfrm flipV="1">
              <a:off x="2303748" y="3074658"/>
              <a:ext cx="720080" cy="124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Arrow Connector 39"/>
            <p:cNvCxnSpPr/>
            <p:nvPr/>
          </p:nvCxnSpPr>
          <p:spPr bwMode="auto">
            <a:xfrm>
              <a:off x="2339752" y="4149080"/>
              <a:ext cx="720080" cy="0"/>
            </a:xfrm>
            <a:prstGeom prst="straightConnector1">
              <a:avLst/>
            </a:prstGeom>
            <a:solidFill>
              <a:schemeClr val="accent1"/>
            </a:solidFill>
            <a:ln w="2857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43" name="Straight Arrow Connector 42"/>
          <p:cNvCxnSpPr>
            <a:cxnSpLocks/>
            <a:endCxn id="47" idx="3"/>
          </p:cNvCxnSpPr>
          <p:nvPr/>
        </p:nvCxnSpPr>
        <p:spPr bwMode="auto">
          <a:xfrm flipV="1">
            <a:off x="6010933" y="2625678"/>
            <a:ext cx="2055402" cy="116763"/>
          </a:xfrm>
          <a:prstGeom prst="straightConnector1">
            <a:avLst/>
          </a:prstGeom>
          <a:solidFill>
            <a:schemeClr val="accent1"/>
          </a:solidFill>
          <a:ln w="254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Arrow Connector 44"/>
          <p:cNvCxnSpPr>
            <a:cxnSpLocks/>
            <a:endCxn id="47" idx="1"/>
          </p:cNvCxnSpPr>
          <p:nvPr/>
        </p:nvCxnSpPr>
        <p:spPr bwMode="auto">
          <a:xfrm>
            <a:off x="6057745" y="1919934"/>
            <a:ext cx="2008591" cy="118517"/>
          </a:xfrm>
          <a:prstGeom prst="straightConnector1">
            <a:avLst/>
          </a:prstGeom>
          <a:solidFill>
            <a:schemeClr val="accent1"/>
          </a:solidFill>
          <a:ln w="254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Oval 46"/>
          <p:cNvSpPr/>
          <p:nvPr/>
        </p:nvSpPr>
        <p:spPr bwMode="auto">
          <a:xfrm>
            <a:off x="7896200" y="1916833"/>
            <a:ext cx="1161754" cy="830463"/>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r>
              <a:rPr lang="en-US" dirty="0">
                <a:solidFill>
                  <a:schemeClr val="bg1"/>
                </a:solidFill>
                <a:latin typeface="+mj-lt"/>
              </a:rPr>
              <a:t>Client</a:t>
            </a:r>
          </a:p>
        </p:txBody>
      </p:sp>
      <p:grpSp>
        <p:nvGrpSpPr>
          <p:cNvPr id="50" name="Group 49"/>
          <p:cNvGrpSpPr/>
          <p:nvPr/>
        </p:nvGrpSpPr>
        <p:grpSpPr>
          <a:xfrm>
            <a:off x="2135560" y="4299214"/>
            <a:ext cx="1872208" cy="1926858"/>
            <a:chOff x="611560" y="2348880"/>
            <a:chExt cx="1872208" cy="2255507"/>
          </a:xfrm>
        </p:grpSpPr>
        <p:sp>
          <p:nvSpPr>
            <p:cNvPr id="51" name="Rectangle 50"/>
            <p:cNvSpPr/>
            <p:nvPr/>
          </p:nvSpPr>
          <p:spPr bwMode="auto">
            <a:xfrm>
              <a:off x="611560" y="2348880"/>
              <a:ext cx="1872208" cy="576064"/>
            </a:xfrm>
            <a:prstGeom prst="rect">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400" dirty="0">
                  <a:solidFill>
                    <a:srgbClr val="231F20"/>
                  </a:solidFill>
                  <a:cs typeface="Arial" charset="0"/>
                </a:rPr>
                <a:t>Insurance Company</a:t>
              </a:r>
            </a:p>
          </p:txBody>
        </p:sp>
        <p:sp>
          <p:nvSpPr>
            <p:cNvPr id="52" name="Rectangle 51"/>
            <p:cNvSpPr/>
            <p:nvPr/>
          </p:nvSpPr>
          <p:spPr bwMode="auto">
            <a:xfrm>
              <a:off x="611560" y="2924944"/>
              <a:ext cx="1872208" cy="1679443"/>
            </a:xfrm>
            <a:prstGeom prst="rect">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endParaRPr lang="en-US" sz="1400" dirty="0">
                <a:solidFill>
                  <a:srgbClr val="231F20"/>
                </a:solidFill>
                <a:cs typeface="Arial" charset="0"/>
              </a:endParaRPr>
            </a:p>
            <a:p>
              <a:pPr algn="ctr"/>
              <a:endParaRPr lang="en-US" sz="1400" dirty="0">
                <a:solidFill>
                  <a:srgbClr val="231F20"/>
                </a:solidFill>
                <a:cs typeface="Arial" charset="0"/>
              </a:endParaRPr>
            </a:p>
            <a:p>
              <a:pPr algn="ctr"/>
              <a:r>
                <a:rPr lang="en-US" sz="1400" dirty="0">
                  <a:solidFill>
                    <a:srgbClr val="231F20"/>
                  </a:solidFill>
                  <a:cs typeface="Arial" charset="0"/>
                </a:rPr>
                <a:t>Maintenance of long term sustainability</a:t>
              </a:r>
            </a:p>
            <a:p>
              <a:pPr algn="ctr"/>
              <a:endParaRPr lang="en-US" sz="1400" dirty="0">
                <a:solidFill>
                  <a:srgbClr val="231F20"/>
                </a:solidFill>
                <a:cs typeface="Arial" charset="0"/>
              </a:endParaRPr>
            </a:p>
          </p:txBody>
        </p:sp>
      </p:grpSp>
      <p:sp>
        <p:nvSpPr>
          <p:cNvPr id="60" name="Rounded Rectangle 59"/>
          <p:cNvSpPr/>
          <p:nvPr/>
        </p:nvSpPr>
        <p:spPr bwMode="auto">
          <a:xfrm>
            <a:off x="8944935" y="4975782"/>
            <a:ext cx="1539177" cy="820176"/>
          </a:xfrm>
          <a:prstGeom prst="roundRect">
            <a:avLst/>
          </a:prstGeom>
          <a:noFill/>
          <a:ln w="44450">
            <a:solidFill>
              <a:srgbClr val="C00000"/>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en-US"/>
            </a:defPPr>
            <a:lvl1pPr algn="ctr" rtl="0" fontAlgn="base">
              <a:spcBef>
                <a:spcPct val="0"/>
              </a:spcBef>
              <a:spcAft>
                <a:spcPct val="0"/>
              </a:spcAft>
              <a:defRPr sz="4200" kern="1200">
                <a:solidFill>
                  <a:schemeClr val="lt1"/>
                </a:solidFill>
                <a:latin typeface="+mn-lt"/>
                <a:ea typeface="+mn-ea"/>
                <a:cs typeface="+mn-cs"/>
                <a:sym typeface="Gill Sans" charset="0"/>
              </a:defRPr>
            </a:lvl1pPr>
            <a:lvl2pPr marL="457200" algn="ctr" rtl="0" fontAlgn="base">
              <a:spcBef>
                <a:spcPct val="0"/>
              </a:spcBef>
              <a:spcAft>
                <a:spcPct val="0"/>
              </a:spcAft>
              <a:defRPr sz="4200" kern="1200">
                <a:solidFill>
                  <a:schemeClr val="lt1"/>
                </a:solidFill>
                <a:latin typeface="+mn-lt"/>
                <a:ea typeface="+mn-ea"/>
                <a:cs typeface="+mn-cs"/>
                <a:sym typeface="Gill Sans" charset="0"/>
              </a:defRPr>
            </a:lvl2pPr>
            <a:lvl3pPr marL="914400" algn="ctr" rtl="0" fontAlgn="base">
              <a:spcBef>
                <a:spcPct val="0"/>
              </a:spcBef>
              <a:spcAft>
                <a:spcPct val="0"/>
              </a:spcAft>
              <a:defRPr sz="4200" kern="1200">
                <a:solidFill>
                  <a:schemeClr val="lt1"/>
                </a:solidFill>
                <a:latin typeface="+mn-lt"/>
                <a:ea typeface="+mn-ea"/>
                <a:cs typeface="+mn-cs"/>
                <a:sym typeface="Gill Sans" charset="0"/>
              </a:defRPr>
            </a:lvl3pPr>
            <a:lvl4pPr marL="1371600" algn="ctr" rtl="0" fontAlgn="base">
              <a:spcBef>
                <a:spcPct val="0"/>
              </a:spcBef>
              <a:spcAft>
                <a:spcPct val="0"/>
              </a:spcAft>
              <a:defRPr sz="4200" kern="1200">
                <a:solidFill>
                  <a:schemeClr val="lt1"/>
                </a:solidFill>
                <a:latin typeface="+mn-lt"/>
                <a:ea typeface="+mn-ea"/>
                <a:cs typeface="+mn-cs"/>
                <a:sym typeface="Gill Sans" charset="0"/>
              </a:defRPr>
            </a:lvl4pPr>
            <a:lvl5pPr marL="1828800" algn="ctr" rtl="0" fontAlgn="base">
              <a:spcBef>
                <a:spcPct val="0"/>
              </a:spcBef>
              <a:spcAft>
                <a:spcPct val="0"/>
              </a:spcAft>
              <a:defRPr sz="4200" kern="1200">
                <a:solidFill>
                  <a:schemeClr val="lt1"/>
                </a:solidFill>
                <a:latin typeface="+mn-lt"/>
                <a:ea typeface="+mn-ea"/>
                <a:cs typeface="+mn-cs"/>
                <a:sym typeface="Gill Sans" charset="0"/>
              </a:defRPr>
            </a:lvl5pPr>
            <a:lvl6pPr marL="2286000" algn="l" defTabSz="914400" rtl="0" eaLnBrk="1" latinLnBrk="0" hangingPunct="1">
              <a:defRPr sz="4200" kern="1200">
                <a:solidFill>
                  <a:schemeClr val="lt1"/>
                </a:solidFill>
                <a:latin typeface="+mn-lt"/>
                <a:ea typeface="+mn-ea"/>
                <a:cs typeface="+mn-cs"/>
                <a:sym typeface="Gill Sans" charset="0"/>
              </a:defRPr>
            </a:lvl6pPr>
            <a:lvl7pPr marL="2743200" algn="l" defTabSz="914400" rtl="0" eaLnBrk="1" latinLnBrk="0" hangingPunct="1">
              <a:defRPr sz="4200" kern="1200">
                <a:solidFill>
                  <a:schemeClr val="lt1"/>
                </a:solidFill>
                <a:latin typeface="+mn-lt"/>
                <a:ea typeface="+mn-ea"/>
                <a:cs typeface="+mn-cs"/>
                <a:sym typeface="Gill Sans" charset="0"/>
              </a:defRPr>
            </a:lvl7pPr>
            <a:lvl8pPr marL="3200400" algn="l" defTabSz="914400" rtl="0" eaLnBrk="1" latinLnBrk="0" hangingPunct="1">
              <a:defRPr sz="4200" kern="1200">
                <a:solidFill>
                  <a:schemeClr val="lt1"/>
                </a:solidFill>
                <a:latin typeface="+mn-lt"/>
                <a:ea typeface="+mn-ea"/>
                <a:cs typeface="+mn-cs"/>
                <a:sym typeface="Gill Sans" charset="0"/>
              </a:defRPr>
            </a:lvl8pPr>
            <a:lvl9pPr marL="3657600" algn="l" defTabSz="914400" rtl="0" eaLnBrk="1" latinLnBrk="0" hangingPunct="1">
              <a:defRPr sz="4200" kern="1200">
                <a:solidFill>
                  <a:schemeClr val="lt1"/>
                </a:solidFill>
                <a:latin typeface="+mn-lt"/>
                <a:ea typeface="+mn-ea"/>
                <a:cs typeface="+mn-cs"/>
                <a:sym typeface="Gill Sans" charset="0"/>
              </a:defRPr>
            </a:lvl9pPr>
          </a:lstStyle>
          <a:p>
            <a:pPr>
              <a:defRPr/>
            </a:pPr>
            <a:r>
              <a:rPr lang="en-IN" sz="2000" b="1" dirty="0">
                <a:solidFill>
                  <a:schemeClr val="tx1"/>
                </a:solidFill>
              </a:rPr>
              <a:t>MIA</a:t>
            </a:r>
            <a:endParaRPr lang="en-IN" sz="2000" b="1" dirty="0">
              <a:solidFill>
                <a:schemeClr val="tx1"/>
              </a:solidFill>
            </a:endParaRPr>
          </a:p>
        </p:txBody>
      </p:sp>
      <p:cxnSp>
        <p:nvCxnSpPr>
          <p:cNvPr id="62" name="Straight Arrow Connector 61"/>
          <p:cNvCxnSpPr/>
          <p:nvPr/>
        </p:nvCxnSpPr>
        <p:spPr bwMode="auto">
          <a:xfrm>
            <a:off x="3936530" y="5357479"/>
            <a:ext cx="720080" cy="0"/>
          </a:xfrm>
          <a:prstGeom prst="straightConnector1">
            <a:avLst/>
          </a:prstGeom>
          <a:solidFill>
            <a:schemeClr val="accent1"/>
          </a:solidFill>
          <a:ln w="2857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Arrow Connector 62"/>
          <p:cNvCxnSpPr/>
          <p:nvPr/>
        </p:nvCxnSpPr>
        <p:spPr bwMode="auto">
          <a:xfrm>
            <a:off x="8063784" y="5385870"/>
            <a:ext cx="768520" cy="0"/>
          </a:xfrm>
          <a:prstGeom prst="straightConnector1">
            <a:avLst/>
          </a:prstGeom>
          <a:solidFill>
            <a:schemeClr val="accent1"/>
          </a:solidFill>
          <a:ln w="28575" cap="flat" cmpd="sng" algn="ctr">
            <a:solidFill>
              <a:schemeClr val="tx1"/>
            </a:solidFill>
            <a:prstDash val="sysDash"/>
            <a:round/>
            <a:headEnd type="arrow"/>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Rectangle 64"/>
          <p:cNvSpPr>
            <a:spLocks/>
          </p:cNvSpPr>
          <p:nvPr/>
        </p:nvSpPr>
        <p:spPr bwMode="auto">
          <a:xfrm>
            <a:off x="8176414" y="5255826"/>
            <a:ext cx="8770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defPPr>
              <a:defRPr lang="en-US"/>
            </a:defPPr>
            <a:lvl1pPr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5pPr>
            <a:lvl6pPr marL="22860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6pPr>
            <a:lvl7pPr marL="27432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7pPr>
            <a:lvl8pPr marL="32004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8pPr>
            <a:lvl9pPr marL="36576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altLang="en-US" sz="1100" dirty="0">
                <a:solidFill>
                  <a:schemeClr val="tx1"/>
                </a:solidFill>
                <a:ea typeface="Gill Sans" charset="0"/>
                <a:cs typeface="Gill Sans" charset="0"/>
              </a:rPr>
              <a:t>Technical assistance</a:t>
            </a:r>
          </a:p>
        </p:txBody>
      </p:sp>
      <p:sp>
        <p:nvSpPr>
          <p:cNvPr id="71" name="TextBox 70"/>
          <p:cNvSpPr txBox="1"/>
          <p:nvPr/>
        </p:nvSpPr>
        <p:spPr>
          <a:xfrm>
            <a:off x="7323906" y="1124744"/>
            <a:ext cx="3308598" cy="400110"/>
          </a:xfrm>
          <a:prstGeom prst="rect">
            <a:avLst/>
          </a:prstGeom>
          <a:noFill/>
        </p:spPr>
        <p:txBody>
          <a:bodyPr wrap="none" rtlCol="0">
            <a:spAutoFit/>
          </a:bodyPr>
          <a:lstStyle/>
          <a:p>
            <a:r>
              <a:rPr lang="en-US" dirty="0">
                <a:latin typeface="+mn-lt"/>
              </a:rPr>
              <a:t>Habitual Partner-Agent Model</a:t>
            </a:r>
          </a:p>
        </p:txBody>
      </p:sp>
      <p:sp>
        <p:nvSpPr>
          <p:cNvPr id="72" name="TextBox 71"/>
          <p:cNvSpPr txBox="1"/>
          <p:nvPr/>
        </p:nvSpPr>
        <p:spPr>
          <a:xfrm>
            <a:off x="8305800" y="4209096"/>
            <a:ext cx="2362200" cy="707886"/>
          </a:xfrm>
          <a:prstGeom prst="rect">
            <a:avLst/>
          </a:prstGeom>
          <a:noFill/>
        </p:spPr>
        <p:txBody>
          <a:bodyPr wrap="square" rtlCol="0">
            <a:spAutoFit/>
          </a:bodyPr>
          <a:lstStyle/>
          <a:p>
            <a:r>
              <a:rPr lang="en-US" dirty="0">
                <a:latin typeface="+mn-lt"/>
              </a:rPr>
              <a:t>Our Implementation model</a:t>
            </a:r>
          </a:p>
        </p:txBody>
      </p:sp>
      <p:sp>
        <p:nvSpPr>
          <p:cNvPr id="73" name="TextBox 72"/>
          <p:cNvSpPr txBox="1"/>
          <p:nvPr/>
        </p:nvSpPr>
        <p:spPr>
          <a:xfrm>
            <a:off x="5416230" y="6464370"/>
            <a:ext cx="1288494" cy="276999"/>
          </a:xfrm>
          <a:prstGeom prst="rect">
            <a:avLst/>
          </a:prstGeom>
          <a:noFill/>
        </p:spPr>
        <p:txBody>
          <a:bodyPr wrap="none" tIns="0" bIns="0" rtlCol="0">
            <a:spAutoFit/>
          </a:bodyPr>
          <a:lstStyle/>
          <a:p>
            <a:r>
              <a:rPr lang="en-US" sz="1800" dirty="0">
                <a:solidFill>
                  <a:srgbClr val="800000"/>
                </a:solidFill>
                <a:latin typeface="+mn-lt"/>
              </a:rPr>
              <a:t>Community</a:t>
            </a:r>
          </a:p>
        </p:txBody>
      </p:sp>
      <p:sp>
        <p:nvSpPr>
          <p:cNvPr id="37" name="Arrow: Down 36"/>
          <p:cNvSpPr/>
          <p:nvPr/>
        </p:nvSpPr>
        <p:spPr bwMode="auto">
          <a:xfrm>
            <a:off x="1901902" y="3429000"/>
            <a:ext cx="2088232" cy="402436"/>
          </a:xfrm>
          <a:prstGeom prst="downArrow">
            <a:avLst>
              <a:gd name="adj1" fmla="val 100000"/>
              <a:gd name="adj2" fmla="val 30082"/>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endParaRPr lang="en-US" sz="1400" dirty="0">
              <a:solidFill>
                <a:schemeClr val="bg1"/>
              </a:solidFill>
              <a:latin typeface="+mj-lt"/>
            </a:endParaRPr>
          </a:p>
        </p:txBody>
      </p:sp>
      <p:sp>
        <p:nvSpPr>
          <p:cNvPr id="39" name="Arrow: Down 38"/>
          <p:cNvSpPr/>
          <p:nvPr/>
        </p:nvSpPr>
        <p:spPr bwMode="auto">
          <a:xfrm>
            <a:off x="4079776" y="3429000"/>
            <a:ext cx="2088232" cy="402436"/>
          </a:xfrm>
          <a:prstGeom prst="downArrow">
            <a:avLst>
              <a:gd name="adj1" fmla="val 100000"/>
              <a:gd name="adj2" fmla="val 27154"/>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endParaRPr lang="en-US" sz="1400" dirty="0">
              <a:solidFill>
                <a:schemeClr val="bg1"/>
              </a:solidFill>
              <a:latin typeface="+mj-lt"/>
            </a:endParaRPr>
          </a:p>
        </p:txBody>
      </p:sp>
      <p:sp>
        <p:nvSpPr>
          <p:cNvPr id="42" name="Arrow: Down 41"/>
          <p:cNvSpPr/>
          <p:nvPr/>
        </p:nvSpPr>
        <p:spPr bwMode="auto">
          <a:xfrm>
            <a:off x="6279790" y="3429000"/>
            <a:ext cx="2088232" cy="402436"/>
          </a:xfrm>
          <a:prstGeom prst="downArrow">
            <a:avLst>
              <a:gd name="adj1" fmla="val 100000"/>
              <a:gd name="adj2" fmla="val 30082"/>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endParaRPr lang="en-US" sz="1400" dirty="0">
              <a:solidFill>
                <a:schemeClr val="bg1"/>
              </a:solidFill>
              <a:latin typeface="+mj-lt"/>
            </a:endParaRPr>
          </a:p>
        </p:txBody>
      </p:sp>
      <p:sp>
        <p:nvSpPr>
          <p:cNvPr id="44" name="Arrow: Down 43"/>
          <p:cNvSpPr/>
          <p:nvPr/>
        </p:nvSpPr>
        <p:spPr bwMode="auto">
          <a:xfrm>
            <a:off x="8472264" y="3429000"/>
            <a:ext cx="2088232" cy="402436"/>
          </a:xfrm>
          <a:prstGeom prst="downArrow">
            <a:avLst>
              <a:gd name="adj1" fmla="val 100000"/>
              <a:gd name="adj2" fmla="val 30082"/>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endParaRPr lang="en-US" sz="1400" dirty="0">
              <a:solidFill>
                <a:schemeClr val="bg1"/>
              </a:solidFill>
              <a:latin typeface="+mj-lt"/>
            </a:endParaRPr>
          </a:p>
        </p:txBody>
      </p:sp>
    </p:spTree>
    <p:extLst>
      <p:ext uri="{BB962C8B-B14F-4D97-AF65-F5344CB8AC3E}">
        <p14:creationId xmlns:p14="http://schemas.microsoft.com/office/powerpoint/2010/main" val="3332092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63975" y="260350"/>
            <a:ext cx="6624638" cy="863600"/>
          </a:xfrm>
        </p:spPr>
        <p:txBody>
          <a:bodyPr/>
          <a:lstStyle/>
          <a:p>
            <a:pPr algn="r" eaLnBrk="1" hangingPunct="1">
              <a:defRPr/>
            </a:pPr>
            <a:r>
              <a:rPr lang="en-US" sz="2800" dirty="0"/>
              <a:t>Ground Structure of CBHI</a:t>
            </a:r>
            <a:endParaRPr lang="en-IN" dirty="0">
              <a:latin typeface="+mn-lt"/>
            </a:endParaRPr>
          </a:p>
        </p:txBody>
      </p:sp>
      <p:grpSp>
        <p:nvGrpSpPr>
          <p:cNvPr id="9227" name="Gruppieren 9226"/>
          <p:cNvGrpSpPr/>
          <p:nvPr/>
        </p:nvGrpSpPr>
        <p:grpSpPr>
          <a:xfrm>
            <a:off x="2064779" y="1988840"/>
            <a:ext cx="8062443" cy="1872208"/>
            <a:chOff x="828476" y="3140968"/>
            <a:chExt cx="8062443" cy="1872208"/>
          </a:xfrm>
        </p:grpSpPr>
        <p:grpSp>
          <p:nvGrpSpPr>
            <p:cNvPr id="9217" name="Gruppieren 9216"/>
            <p:cNvGrpSpPr/>
            <p:nvPr/>
          </p:nvGrpSpPr>
          <p:grpSpPr>
            <a:xfrm>
              <a:off x="828476" y="3869980"/>
              <a:ext cx="2447826" cy="1143196"/>
              <a:chOff x="828476" y="3869980"/>
              <a:chExt cx="2447826" cy="1143196"/>
            </a:xfrm>
          </p:grpSpPr>
          <p:sp>
            <p:nvSpPr>
              <p:cNvPr id="3" name="Abgerundetes Rechteck 2"/>
              <p:cNvSpPr/>
              <p:nvPr/>
            </p:nvSpPr>
            <p:spPr bwMode="auto">
              <a:xfrm>
                <a:off x="1619672" y="3869980"/>
                <a:ext cx="864096" cy="360040"/>
              </a:xfrm>
              <a:prstGeom prst="roundRect">
                <a:avLst/>
              </a:prstGeom>
              <a:solidFill>
                <a:srgbClr val="009A04"/>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rtlCol="0" anchor="ctr" anchorCtr="0" compatLnSpc="1">
                <a:prstTxWarp prst="textNoShape">
                  <a:avLst/>
                </a:prstTxWarp>
              </a:bodyPr>
              <a:lstStyle/>
              <a:p>
                <a:pPr algn="ctr"/>
                <a:r>
                  <a:rPr lang="de-DE" dirty="0" err="1">
                    <a:solidFill>
                      <a:schemeClr val="bg1"/>
                    </a:solidFill>
                  </a:rPr>
                  <a:t>CoCo</a:t>
                </a:r>
                <a:endParaRPr lang="de-DE" dirty="0">
                  <a:solidFill>
                    <a:schemeClr val="bg1"/>
                  </a:solidFill>
                </a:endParaRPr>
              </a:p>
            </p:txBody>
          </p:sp>
          <p:sp>
            <p:nvSpPr>
              <p:cNvPr id="6" name="Abgerundetes Rechteck 5"/>
              <p:cNvSpPr/>
              <p:nvPr/>
            </p:nvSpPr>
            <p:spPr bwMode="auto">
              <a:xfrm>
                <a:off x="1836142" y="4653136"/>
                <a:ext cx="432494" cy="36004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rtlCol="0" anchor="ctr" anchorCtr="0" compatLnSpc="1">
                <a:prstTxWarp prst="textNoShape">
                  <a:avLst/>
                </a:prstTxWarp>
              </a:bodyPr>
              <a:lstStyle/>
              <a:p>
                <a:pPr algn="ctr"/>
                <a:r>
                  <a:rPr lang="de-DE" dirty="0">
                    <a:solidFill>
                      <a:schemeClr val="bg1"/>
                    </a:solidFill>
                  </a:rPr>
                  <a:t>CC</a:t>
                </a:r>
              </a:p>
            </p:txBody>
          </p:sp>
          <p:sp>
            <p:nvSpPr>
              <p:cNvPr id="7" name="Abgerundetes Rechteck 6"/>
              <p:cNvSpPr/>
              <p:nvPr/>
            </p:nvSpPr>
            <p:spPr bwMode="auto">
              <a:xfrm>
                <a:off x="1332309" y="4653136"/>
                <a:ext cx="432494" cy="36004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rtlCol="0" anchor="ctr" anchorCtr="0" compatLnSpc="1">
                <a:prstTxWarp prst="textNoShape">
                  <a:avLst/>
                </a:prstTxWarp>
              </a:bodyPr>
              <a:lstStyle/>
              <a:p>
                <a:pPr algn="ctr"/>
                <a:r>
                  <a:rPr lang="de-DE" dirty="0">
                    <a:solidFill>
                      <a:schemeClr val="bg1"/>
                    </a:solidFill>
                  </a:rPr>
                  <a:t>CC</a:t>
                </a:r>
              </a:p>
            </p:txBody>
          </p:sp>
          <p:sp>
            <p:nvSpPr>
              <p:cNvPr id="8" name="Abgerundetes Rechteck 7"/>
              <p:cNvSpPr/>
              <p:nvPr/>
            </p:nvSpPr>
            <p:spPr bwMode="auto">
              <a:xfrm>
                <a:off x="2339975" y="4653136"/>
                <a:ext cx="432494" cy="36004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rtlCol="0" anchor="ctr" anchorCtr="0" compatLnSpc="1">
                <a:prstTxWarp prst="textNoShape">
                  <a:avLst/>
                </a:prstTxWarp>
              </a:bodyPr>
              <a:lstStyle/>
              <a:p>
                <a:pPr algn="ctr"/>
                <a:r>
                  <a:rPr lang="de-DE" dirty="0">
                    <a:solidFill>
                      <a:schemeClr val="bg1"/>
                    </a:solidFill>
                  </a:rPr>
                  <a:t>CC</a:t>
                </a:r>
              </a:p>
            </p:txBody>
          </p:sp>
          <p:sp>
            <p:nvSpPr>
              <p:cNvPr id="9" name="Abgerundetes Rechteck 8"/>
              <p:cNvSpPr/>
              <p:nvPr/>
            </p:nvSpPr>
            <p:spPr bwMode="auto">
              <a:xfrm>
                <a:off x="828476" y="4653136"/>
                <a:ext cx="432494" cy="36004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rtlCol="0" anchor="ctr" anchorCtr="0" compatLnSpc="1">
                <a:prstTxWarp prst="textNoShape">
                  <a:avLst/>
                </a:prstTxWarp>
              </a:bodyPr>
              <a:lstStyle/>
              <a:p>
                <a:pPr algn="ctr"/>
                <a:r>
                  <a:rPr lang="de-DE" dirty="0">
                    <a:solidFill>
                      <a:schemeClr val="bg1"/>
                    </a:solidFill>
                  </a:rPr>
                  <a:t>CC</a:t>
                </a:r>
              </a:p>
            </p:txBody>
          </p:sp>
          <p:sp>
            <p:nvSpPr>
              <p:cNvPr id="10" name="Abgerundetes Rechteck 9"/>
              <p:cNvSpPr/>
              <p:nvPr/>
            </p:nvSpPr>
            <p:spPr bwMode="auto">
              <a:xfrm>
                <a:off x="2843808" y="4653136"/>
                <a:ext cx="432494" cy="36004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rtlCol="0" anchor="ctr" anchorCtr="0" compatLnSpc="1">
                <a:prstTxWarp prst="textNoShape">
                  <a:avLst/>
                </a:prstTxWarp>
              </a:bodyPr>
              <a:lstStyle/>
              <a:p>
                <a:pPr algn="ctr"/>
                <a:r>
                  <a:rPr lang="de-DE" dirty="0">
                    <a:solidFill>
                      <a:schemeClr val="bg1"/>
                    </a:solidFill>
                  </a:rPr>
                  <a:t>CC</a:t>
                </a:r>
              </a:p>
            </p:txBody>
          </p:sp>
          <p:cxnSp>
            <p:nvCxnSpPr>
              <p:cNvPr id="5" name="Gewinkelter Verbinder 4"/>
              <p:cNvCxnSpPr>
                <a:stCxn id="3" idx="2"/>
                <a:endCxn id="6" idx="0"/>
              </p:cNvCxnSpPr>
              <p:nvPr/>
            </p:nvCxnSpPr>
            <p:spPr bwMode="auto">
              <a:xfrm rot="16200000" flipH="1">
                <a:off x="1840496" y="4441243"/>
                <a:ext cx="423116" cy="669"/>
              </a:xfrm>
              <a:prstGeom prst="bentConnector3">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winkelter Verbinder 21"/>
              <p:cNvCxnSpPr>
                <a:stCxn id="3" idx="2"/>
                <a:endCxn id="7" idx="0"/>
              </p:cNvCxnSpPr>
              <p:nvPr/>
            </p:nvCxnSpPr>
            <p:spPr bwMode="auto">
              <a:xfrm rot="5400000">
                <a:off x="1588580" y="4189996"/>
                <a:ext cx="423116" cy="503164"/>
              </a:xfrm>
              <a:prstGeom prst="bentConnector3">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winkelter Verbinder 24"/>
              <p:cNvCxnSpPr>
                <a:stCxn id="3" idx="2"/>
                <a:endCxn id="9" idx="0"/>
              </p:cNvCxnSpPr>
              <p:nvPr/>
            </p:nvCxnSpPr>
            <p:spPr bwMode="auto">
              <a:xfrm rot="5400000">
                <a:off x="1336664" y="3938080"/>
                <a:ext cx="423116" cy="1006997"/>
              </a:xfrm>
              <a:prstGeom prst="bentConnector3">
                <a:avLst>
                  <a:gd name="adj1" fmla="val 50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winkelter Verbinder 27"/>
              <p:cNvCxnSpPr>
                <a:stCxn id="3" idx="2"/>
                <a:endCxn id="8" idx="0"/>
              </p:cNvCxnSpPr>
              <p:nvPr/>
            </p:nvCxnSpPr>
            <p:spPr bwMode="auto">
              <a:xfrm rot="16200000" flipH="1">
                <a:off x="2092413" y="4189327"/>
                <a:ext cx="423116" cy="504502"/>
              </a:xfrm>
              <a:prstGeom prst="bentConnector3">
                <a:avLst>
                  <a:gd name="adj1" fmla="val 50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winkelter Verbinder 30"/>
              <p:cNvCxnSpPr>
                <a:stCxn id="3" idx="2"/>
                <a:endCxn id="10" idx="0"/>
              </p:cNvCxnSpPr>
              <p:nvPr/>
            </p:nvCxnSpPr>
            <p:spPr bwMode="auto">
              <a:xfrm rot="16200000" flipH="1">
                <a:off x="2344329" y="3937410"/>
                <a:ext cx="423116" cy="1008335"/>
              </a:xfrm>
              <a:prstGeom prst="bentConnector3">
                <a:avLst>
                  <a:gd name="adj1" fmla="val 50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5" name="Gruppieren 34"/>
            <p:cNvGrpSpPr/>
            <p:nvPr/>
          </p:nvGrpSpPr>
          <p:grpSpPr>
            <a:xfrm>
              <a:off x="6443093" y="3869980"/>
              <a:ext cx="2447826" cy="1143196"/>
              <a:chOff x="828476" y="3869980"/>
              <a:chExt cx="2447826" cy="1143196"/>
            </a:xfrm>
          </p:grpSpPr>
          <p:sp>
            <p:nvSpPr>
              <p:cNvPr id="36" name="Abgerundetes Rechteck 35"/>
              <p:cNvSpPr/>
              <p:nvPr/>
            </p:nvSpPr>
            <p:spPr bwMode="auto">
              <a:xfrm>
                <a:off x="1619672" y="3869980"/>
                <a:ext cx="864096" cy="360040"/>
              </a:xfrm>
              <a:prstGeom prst="roundRect">
                <a:avLst/>
              </a:prstGeom>
              <a:solidFill>
                <a:srgbClr val="009A04"/>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rtlCol="0" anchor="ctr" anchorCtr="0" compatLnSpc="1">
                <a:prstTxWarp prst="textNoShape">
                  <a:avLst/>
                </a:prstTxWarp>
              </a:bodyPr>
              <a:lstStyle/>
              <a:p>
                <a:pPr algn="ctr"/>
                <a:r>
                  <a:rPr lang="de-DE" dirty="0" err="1">
                    <a:solidFill>
                      <a:schemeClr val="bg1"/>
                    </a:solidFill>
                  </a:rPr>
                  <a:t>CoCo</a:t>
                </a:r>
                <a:endParaRPr lang="de-DE" dirty="0">
                  <a:solidFill>
                    <a:schemeClr val="bg1"/>
                  </a:solidFill>
                </a:endParaRPr>
              </a:p>
            </p:txBody>
          </p:sp>
          <p:sp>
            <p:nvSpPr>
              <p:cNvPr id="37" name="Abgerundetes Rechteck 36"/>
              <p:cNvSpPr/>
              <p:nvPr/>
            </p:nvSpPr>
            <p:spPr bwMode="auto">
              <a:xfrm>
                <a:off x="1836142" y="4653136"/>
                <a:ext cx="432494" cy="36004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rtlCol="0" anchor="ctr" anchorCtr="0" compatLnSpc="1">
                <a:prstTxWarp prst="textNoShape">
                  <a:avLst/>
                </a:prstTxWarp>
              </a:bodyPr>
              <a:lstStyle/>
              <a:p>
                <a:pPr algn="ctr"/>
                <a:r>
                  <a:rPr lang="de-DE" dirty="0">
                    <a:solidFill>
                      <a:schemeClr val="bg1"/>
                    </a:solidFill>
                  </a:rPr>
                  <a:t>CC</a:t>
                </a:r>
              </a:p>
            </p:txBody>
          </p:sp>
          <p:sp>
            <p:nvSpPr>
              <p:cNvPr id="38" name="Abgerundetes Rechteck 37"/>
              <p:cNvSpPr/>
              <p:nvPr/>
            </p:nvSpPr>
            <p:spPr bwMode="auto">
              <a:xfrm>
                <a:off x="1332309" y="4653136"/>
                <a:ext cx="432494" cy="36004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rtlCol="0" anchor="ctr" anchorCtr="0" compatLnSpc="1">
                <a:prstTxWarp prst="textNoShape">
                  <a:avLst/>
                </a:prstTxWarp>
              </a:bodyPr>
              <a:lstStyle/>
              <a:p>
                <a:pPr algn="ctr"/>
                <a:r>
                  <a:rPr lang="de-DE" dirty="0">
                    <a:solidFill>
                      <a:schemeClr val="bg1"/>
                    </a:solidFill>
                  </a:rPr>
                  <a:t>CC</a:t>
                </a:r>
              </a:p>
            </p:txBody>
          </p:sp>
          <p:sp>
            <p:nvSpPr>
              <p:cNvPr id="39" name="Abgerundetes Rechteck 38"/>
              <p:cNvSpPr/>
              <p:nvPr/>
            </p:nvSpPr>
            <p:spPr bwMode="auto">
              <a:xfrm>
                <a:off x="2339975" y="4653136"/>
                <a:ext cx="432494" cy="36004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rtlCol="0" anchor="ctr" anchorCtr="0" compatLnSpc="1">
                <a:prstTxWarp prst="textNoShape">
                  <a:avLst/>
                </a:prstTxWarp>
              </a:bodyPr>
              <a:lstStyle/>
              <a:p>
                <a:pPr algn="ctr"/>
                <a:r>
                  <a:rPr lang="de-DE" dirty="0">
                    <a:solidFill>
                      <a:schemeClr val="bg1"/>
                    </a:solidFill>
                  </a:rPr>
                  <a:t>CC</a:t>
                </a:r>
              </a:p>
            </p:txBody>
          </p:sp>
          <p:sp>
            <p:nvSpPr>
              <p:cNvPr id="40" name="Abgerundetes Rechteck 39"/>
              <p:cNvSpPr/>
              <p:nvPr/>
            </p:nvSpPr>
            <p:spPr bwMode="auto">
              <a:xfrm>
                <a:off x="828476" y="4653136"/>
                <a:ext cx="432494" cy="36004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rtlCol="0" anchor="ctr" anchorCtr="0" compatLnSpc="1">
                <a:prstTxWarp prst="textNoShape">
                  <a:avLst/>
                </a:prstTxWarp>
              </a:bodyPr>
              <a:lstStyle/>
              <a:p>
                <a:pPr algn="ctr"/>
                <a:r>
                  <a:rPr lang="de-DE" dirty="0">
                    <a:solidFill>
                      <a:schemeClr val="bg1"/>
                    </a:solidFill>
                  </a:rPr>
                  <a:t>CC</a:t>
                </a:r>
              </a:p>
            </p:txBody>
          </p:sp>
          <p:sp>
            <p:nvSpPr>
              <p:cNvPr id="41" name="Abgerundetes Rechteck 40"/>
              <p:cNvSpPr/>
              <p:nvPr/>
            </p:nvSpPr>
            <p:spPr bwMode="auto">
              <a:xfrm>
                <a:off x="2843808" y="4653136"/>
                <a:ext cx="432494" cy="36004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rtlCol="0" anchor="ctr" anchorCtr="0" compatLnSpc="1">
                <a:prstTxWarp prst="textNoShape">
                  <a:avLst/>
                </a:prstTxWarp>
              </a:bodyPr>
              <a:lstStyle/>
              <a:p>
                <a:pPr algn="ctr"/>
                <a:r>
                  <a:rPr lang="de-DE" dirty="0">
                    <a:solidFill>
                      <a:schemeClr val="bg1"/>
                    </a:solidFill>
                  </a:rPr>
                  <a:t>CC</a:t>
                </a:r>
              </a:p>
            </p:txBody>
          </p:sp>
          <p:cxnSp>
            <p:nvCxnSpPr>
              <p:cNvPr id="42" name="Gewinkelter Verbinder 41"/>
              <p:cNvCxnSpPr>
                <a:stCxn id="36" idx="2"/>
                <a:endCxn id="37" idx="0"/>
              </p:cNvCxnSpPr>
              <p:nvPr/>
            </p:nvCxnSpPr>
            <p:spPr bwMode="auto">
              <a:xfrm rot="16200000" flipH="1">
                <a:off x="1840496" y="4441243"/>
                <a:ext cx="423116" cy="669"/>
              </a:xfrm>
              <a:prstGeom prst="bentConnector3">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winkelter Verbinder 42"/>
              <p:cNvCxnSpPr>
                <a:stCxn id="36" idx="2"/>
                <a:endCxn id="38" idx="0"/>
              </p:cNvCxnSpPr>
              <p:nvPr/>
            </p:nvCxnSpPr>
            <p:spPr bwMode="auto">
              <a:xfrm rot="5400000">
                <a:off x="1588580" y="4189996"/>
                <a:ext cx="423116" cy="503164"/>
              </a:xfrm>
              <a:prstGeom prst="bentConnector3">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winkelter Verbinder 43"/>
              <p:cNvCxnSpPr>
                <a:stCxn id="36" idx="2"/>
                <a:endCxn id="40" idx="0"/>
              </p:cNvCxnSpPr>
              <p:nvPr/>
            </p:nvCxnSpPr>
            <p:spPr bwMode="auto">
              <a:xfrm rot="5400000">
                <a:off x="1336664" y="3938080"/>
                <a:ext cx="423116" cy="1006997"/>
              </a:xfrm>
              <a:prstGeom prst="bentConnector3">
                <a:avLst>
                  <a:gd name="adj1" fmla="val 50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winkelter Verbinder 44"/>
              <p:cNvCxnSpPr>
                <a:stCxn id="36" idx="2"/>
                <a:endCxn id="39" idx="0"/>
              </p:cNvCxnSpPr>
              <p:nvPr/>
            </p:nvCxnSpPr>
            <p:spPr bwMode="auto">
              <a:xfrm rot="16200000" flipH="1">
                <a:off x="2092413" y="4189327"/>
                <a:ext cx="423116" cy="504502"/>
              </a:xfrm>
              <a:prstGeom prst="bentConnector3">
                <a:avLst>
                  <a:gd name="adj1" fmla="val 50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winkelter Verbinder 45"/>
              <p:cNvCxnSpPr>
                <a:stCxn id="36" idx="2"/>
                <a:endCxn id="41" idx="0"/>
              </p:cNvCxnSpPr>
              <p:nvPr/>
            </p:nvCxnSpPr>
            <p:spPr bwMode="auto">
              <a:xfrm rot="16200000" flipH="1">
                <a:off x="2344329" y="3937410"/>
                <a:ext cx="423116" cy="1008335"/>
              </a:xfrm>
              <a:prstGeom prst="bentConnector3">
                <a:avLst>
                  <a:gd name="adj1" fmla="val 50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9" name="Gruppieren 58"/>
            <p:cNvGrpSpPr/>
            <p:nvPr/>
          </p:nvGrpSpPr>
          <p:grpSpPr>
            <a:xfrm>
              <a:off x="3635896" y="3869980"/>
              <a:ext cx="2447826" cy="1143196"/>
              <a:chOff x="828476" y="3869980"/>
              <a:chExt cx="2447826" cy="1143196"/>
            </a:xfrm>
          </p:grpSpPr>
          <p:sp>
            <p:nvSpPr>
              <p:cNvPr id="60" name="Abgerundetes Rechteck 59"/>
              <p:cNvSpPr/>
              <p:nvPr/>
            </p:nvSpPr>
            <p:spPr bwMode="auto">
              <a:xfrm>
                <a:off x="1619672" y="3869980"/>
                <a:ext cx="864096" cy="360040"/>
              </a:xfrm>
              <a:prstGeom prst="roundRect">
                <a:avLst/>
              </a:prstGeom>
              <a:solidFill>
                <a:srgbClr val="009A04"/>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rtlCol="0" anchor="ctr" anchorCtr="0" compatLnSpc="1">
                <a:prstTxWarp prst="textNoShape">
                  <a:avLst/>
                </a:prstTxWarp>
              </a:bodyPr>
              <a:lstStyle/>
              <a:p>
                <a:pPr algn="ctr"/>
                <a:r>
                  <a:rPr lang="de-DE" dirty="0" err="1">
                    <a:solidFill>
                      <a:schemeClr val="bg1"/>
                    </a:solidFill>
                  </a:rPr>
                  <a:t>CoCo</a:t>
                </a:r>
                <a:endParaRPr lang="de-DE" dirty="0">
                  <a:solidFill>
                    <a:schemeClr val="bg1"/>
                  </a:solidFill>
                </a:endParaRPr>
              </a:p>
            </p:txBody>
          </p:sp>
          <p:sp>
            <p:nvSpPr>
              <p:cNvPr id="61" name="Abgerundetes Rechteck 60"/>
              <p:cNvSpPr/>
              <p:nvPr/>
            </p:nvSpPr>
            <p:spPr bwMode="auto">
              <a:xfrm>
                <a:off x="1836142" y="4653136"/>
                <a:ext cx="432494" cy="36004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rtlCol="0" anchor="ctr" anchorCtr="0" compatLnSpc="1">
                <a:prstTxWarp prst="textNoShape">
                  <a:avLst/>
                </a:prstTxWarp>
              </a:bodyPr>
              <a:lstStyle/>
              <a:p>
                <a:pPr algn="ctr"/>
                <a:r>
                  <a:rPr lang="de-DE" dirty="0">
                    <a:solidFill>
                      <a:schemeClr val="bg1"/>
                    </a:solidFill>
                  </a:rPr>
                  <a:t>CC</a:t>
                </a:r>
              </a:p>
            </p:txBody>
          </p:sp>
          <p:sp>
            <p:nvSpPr>
              <p:cNvPr id="62" name="Abgerundetes Rechteck 61"/>
              <p:cNvSpPr/>
              <p:nvPr/>
            </p:nvSpPr>
            <p:spPr bwMode="auto">
              <a:xfrm>
                <a:off x="1332309" y="4653136"/>
                <a:ext cx="432494" cy="36004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rtlCol="0" anchor="ctr" anchorCtr="0" compatLnSpc="1">
                <a:prstTxWarp prst="textNoShape">
                  <a:avLst/>
                </a:prstTxWarp>
              </a:bodyPr>
              <a:lstStyle/>
              <a:p>
                <a:pPr algn="ctr"/>
                <a:r>
                  <a:rPr lang="de-DE" dirty="0">
                    <a:solidFill>
                      <a:schemeClr val="bg1"/>
                    </a:solidFill>
                  </a:rPr>
                  <a:t>CC</a:t>
                </a:r>
              </a:p>
            </p:txBody>
          </p:sp>
          <p:sp>
            <p:nvSpPr>
              <p:cNvPr id="63" name="Abgerundetes Rechteck 62"/>
              <p:cNvSpPr/>
              <p:nvPr/>
            </p:nvSpPr>
            <p:spPr bwMode="auto">
              <a:xfrm>
                <a:off x="2339975" y="4653136"/>
                <a:ext cx="432494" cy="36004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rtlCol="0" anchor="ctr" anchorCtr="0" compatLnSpc="1">
                <a:prstTxWarp prst="textNoShape">
                  <a:avLst/>
                </a:prstTxWarp>
              </a:bodyPr>
              <a:lstStyle/>
              <a:p>
                <a:pPr algn="ctr"/>
                <a:r>
                  <a:rPr lang="de-DE" dirty="0">
                    <a:solidFill>
                      <a:schemeClr val="bg1"/>
                    </a:solidFill>
                  </a:rPr>
                  <a:t>CC</a:t>
                </a:r>
              </a:p>
            </p:txBody>
          </p:sp>
          <p:sp>
            <p:nvSpPr>
              <p:cNvPr id="64" name="Abgerundetes Rechteck 63"/>
              <p:cNvSpPr/>
              <p:nvPr/>
            </p:nvSpPr>
            <p:spPr bwMode="auto">
              <a:xfrm>
                <a:off x="828476" y="4653136"/>
                <a:ext cx="432494" cy="36004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rtlCol="0" anchor="ctr" anchorCtr="0" compatLnSpc="1">
                <a:prstTxWarp prst="textNoShape">
                  <a:avLst/>
                </a:prstTxWarp>
              </a:bodyPr>
              <a:lstStyle/>
              <a:p>
                <a:pPr algn="ctr"/>
                <a:r>
                  <a:rPr lang="de-DE" dirty="0">
                    <a:solidFill>
                      <a:schemeClr val="bg1"/>
                    </a:solidFill>
                  </a:rPr>
                  <a:t>CC</a:t>
                </a:r>
              </a:p>
            </p:txBody>
          </p:sp>
          <p:sp>
            <p:nvSpPr>
              <p:cNvPr id="65" name="Abgerundetes Rechteck 64"/>
              <p:cNvSpPr/>
              <p:nvPr/>
            </p:nvSpPr>
            <p:spPr bwMode="auto">
              <a:xfrm>
                <a:off x="2843808" y="4653136"/>
                <a:ext cx="432494" cy="36004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rtlCol="0" anchor="ctr" anchorCtr="0" compatLnSpc="1">
                <a:prstTxWarp prst="textNoShape">
                  <a:avLst/>
                </a:prstTxWarp>
              </a:bodyPr>
              <a:lstStyle/>
              <a:p>
                <a:pPr algn="ctr"/>
                <a:r>
                  <a:rPr lang="de-DE" dirty="0">
                    <a:solidFill>
                      <a:schemeClr val="bg1"/>
                    </a:solidFill>
                  </a:rPr>
                  <a:t>CC</a:t>
                </a:r>
              </a:p>
            </p:txBody>
          </p:sp>
          <p:cxnSp>
            <p:nvCxnSpPr>
              <p:cNvPr id="66" name="Gewinkelter Verbinder 65"/>
              <p:cNvCxnSpPr>
                <a:stCxn id="60" idx="2"/>
                <a:endCxn id="61" idx="0"/>
              </p:cNvCxnSpPr>
              <p:nvPr/>
            </p:nvCxnSpPr>
            <p:spPr bwMode="auto">
              <a:xfrm rot="16200000" flipH="1">
                <a:off x="1840496" y="4441243"/>
                <a:ext cx="423116" cy="669"/>
              </a:xfrm>
              <a:prstGeom prst="bentConnector3">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winkelter Verbinder 66"/>
              <p:cNvCxnSpPr>
                <a:stCxn id="60" idx="2"/>
                <a:endCxn id="62" idx="0"/>
              </p:cNvCxnSpPr>
              <p:nvPr/>
            </p:nvCxnSpPr>
            <p:spPr bwMode="auto">
              <a:xfrm rot="5400000">
                <a:off x="1588580" y="4189996"/>
                <a:ext cx="423116" cy="503164"/>
              </a:xfrm>
              <a:prstGeom prst="bentConnector3">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winkelter Verbinder 67"/>
              <p:cNvCxnSpPr>
                <a:stCxn id="60" idx="2"/>
                <a:endCxn id="64" idx="0"/>
              </p:cNvCxnSpPr>
              <p:nvPr/>
            </p:nvCxnSpPr>
            <p:spPr bwMode="auto">
              <a:xfrm rot="5400000">
                <a:off x="1336664" y="3938080"/>
                <a:ext cx="423116" cy="1006997"/>
              </a:xfrm>
              <a:prstGeom prst="bentConnector3">
                <a:avLst>
                  <a:gd name="adj1" fmla="val 50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winkelter Verbinder 68"/>
              <p:cNvCxnSpPr>
                <a:stCxn id="60" idx="2"/>
                <a:endCxn id="63" idx="0"/>
              </p:cNvCxnSpPr>
              <p:nvPr/>
            </p:nvCxnSpPr>
            <p:spPr bwMode="auto">
              <a:xfrm rot="16200000" flipH="1">
                <a:off x="2092413" y="4189327"/>
                <a:ext cx="423116" cy="504502"/>
              </a:xfrm>
              <a:prstGeom prst="bentConnector3">
                <a:avLst>
                  <a:gd name="adj1" fmla="val 50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winkelter Verbinder 69"/>
              <p:cNvCxnSpPr>
                <a:stCxn id="60" idx="2"/>
                <a:endCxn id="65" idx="0"/>
              </p:cNvCxnSpPr>
              <p:nvPr/>
            </p:nvCxnSpPr>
            <p:spPr bwMode="auto">
              <a:xfrm rot="16200000" flipH="1">
                <a:off x="2344329" y="3937410"/>
                <a:ext cx="423116" cy="1008335"/>
              </a:xfrm>
              <a:prstGeom prst="bentConnector3">
                <a:avLst>
                  <a:gd name="adj1" fmla="val 50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72" name="Abgerundetes Rechteck 71"/>
            <p:cNvSpPr/>
            <p:nvPr/>
          </p:nvSpPr>
          <p:spPr bwMode="auto">
            <a:xfrm>
              <a:off x="3418086" y="3140968"/>
              <a:ext cx="2882106" cy="360040"/>
            </a:xfrm>
            <a:prstGeom prst="roundRect">
              <a:avLst/>
            </a:prstGeom>
            <a:solidFill>
              <a:srgbClr val="0070C0"/>
            </a:solidFill>
            <a:ln w="9525" cap="flat" cmpd="sng" algn="ctr">
              <a:solidFill>
                <a:schemeClr val="tx1"/>
              </a:solidFill>
              <a:prstDash val="solid"/>
              <a:round/>
              <a:headEnd type="none" w="med" len="med"/>
              <a:tailEnd type="none" w="med" len="med"/>
            </a:ln>
            <a:effectLst/>
            <a:extLst/>
          </p:spPr>
          <p:txBody>
            <a:bodyPr vert="horz" wrap="square" lIns="0" tIns="45720" rIns="0" bIns="45720" numCol="1" rtlCol="0" anchor="ctr" anchorCtr="0" compatLnSpc="1">
              <a:prstTxWarp prst="textNoShape">
                <a:avLst/>
              </a:prstTxWarp>
            </a:bodyPr>
            <a:lstStyle/>
            <a:p>
              <a:pPr algn="ctr"/>
              <a:r>
                <a:rPr lang="en-US" dirty="0">
                  <a:solidFill>
                    <a:schemeClr val="bg1"/>
                  </a:solidFill>
                </a:rPr>
                <a:t>Federation / Field Partner</a:t>
              </a:r>
            </a:p>
          </p:txBody>
        </p:sp>
        <p:cxnSp>
          <p:nvCxnSpPr>
            <p:cNvPr id="73" name="Gewinkelter Verbinder 72"/>
            <p:cNvCxnSpPr>
              <a:stCxn id="72" idx="2"/>
              <a:endCxn id="60" idx="0"/>
            </p:cNvCxnSpPr>
            <p:nvPr/>
          </p:nvCxnSpPr>
          <p:spPr bwMode="auto">
            <a:xfrm rot="16200000" flipH="1">
              <a:off x="4674653" y="3685493"/>
              <a:ext cx="368972" cy="1"/>
            </a:xfrm>
            <a:prstGeom prst="bentConnector3">
              <a:avLst>
                <a:gd name="adj1" fmla="val 50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winkelter Verbinder 77"/>
            <p:cNvCxnSpPr>
              <a:stCxn id="72" idx="2"/>
              <a:endCxn id="3" idx="0"/>
            </p:cNvCxnSpPr>
            <p:nvPr/>
          </p:nvCxnSpPr>
          <p:spPr bwMode="auto">
            <a:xfrm rot="5400000">
              <a:off x="3270944" y="2281785"/>
              <a:ext cx="368972" cy="2807419"/>
            </a:xfrm>
            <a:prstGeom prst="bentConnector3">
              <a:avLst>
                <a:gd name="adj1" fmla="val 50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winkelter Verbinder 78"/>
            <p:cNvCxnSpPr>
              <a:stCxn id="72" idx="2"/>
              <a:endCxn id="36" idx="0"/>
            </p:cNvCxnSpPr>
            <p:nvPr/>
          </p:nvCxnSpPr>
          <p:spPr bwMode="auto">
            <a:xfrm rot="16200000" flipH="1">
              <a:off x="6078252" y="2281895"/>
              <a:ext cx="368972" cy="2807198"/>
            </a:xfrm>
            <a:prstGeom prst="bentConnector3">
              <a:avLst>
                <a:gd name="adj1" fmla="val 50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6" name="Content Placeholder 2"/>
          <p:cNvSpPr txBox="1">
            <a:spLocks/>
          </p:cNvSpPr>
          <p:nvPr/>
        </p:nvSpPr>
        <p:spPr bwMode="auto">
          <a:xfrm>
            <a:off x="1847850" y="4554056"/>
            <a:ext cx="8640763" cy="1395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rgbClr val="921B21"/>
              </a:buClr>
              <a:buSzPct val="150000"/>
              <a:buChar char="•"/>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a:lstStyle>
          <a:p>
            <a:pPr marL="273050" indent="-273050" eaLnBrk="1" hangingPunct="1">
              <a:defRPr/>
            </a:pPr>
            <a:r>
              <a:rPr lang="en-US" sz="2400" kern="0" dirty="0"/>
              <a:t>CC = Claims Committee </a:t>
            </a:r>
            <a:r>
              <a:rPr lang="en-US" sz="2400" kern="0" dirty="0">
                <a:sym typeface="Wingdings" panose="05000000000000000000" pitchFamily="2" charset="2"/>
              </a:rPr>
              <a:t> up to 700 households (HHs)</a:t>
            </a:r>
          </a:p>
          <a:p>
            <a:pPr marL="273050" indent="-273050" eaLnBrk="1" hangingPunct="1">
              <a:defRPr/>
            </a:pPr>
            <a:r>
              <a:rPr lang="en-US" sz="2400" kern="0" dirty="0"/>
              <a:t>CoCo </a:t>
            </a:r>
            <a:r>
              <a:rPr lang="en-US" sz="2400" kern="0" dirty="0"/>
              <a:t>= </a:t>
            </a:r>
            <a:r>
              <a:rPr lang="en-US" sz="2400" kern="0" dirty="0"/>
              <a:t>Coordination </a:t>
            </a:r>
            <a:r>
              <a:rPr lang="en-US" sz="2400" kern="0" dirty="0"/>
              <a:t>Committee </a:t>
            </a:r>
            <a:r>
              <a:rPr lang="en-US" sz="2400" kern="0" dirty="0">
                <a:sym typeface="Wingdings" panose="05000000000000000000" pitchFamily="2" charset="2"/>
              </a:rPr>
              <a:t> up </a:t>
            </a:r>
            <a:r>
              <a:rPr lang="en-US" sz="2400" kern="0" dirty="0">
                <a:sym typeface="Wingdings" panose="05000000000000000000" pitchFamily="2" charset="2"/>
              </a:rPr>
              <a:t>to 3,500 HHs</a:t>
            </a:r>
          </a:p>
          <a:p>
            <a:pPr marL="273050" indent="-273050" eaLnBrk="1" hangingPunct="1">
              <a:defRPr/>
            </a:pPr>
            <a:r>
              <a:rPr lang="en-US" sz="2400" kern="0" dirty="0">
                <a:sym typeface="Wingdings" panose="05000000000000000000" pitchFamily="2" charset="2"/>
              </a:rPr>
              <a:t>Federation / Field Partner  up </a:t>
            </a:r>
            <a:r>
              <a:rPr lang="en-US" sz="2400" kern="0" dirty="0">
                <a:sym typeface="Wingdings" panose="05000000000000000000" pitchFamily="2" charset="2"/>
              </a:rPr>
              <a:t>to </a:t>
            </a:r>
            <a:r>
              <a:rPr lang="en-US" sz="2400" kern="0" dirty="0">
                <a:sym typeface="Wingdings" panose="05000000000000000000" pitchFamily="2" charset="2"/>
              </a:rPr>
              <a:t>10,500 </a:t>
            </a:r>
            <a:r>
              <a:rPr lang="en-US" sz="2400" kern="0" dirty="0">
                <a:sym typeface="Wingdings" panose="05000000000000000000" pitchFamily="2" charset="2"/>
              </a:rPr>
              <a:t>HHs</a:t>
            </a:r>
            <a:endParaRPr lang="en-US" sz="2400" kern="0" dirty="0"/>
          </a:p>
          <a:p>
            <a:pPr marL="273050" indent="-273050" eaLnBrk="1" hangingPunct="1">
              <a:defRPr/>
            </a:pPr>
            <a:endParaRPr lang="en-US" sz="2400" kern="0" dirty="0"/>
          </a:p>
        </p:txBody>
      </p:sp>
    </p:spTree>
    <p:extLst>
      <p:ext uri="{BB962C8B-B14F-4D97-AF65-F5344CB8AC3E}">
        <p14:creationId xmlns:p14="http://schemas.microsoft.com/office/powerpoint/2010/main" val="2454709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727849" y="188913"/>
            <a:ext cx="5760765" cy="863600"/>
          </a:xfrm>
        </p:spPr>
        <p:txBody>
          <a:bodyPr>
            <a:noAutofit/>
          </a:bodyPr>
          <a:lstStyle/>
          <a:p>
            <a:pPr algn="r" eaLnBrk="1" hangingPunct="1"/>
            <a:r>
              <a:rPr lang="en-IN" sz="2800" dirty="0"/>
              <a:t>Financial sustainability</a:t>
            </a:r>
          </a:p>
        </p:txBody>
      </p:sp>
      <p:graphicFrame>
        <p:nvGraphicFramePr>
          <p:cNvPr id="6" name="Diagram 5"/>
          <p:cNvGraphicFramePr/>
          <p:nvPr>
            <p:extLst>
              <p:ext uri="{D42A27DB-BD31-4B8C-83A1-F6EECF244321}">
                <p14:modId xmlns:p14="http://schemas.microsoft.com/office/powerpoint/2010/main" val="3530438506"/>
              </p:ext>
            </p:extLst>
          </p:nvPr>
        </p:nvGraphicFramePr>
        <p:xfrm>
          <a:off x="1919536" y="1397000"/>
          <a:ext cx="8424936" cy="25360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ontent Placeholder 2"/>
          <p:cNvSpPr txBox="1">
            <a:spLocks/>
          </p:cNvSpPr>
          <p:nvPr/>
        </p:nvSpPr>
        <p:spPr bwMode="auto">
          <a:xfrm>
            <a:off x="1775520" y="3573016"/>
            <a:ext cx="1893193" cy="216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rgbClr val="921B21"/>
              </a:buClr>
              <a:buSzPct val="150000"/>
              <a:buChar char="•"/>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a:lstStyle>
          <a:p>
            <a:pPr marL="85725" indent="-85725" eaLnBrk="1" hangingPunct="1">
              <a:defRPr/>
            </a:pPr>
            <a:r>
              <a:rPr lang="en-US" sz="1400" kern="0" dirty="0"/>
              <a:t>Eliminating barriers to entry: hub solution</a:t>
            </a:r>
          </a:p>
          <a:p>
            <a:pPr marL="85725" indent="-85725" eaLnBrk="1" hangingPunct="1">
              <a:defRPr/>
            </a:pPr>
            <a:r>
              <a:rPr lang="en-US" sz="1400" kern="0" dirty="0"/>
              <a:t>Explaining value proposition of insurance</a:t>
            </a:r>
          </a:p>
          <a:p>
            <a:pPr marL="85725" indent="-85725" eaLnBrk="1" hangingPunct="1">
              <a:defRPr/>
            </a:pPr>
            <a:r>
              <a:rPr lang="en-US" sz="1400" kern="0" dirty="0"/>
              <a:t>Following peer-to-peer approach</a:t>
            </a:r>
          </a:p>
          <a:p>
            <a:pPr marL="0" indent="0" eaLnBrk="1" hangingPunct="1">
              <a:buNone/>
              <a:defRPr/>
            </a:pPr>
            <a:endParaRPr lang="en-US" sz="1400" kern="0" dirty="0"/>
          </a:p>
        </p:txBody>
      </p:sp>
      <p:sp>
        <p:nvSpPr>
          <p:cNvPr id="10" name="Content Placeholder 2"/>
          <p:cNvSpPr txBox="1">
            <a:spLocks/>
          </p:cNvSpPr>
          <p:nvPr/>
        </p:nvSpPr>
        <p:spPr bwMode="auto">
          <a:xfrm>
            <a:off x="4223792" y="3573016"/>
            <a:ext cx="1893193" cy="187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rgbClr val="921B21"/>
              </a:buClr>
              <a:buSzPct val="150000"/>
              <a:buChar char="•"/>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a:lstStyle>
          <a:p>
            <a:pPr marL="85725" indent="-85725" eaLnBrk="1" hangingPunct="1">
              <a:defRPr/>
            </a:pPr>
            <a:r>
              <a:rPr lang="en-US" sz="1400" dirty="0"/>
              <a:t> TA to the local mutual scheme to have operational sustainability</a:t>
            </a:r>
            <a:endParaRPr lang="en-US" sz="1400" dirty="0"/>
          </a:p>
          <a:p>
            <a:pPr marL="85725" indent="-85725" eaLnBrk="1" hangingPunct="1">
              <a:defRPr/>
            </a:pPr>
            <a:r>
              <a:rPr lang="en-US" sz="1400" kern="0" dirty="0"/>
              <a:t> Capacity </a:t>
            </a:r>
            <a:r>
              <a:rPr lang="en-US" sz="1400" kern="0" dirty="0"/>
              <a:t>building</a:t>
            </a:r>
          </a:p>
          <a:p>
            <a:pPr marL="85725" indent="-85725" eaLnBrk="1" hangingPunct="1">
              <a:defRPr/>
            </a:pPr>
            <a:r>
              <a:rPr lang="en-US" sz="1400" kern="0" dirty="0"/>
              <a:t>Building on informal existing and trusted arrangements and </a:t>
            </a:r>
            <a:r>
              <a:rPr lang="en-US" sz="1400" kern="0" dirty="0"/>
              <a:t>rules-in-use</a:t>
            </a:r>
            <a:endParaRPr lang="en-US" sz="1400" kern="0" dirty="0"/>
          </a:p>
          <a:p>
            <a:pPr marL="0" indent="0" eaLnBrk="1" hangingPunct="1">
              <a:buNone/>
              <a:defRPr/>
            </a:pPr>
            <a:endParaRPr lang="en-US" sz="1400" kern="0" dirty="0"/>
          </a:p>
        </p:txBody>
      </p:sp>
      <p:sp>
        <p:nvSpPr>
          <p:cNvPr id="11" name="Content Placeholder 2"/>
          <p:cNvSpPr txBox="1">
            <a:spLocks/>
          </p:cNvSpPr>
          <p:nvPr/>
        </p:nvSpPr>
        <p:spPr bwMode="auto">
          <a:xfrm>
            <a:off x="6492043" y="3573016"/>
            <a:ext cx="1980220" cy="172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rgbClr val="921B21"/>
              </a:buClr>
              <a:buSzPct val="150000"/>
              <a:buChar char="•"/>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921B21"/>
              </a:buClr>
              <a:buSzPct val="150000"/>
              <a:buChar char="•"/>
              <a:defRPr sz="2800">
                <a:solidFill>
                  <a:schemeClr val="tx1"/>
                </a:solidFill>
                <a:latin typeface="+mn-lt"/>
              </a:defRPr>
            </a:lvl2pPr>
            <a:lvl3pPr marL="1377950" indent="-468313" algn="l" rtl="0" eaLnBrk="0" fontAlgn="base" hangingPunct="0">
              <a:spcBef>
                <a:spcPct val="20000"/>
              </a:spcBef>
              <a:spcAft>
                <a:spcPct val="0"/>
              </a:spcAft>
              <a:buClr>
                <a:srgbClr val="921B21"/>
              </a:buClr>
              <a:buSzPct val="150000"/>
              <a:buChar char="•"/>
              <a:defRPr sz="2400">
                <a:solidFill>
                  <a:schemeClr val="tx1"/>
                </a:solidFill>
                <a:latin typeface="+mn-lt"/>
              </a:defRPr>
            </a:lvl3pPr>
            <a:lvl4pPr marL="1827213" indent="-438150" algn="l" rtl="0" eaLnBrk="0" fontAlgn="base" hangingPunct="0">
              <a:spcBef>
                <a:spcPct val="20000"/>
              </a:spcBef>
              <a:spcAft>
                <a:spcPct val="0"/>
              </a:spcAft>
              <a:buClr>
                <a:srgbClr val="921B21"/>
              </a:buClr>
              <a:buSzPct val="150000"/>
              <a:buChar char="•"/>
              <a:defRPr sz="2000">
                <a:solidFill>
                  <a:schemeClr val="tx1"/>
                </a:solidFill>
                <a:latin typeface="+mn-lt"/>
              </a:defRPr>
            </a:lvl4pPr>
            <a:lvl5pPr marL="2297113" indent="-468313" algn="l" rtl="0" eaLnBrk="0" fontAlgn="base" hangingPunct="0">
              <a:spcBef>
                <a:spcPct val="20000"/>
              </a:spcBef>
              <a:spcAft>
                <a:spcPct val="0"/>
              </a:spcAft>
              <a:buClr>
                <a:srgbClr val="921B21"/>
              </a:buClr>
              <a:buSzPct val="150000"/>
              <a:buChar char="•"/>
              <a:defRPr sz="2000">
                <a:solidFill>
                  <a:schemeClr val="tx1"/>
                </a:solidFill>
                <a:latin typeface="+mn-lt"/>
              </a:defRPr>
            </a:lvl5pPr>
            <a:lvl6pPr marL="2754313" indent="-468313" algn="l" rtl="0" fontAlgn="base">
              <a:spcBef>
                <a:spcPct val="20000"/>
              </a:spcBef>
              <a:spcAft>
                <a:spcPct val="0"/>
              </a:spcAft>
              <a:buClr>
                <a:srgbClr val="921B21"/>
              </a:buClr>
              <a:buSzPct val="150000"/>
              <a:buChar char="•"/>
              <a:defRPr sz="2000">
                <a:solidFill>
                  <a:schemeClr val="tx1"/>
                </a:solidFill>
                <a:latin typeface="+mn-lt"/>
              </a:defRPr>
            </a:lvl6pPr>
            <a:lvl7pPr marL="3211513" indent="-468313" algn="l" rtl="0" fontAlgn="base">
              <a:spcBef>
                <a:spcPct val="20000"/>
              </a:spcBef>
              <a:spcAft>
                <a:spcPct val="0"/>
              </a:spcAft>
              <a:buClr>
                <a:srgbClr val="921B21"/>
              </a:buClr>
              <a:buSzPct val="150000"/>
              <a:buChar char="•"/>
              <a:defRPr sz="2000">
                <a:solidFill>
                  <a:schemeClr val="tx1"/>
                </a:solidFill>
                <a:latin typeface="+mn-lt"/>
              </a:defRPr>
            </a:lvl7pPr>
            <a:lvl8pPr marL="3668713" indent="-468313" algn="l" rtl="0" fontAlgn="base">
              <a:spcBef>
                <a:spcPct val="20000"/>
              </a:spcBef>
              <a:spcAft>
                <a:spcPct val="0"/>
              </a:spcAft>
              <a:buClr>
                <a:srgbClr val="921B21"/>
              </a:buClr>
              <a:buSzPct val="150000"/>
              <a:buChar char="•"/>
              <a:defRPr sz="2000">
                <a:solidFill>
                  <a:schemeClr val="tx1"/>
                </a:solidFill>
                <a:latin typeface="+mn-lt"/>
              </a:defRPr>
            </a:lvl8pPr>
            <a:lvl9pPr marL="4125913" indent="-468313" algn="l" rtl="0" fontAlgn="base">
              <a:spcBef>
                <a:spcPct val="20000"/>
              </a:spcBef>
              <a:spcAft>
                <a:spcPct val="0"/>
              </a:spcAft>
              <a:buClr>
                <a:srgbClr val="921B21"/>
              </a:buClr>
              <a:buSzPct val="150000"/>
              <a:buChar char="•"/>
              <a:defRPr sz="2000">
                <a:solidFill>
                  <a:schemeClr val="tx1"/>
                </a:solidFill>
                <a:latin typeface="+mn-lt"/>
              </a:defRPr>
            </a:lvl9pPr>
          </a:lstStyle>
          <a:p>
            <a:pPr marL="0" indent="0" eaLnBrk="1" hangingPunct="1">
              <a:buNone/>
              <a:defRPr/>
            </a:pPr>
            <a:r>
              <a:rPr lang="en-US" sz="1400" kern="0" dirty="0"/>
              <a:t>Def.: Income covers expenditure in full</a:t>
            </a:r>
          </a:p>
          <a:p>
            <a:pPr marL="85725" indent="-85725" eaLnBrk="1" hangingPunct="1">
              <a:defRPr/>
            </a:pPr>
            <a:r>
              <a:rPr lang="en-US" sz="1400" kern="0" dirty="0"/>
              <a:t>Not on a year to year basis, but in the long-term</a:t>
            </a:r>
          </a:p>
          <a:p>
            <a:pPr marL="85725" indent="-85725" eaLnBrk="1" hangingPunct="1">
              <a:defRPr/>
            </a:pPr>
            <a:r>
              <a:rPr lang="en-US" sz="1400" kern="0" dirty="0"/>
              <a:t>Initial capital required which can be repaid.</a:t>
            </a:r>
          </a:p>
        </p:txBody>
      </p:sp>
      <p:sp>
        <p:nvSpPr>
          <p:cNvPr id="7" name="Rectangle: Single Corner Snipped 6"/>
          <p:cNvSpPr/>
          <p:nvPr/>
        </p:nvSpPr>
        <p:spPr bwMode="auto">
          <a:xfrm rot="19762690">
            <a:off x="2747627" y="1823628"/>
            <a:ext cx="1224136" cy="375816"/>
          </a:xfrm>
          <a:prstGeom prst="snip1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600" dirty="0">
                <a:solidFill>
                  <a:srgbClr val="231F20"/>
                </a:solidFill>
                <a:latin typeface="+mj-lt"/>
                <a:cs typeface="Arial" charset="0"/>
              </a:rPr>
              <a:t>Discussed</a:t>
            </a:r>
          </a:p>
        </p:txBody>
      </p:sp>
      <p:sp>
        <p:nvSpPr>
          <p:cNvPr id="13" name="Rectangle: Single Corner Snipped 12"/>
          <p:cNvSpPr/>
          <p:nvPr/>
        </p:nvSpPr>
        <p:spPr bwMode="auto">
          <a:xfrm rot="19762690">
            <a:off x="5195900" y="1823628"/>
            <a:ext cx="1224136" cy="375816"/>
          </a:xfrm>
          <a:prstGeom prst="snip1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600" dirty="0">
                <a:solidFill>
                  <a:srgbClr val="231F20"/>
                </a:solidFill>
                <a:latin typeface="+mj-lt"/>
                <a:cs typeface="Arial" charset="0"/>
              </a:rPr>
              <a:t>Addressed</a:t>
            </a:r>
          </a:p>
        </p:txBody>
      </p:sp>
      <p:sp>
        <p:nvSpPr>
          <p:cNvPr id="14" name="Rectangle: Single Corner Snipped 13"/>
          <p:cNvSpPr/>
          <p:nvPr/>
        </p:nvSpPr>
        <p:spPr bwMode="auto">
          <a:xfrm rot="19762690">
            <a:off x="7464151" y="1823628"/>
            <a:ext cx="1224136" cy="375816"/>
          </a:xfrm>
          <a:prstGeom prst="snip1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600" dirty="0">
                <a:solidFill>
                  <a:srgbClr val="231F20"/>
                </a:solidFill>
                <a:latin typeface="+mj-lt"/>
                <a:cs typeface="Arial" charset="0"/>
              </a:rPr>
              <a:t>???</a:t>
            </a:r>
          </a:p>
        </p:txBody>
      </p:sp>
      <p:sp>
        <p:nvSpPr>
          <p:cNvPr id="15" name="Rectangle: Single Corner Snipped 14"/>
          <p:cNvSpPr/>
          <p:nvPr/>
        </p:nvSpPr>
        <p:spPr bwMode="auto">
          <a:xfrm rot="19762690">
            <a:off x="9328350" y="1823628"/>
            <a:ext cx="1224136" cy="375816"/>
          </a:xfrm>
          <a:prstGeom prst="snip1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600" dirty="0">
                <a:solidFill>
                  <a:srgbClr val="231F20"/>
                </a:solidFill>
                <a:latin typeface="+mj-lt"/>
                <a:cs typeface="Arial" charset="0"/>
              </a:rPr>
              <a:t>Desired</a:t>
            </a:r>
          </a:p>
        </p:txBody>
      </p:sp>
    </p:spTree>
    <p:extLst>
      <p:ext uri="{BB962C8B-B14F-4D97-AF65-F5344CB8AC3E}">
        <p14:creationId xmlns:p14="http://schemas.microsoft.com/office/powerpoint/2010/main" val="2170266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MIA templat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MIA template">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231F20"/>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231F20"/>
            </a:solidFill>
            <a:effectLst/>
            <a:latin typeface="Times New Roman" pitchFamily="18" charset="0"/>
            <a:cs typeface="Arial" charset="0"/>
          </a:defRPr>
        </a:defPPr>
      </a:lstStyle>
    </a:lnDef>
  </a:objectDefaults>
  <a:extraClrSchemeLst>
    <a:extraClrScheme>
      <a:clrScheme name="MIA template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MIA template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MIA template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MIA template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MIA template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MIA template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MIA template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MIA template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MIA template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MIA template</Template>
  <TotalTime>1123</TotalTime>
  <Words>2682</Words>
  <Application>Microsoft Office PowerPoint</Application>
  <PresentationFormat>Widescreen</PresentationFormat>
  <Paragraphs>549</Paragraphs>
  <Slides>32</Slides>
  <Notes>32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3" baseType="lpstr">
      <vt:lpstr>Arial Unicode MS</vt:lpstr>
      <vt:lpstr>Arial</vt:lpstr>
      <vt:lpstr>Calibri</vt:lpstr>
      <vt:lpstr>Cambria Math</vt:lpstr>
      <vt:lpstr>Gill Sans</vt:lpstr>
      <vt:lpstr>Gill Sans MT</vt:lpstr>
      <vt:lpstr>Mangal</vt:lpstr>
      <vt:lpstr>Times New Roman</vt:lpstr>
      <vt:lpstr>Wingdings</vt:lpstr>
      <vt:lpstr>MIA template</vt:lpstr>
      <vt:lpstr>Chart</vt:lpstr>
      <vt:lpstr>Can health microinsurance serving rural poor populations be financially sustainable?   Proving the business case with data from India and Nepal </vt:lpstr>
      <vt:lpstr>Outline</vt:lpstr>
      <vt:lpstr>PowerPoint Presentation</vt:lpstr>
      <vt:lpstr>PowerPoint Presentation</vt:lpstr>
      <vt:lpstr>PowerPoint Presentation</vt:lpstr>
      <vt:lpstr>Unique features of our solution</vt:lpstr>
      <vt:lpstr>Habitual partner-agent model vs our implementation model</vt:lpstr>
      <vt:lpstr>Ground Structure of CBHI</vt:lpstr>
      <vt:lpstr>Financial sustainability</vt:lpstr>
      <vt:lpstr>PowerPoint Presentation</vt:lpstr>
      <vt:lpstr>Operating Costs</vt:lpstr>
      <vt:lpstr>PowerPoint Presentation</vt:lpstr>
      <vt:lpstr>PowerPoint Presentation</vt:lpstr>
      <vt:lpstr>PowerPoint Presentation</vt:lpstr>
      <vt:lpstr>PowerPoint Presentation</vt:lpstr>
      <vt:lpstr>Total capital requirement</vt:lpstr>
      <vt:lpstr>Loan requirement</vt:lpstr>
      <vt:lpstr>Loan and repayment installments</vt:lpstr>
      <vt:lpstr>PowerPoint Presentation</vt:lpstr>
      <vt:lpstr>PowerPoint Presentation</vt:lpstr>
      <vt:lpstr>PowerPoint Presentation</vt:lpstr>
      <vt:lpstr>PowerPoint Presentation</vt:lpstr>
      <vt:lpstr>Findings: Sustainability parameters</vt:lpstr>
      <vt:lpstr>Findings: CBHI sustainability</vt:lpstr>
      <vt:lpstr>Findings: CBHI sustainability</vt:lpstr>
      <vt:lpstr>PowerPoint Presentation</vt:lpstr>
      <vt:lpstr>PowerPoint Presentation</vt:lpstr>
      <vt:lpstr>PowerPoint Presentation</vt:lpstr>
      <vt:lpstr>PowerPoint Presentation</vt:lpstr>
      <vt:lpstr>PowerPoint Presentation</vt:lpstr>
      <vt:lpstr>Conclusions</vt:lpstr>
      <vt:lpstr>Contact for follow-up</vt:lpstr>
    </vt:vector>
  </TitlesOfParts>
  <Company>Micro Insurance Academy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Dror</dc:creator>
  <cp:lastModifiedBy>Nilesh</cp:lastModifiedBy>
  <cp:revision>618</cp:revision>
  <cp:lastPrinted>2018-01-27T17:21:47Z</cp:lastPrinted>
  <dcterms:created xsi:type="dcterms:W3CDTF">2009-06-14T06:47:41Z</dcterms:created>
  <dcterms:modified xsi:type="dcterms:W3CDTF">2018-01-30T06:37:01Z</dcterms:modified>
</cp:coreProperties>
</file>