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xml" ContentType="application/vnd.openxmlformats-officedocument.presentationml.tags+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3"/>
  </p:sldMasterIdLst>
  <p:notesMasterIdLst>
    <p:notesMasterId r:id="rId24"/>
  </p:notesMasterIdLst>
  <p:sldIdLst>
    <p:sldId id="141169268" r:id="rId4"/>
    <p:sldId id="283" r:id="rId5"/>
    <p:sldId id="282" r:id="rId6"/>
    <p:sldId id="298" r:id="rId7"/>
    <p:sldId id="277" r:id="rId8"/>
    <p:sldId id="2076138764" r:id="rId9"/>
    <p:sldId id="629" r:id="rId10"/>
    <p:sldId id="2076138763" r:id="rId11"/>
    <p:sldId id="353" r:id="rId12"/>
    <p:sldId id="635" r:id="rId13"/>
    <p:sldId id="2076138765" r:id="rId14"/>
    <p:sldId id="293" r:id="rId15"/>
    <p:sldId id="307" r:id="rId16"/>
    <p:sldId id="291" r:id="rId17"/>
    <p:sldId id="310" r:id="rId18"/>
    <p:sldId id="302" r:id="rId19"/>
    <p:sldId id="3457" r:id="rId20"/>
    <p:sldId id="2076138767" r:id="rId21"/>
    <p:sldId id="2076138768" r:id="rId22"/>
    <p:sldId id="29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tyam, Satyanandan" initials="AS" lastIdx="1" clrIdx="0">
    <p:extLst>
      <p:ext uri="{19B8F6BF-5375-455C-9EA6-DF929625EA0E}">
        <p15:presenceInfo xmlns:p15="http://schemas.microsoft.com/office/powerpoint/2012/main" userId="S::Satyanandan.Atyam@tataaig.com::8686febf-bf5a-4291-a986-7e3c0c1bc0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BFBC56-3005-4803-B5DD-48100CAEDA5F}" v="1" dt="2023-09-01T06:55:39.4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3849" autoAdjust="0"/>
  </p:normalViewPr>
  <p:slideViewPr>
    <p:cSldViewPr snapToGrid="0">
      <p:cViewPr varScale="1">
        <p:scale>
          <a:sx n="63" d="100"/>
          <a:sy n="63" d="100"/>
        </p:scale>
        <p:origin x="612" y="56"/>
      </p:cViewPr>
      <p:guideLst/>
    </p:cSldViewPr>
  </p:slideViewPr>
  <p:outlineViewPr>
    <p:cViewPr>
      <p:scale>
        <a:sx n="33" d="100"/>
        <a:sy n="33" d="100"/>
      </p:scale>
      <p:origin x="0" y="-831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esh Shetty - Assistant Manager" userId="bdce7d46-cb34-4dc2-b54a-604e6e5a550a" providerId="ADAL" clId="{8DBFBC56-3005-4803-B5DD-48100CAEDA5F}"/>
    <pc:docChg chg="undo custSel addSld modSld sldOrd">
      <pc:chgData name="Paresh Shetty - Assistant Manager" userId="bdce7d46-cb34-4dc2-b54a-604e6e5a550a" providerId="ADAL" clId="{8DBFBC56-3005-4803-B5DD-48100CAEDA5F}" dt="2023-09-01T06:55:51.669" v="7" actId="478"/>
      <pc:docMkLst>
        <pc:docMk/>
      </pc:docMkLst>
      <pc:sldChg chg="addSp delSp modSp add mod ord">
        <pc:chgData name="Paresh Shetty - Assistant Manager" userId="bdce7d46-cb34-4dc2-b54a-604e6e5a550a" providerId="ADAL" clId="{8DBFBC56-3005-4803-B5DD-48100CAEDA5F}" dt="2023-09-01T06:55:51.669" v="7" actId="478"/>
        <pc:sldMkLst>
          <pc:docMk/>
          <pc:sldMk cId="1262587396" sldId="141169268"/>
        </pc:sldMkLst>
        <pc:spChg chg="add del">
          <ac:chgData name="Paresh Shetty - Assistant Manager" userId="bdce7d46-cb34-4dc2-b54a-604e6e5a550a" providerId="ADAL" clId="{8DBFBC56-3005-4803-B5DD-48100CAEDA5F}" dt="2023-09-01T06:55:47.610" v="5" actId="478"/>
          <ac:spMkLst>
            <pc:docMk/>
            <pc:sldMk cId="1262587396" sldId="141169268"/>
            <ac:spMk id="2" creationId="{00000000-0000-0000-0000-000000000000}"/>
          </ac:spMkLst>
        </pc:spChg>
        <pc:spChg chg="del mod">
          <ac:chgData name="Paresh Shetty - Assistant Manager" userId="bdce7d46-cb34-4dc2-b54a-604e6e5a550a" providerId="ADAL" clId="{8DBFBC56-3005-4803-B5DD-48100CAEDA5F}" dt="2023-09-01T06:55:51.669" v="7" actId="478"/>
          <ac:spMkLst>
            <pc:docMk/>
            <pc:sldMk cId="1262587396" sldId="141169268"/>
            <ac:spMk id="4" creationId="{00000000-0000-0000-0000-000000000000}"/>
          </ac:spMkLst>
        </pc:spChg>
        <pc:picChg chg="del">
          <ac:chgData name="Paresh Shetty - Assistant Manager" userId="bdce7d46-cb34-4dc2-b54a-604e6e5a550a" providerId="ADAL" clId="{8DBFBC56-3005-4803-B5DD-48100CAEDA5F}" dt="2023-09-01T06:55:43.328" v="3" actId="478"/>
          <ac:picMkLst>
            <pc:docMk/>
            <pc:sldMk cId="1262587396" sldId="141169268"/>
            <ac:picMk id="9"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A4FE63-2C55-41DB-A071-89A21ABA51C6}" type="doc">
      <dgm:prSet loTypeId="urn:microsoft.com/office/officeart/2005/8/layout/radial1" loCatId="cycle" qsTypeId="urn:microsoft.com/office/officeart/2005/8/quickstyle/simple1" qsCatId="simple" csTypeId="urn:microsoft.com/office/officeart/2005/8/colors/colorful5" csCatId="colorful" phldr="1"/>
      <dgm:spPr/>
      <dgm:t>
        <a:bodyPr/>
        <a:lstStyle/>
        <a:p>
          <a:endParaRPr lang="en-US"/>
        </a:p>
      </dgm:t>
    </dgm:pt>
    <dgm:pt modelId="{469E73BB-CCA5-44D9-BF36-8D8717926E7D}">
      <dgm:prSet phldrT="[Text]" custT="1"/>
      <dgm:spPr/>
      <dgm:t>
        <a:bodyPr/>
        <a:lstStyle/>
        <a:p>
          <a:r>
            <a:rPr lang="en-US" sz="1000" dirty="0"/>
            <a:t>Insurance Company</a:t>
          </a:r>
        </a:p>
      </dgm:t>
    </dgm:pt>
    <dgm:pt modelId="{A178297A-06C5-4858-B455-D5A1CBDB2025}" type="parTrans" cxnId="{0F42CE72-F368-4F28-8312-16AC7DA4C5D1}">
      <dgm:prSet/>
      <dgm:spPr/>
      <dgm:t>
        <a:bodyPr/>
        <a:lstStyle/>
        <a:p>
          <a:endParaRPr lang="en-US" sz="5400"/>
        </a:p>
      </dgm:t>
    </dgm:pt>
    <dgm:pt modelId="{4D5A62A3-0995-4A51-820C-294AC8EC1C24}" type="sibTrans" cxnId="{0F42CE72-F368-4F28-8312-16AC7DA4C5D1}">
      <dgm:prSet/>
      <dgm:spPr/>
      <dgm:t>
        <a:bodyPr/>
        <a:lstStyle/>
        <a:p>
          <a:endParaRPr lang="en-US" sz="2400"/>
        </a:p>
      </dgm:t>
    </dgm:pt>
    <dgm:pt modelId="{7B6A2235-D69F-4E70-BF67-20CA773DC048}">
      <dgm:prSet phldrT="[Text]" custT="1"/>
      <dgm:spPr/>
      <dgm:t>
        <a:bodyPr/>
        <a:lstStyle/>
        <a:p>
          <a:r>
            <a:rPr lang="en-US" sz="1000"/>
            <a:t>Health-Third Party Administrators</a:t>
          </a:r>
        </a:p>
      </dgm:t>
    </dgm:pt>
    <dgm:pt modelId="{303286D5-421F-42BE-A86B-F69CE93FBD18}" type="parTrans" cxnId="{46756F98-4CC9-4452-9D7F-6FFBA2AA4B38}">
      <dgm:prSet custT="1"/>
      <dgm:spPr/>
      <dgm:t>
        <a:bodyPr/>
        <a:lstStyle/>
        <a:p>
          <a:endParaRPr lang="en-US" sz="1000"/>
        </a:p>
      </dgm:t>
    </dgm:pt>
    <dgm:pt modelId="{0D540692-18C6-43A3-B9CE-85C9BE844C79}" type="sibTrans" cxnId="{46756F98-4CC9-4452-9D7F-6FFBA2AA4B38}">
      <dgm:prSet/>
      <dgm:spPr/>
      <dgm:t>
        <a:bodyPr/>
        <a:lstStyle/>
        <a:p>
          <a:endParaRPr lang="en-US" sz="2400"/>
        </a:p>
      </dgm:t>
    </dgm:pt>
    <dgm:pt modelId="{935A381C-37A4-40E6-858B-E60D15D1409D}">
      <dgm:prSet custT="1"/>
      <dgm:spPr/>
      <dgm:t>
        <a:bodyPr/>
        <a:lstStyle/>
        <a:p>
          <a:r>
            <a:rPr lang="en-US" sz="1000"/>
            <a:t>Policy Processing Vendors</a:t>
          </a:r>
        </a:p>
      </dgm:t>
    </dgm:pt>
    <dgm:pt modelId="{371BB093-1C9B-4A5E-A2C4-0F39F520C8CF}" type="parTrans" cxnId="{E850AE5C-5720-4B24-9824-60CB503296C3}">
      <dgm:prSet custT="1"/>
      <dgm:spPr/>
      <dgm:t>
        <a:bodyPr/>
        <a:lstStyle/>
        <a:p>
          <a:endParaRPr lang="en-US" sz="1000"/>
        </a:p>
      </dgm:t>
    </dgm:pt>
    <dgm:pt modelId="{74B6C043-5FB6-4B31-BBBA-4DFAEA43F9B8}" type="sibTrans" cxnId="{E850AE5C-5720-4B24-9824-60CB503296C3}">
      <dgm:prSet/>
      <dgm:spPr/>
      <dgm:t>
        <a:bodyPr/>
        <a:lstStyle/>
        <a:p>
          <a:endParaRPr lang="en-US" sz="2400"/>
        </a:p>
      </dgm:t>
    </dgm:pt>
    <dgm:pt modelId="{29A4427B-2DF9-4070-9C44-6F76B5244F26}">
      <dgm:prSet custT="1"/>
      <dgm:spPr/>
      <dgm:t>
        <a:bodyPr/>
        <a:lstStyle/>
        <a:p>
          <a:r>
            <a:rPr lang="en-US" sz="1000"/>
            <a:t>Software Development vendors</a:t>
          </a:r>
        </a:p>
      </dgm:t>
    </dgm:pt>
    <dgm:pt modelId="{51602315-1708-4C4C-8010-10715A192AE1}" type="parTrans" cxnId="{8799F971-ED72-412F-B4F4-1CE9F4BFF222}">
      <dgm:prSet custT="1"/>
      <dgm:spPr/>
      <dgm:t>
        <a:bodyPr/>
        <a:lstStyle/>
        <a:p>
          <a:endParaRPr lang="en-US" sz="1000"/>
        </a:p>
      </dgm:t>
    </dgm:pt>
    <dgm:pt modelId="{A25CF200-7CD6-4C37-B942-9F7C416F0324}" type="sibTrans" cxnId="{8799F971-ED72-412F-B4F4-1CE9F4BFF222}">
      <dgm:prSet/>
      <dgm:spPr/>
      <dgm:t>
        <a:bodyPr/>
        <a:lstStyle/>
        <a:p>
          <a:endParaRPr lang="en-US" sz="2400"/>
        </a:p>
      </dgm:t>
    </dgm:pt>
    <dgm:pt modelId="{E75626BC-04E0-44F1-9D2C-1DC3E2D285AF}">
      <dgm:prSet custT="1"/>
      <dgm:spPr/>
      <dgm:t>
        <a:bodyPr/>
        <a:lstStyle/>
        <a:p>
          <a:r>
            <a:rPr lang="en-US" sz="1000" dirty="0"/>
            <a:t>Reinsurers</a:t>
          </a:r>
        </a:p>
      </dgm:t>
    </dgm:pt>
    <dgm:pt modelId="{765BF07B-16D0-4622-A856-10D3E0433052}" type="parTrans" cxnId="{714BB63B-3DEB-49B8-B9D9-BF2AC478E4D0}">
      <dgm:prSet custT="1"/>
      <dgm:spPr/>
      <dgm:t>
        <a:bodyPr/>
        <a:lstStyle/>
        <a:p>
          <a:endParaRPr lang="en-US" sz="1000"/>
        </a:p>
      </dgm:t>
    </dgm:pt>
    <dgm:pt modelId="{2643EE4F-4F64-4C52-A54B-7262F54E3AE6}" type="sibTrans" cxnId="{714BB63B-3DEB-49B8-B9D9-BF2AC478E4D0}">
      <dgm:prSet/>
      <dgm:spPr/>
      <dgm:t>
        <a:bodyPr/>
        <a:lstStyle/>
        <a:p>
          <a:endParaRPr lang="en-US" sz="2400"/>
        </a:p>
      </dgm:t>
    </dgm:pt>
    <dgm:pt modelId="{26A4DC8B-8CC7-4967-90D2-7E76249B191B}">
      <dgm:prSet custT="1"/>
      <dgm:spPr/>
      <dgm:t>
        <a:bodyPr/>
        <a:lstStyle/>
        <a:p>
          <a:r>
            <a:rPr lang="en-US" sz="1000"/>
            <a:t>Garages &amp; Service Providers</a:t>
          </a:r>
        </a:p>
      </dgm:t>
    </dgm:pt>
    <dgm:pt modelId="{46265B3E-0B1C-4F26-B747-558563512D59}" type="parTrans" cxnId="{D204F9A8-D1C7-49F6-8B9D-661E1AE95D6C}">
      <dgm:prSet custT="1"/>
      <dgm:spPr/>
      <dgm:t>
        <a:bodyPr/>
        <a:lstStyle/>
        <a:p>
          <a:endParaRPr lang="en-US" sz="1000"/>
        </a:p>
      </dgm:t>
    </dgm:pt>
    <dgm:pt modelId="{2B5CAA6F-9982-4A24-B8BC-028177A35A91}" type="sibTrans" cxnId="{D204F9A8-D1C7-49F6-8B9D-661E1AE95D6C}">
      <dgm:prSet/>
      <dgm:spPr/>
      <dgm:t>
        <a:bodyPr/>
        <a:lstStyle/>
        <a:p>
          <a:endParaRPr lang="en-US" sz="2400"/>
        </a:p>
      </dgm:t>
    </dgm:pt>
    <dgm:pt modelId="{EBC9B42A-1CA5-437C-8825-1F724964CFC1}">
      <dgm:prSet custT="1"/>
      <dgm:spPr/>
      <dgm:t>
        <a:bodyPr/>
        <a:lstStyle/>
        <a:p>
          <a:r>
            <a:rPr lang="en-US" sz="1000"/>
            <a:t>IT Infrastructure/Hosting</a:t>
          </a:r>
        </a:p>
      </dgm:t>
    </dgm:pt>
    <dgm:pt modelId="{7F7BC094-2096-4DC8-B74A-F104B86C8D1D}" type="parTrans" cxnId="{6DE6DBBB-F745-4284-AEFC-ECA4D8642F0E}">
      <dgm:prSet custT="1"/>
      <dgm:spPr/>
      <dgm:t>
        <a:bodyPr/>
        <a:lstStyle/>
        <a:p>
          <a:endParaRPr lang="en-US" sz="1000"/>
        </a:p>
      </dgm:t>
    </dgm:pt>
    <dgm:pt modelId="{BFC5842C-581E-4C86-8DCE-817690B8FDED}" type="sibTrans" cxnId="{6DE6DBBB-F745-4284-AEFC-ECA4D8642F0E}">
      <dgm:prSet/>
      <dgm:spPr/>
      <dgm:t>
        <a:bodyPr/>
        <a:lstStyle/>
        <a:p>
          <a:endParaRPr lang="en-US" sz="2400"/>
        </a:p>
      </dgm:t>
    </dgm:pt>
    <dgm:pt modelId="{D664FC5A-62B8-4CD5-861F-12A00425AA57}">
      <dgm:prSet custT="1"/>
      <dgm:spPr/>
      <dgm:t>
        <a:bodyPr/>
        <a:lstStyle/>
        <a:p>
          <a:r>
            <a:rPr lang="en-US" sz="1000"/>
            <a:t>Agents / Brokers</a:t>
          </a:r>
        </a:p>
      </dgm:t>
    </dgm:pt>
    <dgm:pt modelId="{F84F87C0-89A7-4043-9701-8E4BA3EC258E}" type="parTrans" cxnId="{8D4E359F-3C20-45DD-A06F-DB1D9BC6198F}">
      <dgm:prSet custT="1"/>
      <dgm:spPr/>
      <dgm:t>
        <a:bodyPr/>
        <a:lstStyle/>
        <a:p>
          <a:endParaRPr lang="en-US" sz="1000"/>
        </a:p>
      </dgm:t>
    </dgm:pt>
    <dgm:pt modelId="{84F53F99-8849-4799-9801-8B3FF6A391B2}" type="sibTrans" cxnId="{8D4E359F-3C20-45DD-A06F-DB1D9BC6198F}">
      <dgm:prSet/>
      <dgm:spPr/>
      <dgm:t>
        <a:bodyPr/>
        <a:lstStyle/>
        <a:p>
          <a:endParaRPr lang="en-US" sz="2400"/>
        </a:p>
      </dgm:t>
    </dgm:pt>
    <dgm:pt modelId="{CFEB4181-3BC2-4222-B4A5-3DD25BB3B376}">
      <dgm:prSet custT="1"/>
      <dgm:spPr/>
      <dgm:t>
        <a:bodyPr/>
        <a:lstStyle/>
        <a:p>
          <a:r>
            <a:rPr lang="en-US" sz="1000"/>
            <a:t>Insurance Intermediary Tie ups </a:t>
          </a:r>
        </a:p>
      </dgm:t>
    </dgm:pt>
    <dgm:pt modelId="{A23A088C-46E0-40F5-82F4-D09A7B724D61}" type="parTrans" cxnId="{605EEA9D-A8A8-4145-9F4D-BFDD6E0101FF}">
      <dgm:prSet custT="1"/>
      <dgm:spPr/>
      <dgm:t>
        <a:bodyPr/>
        <a:lstStyle/>
        <a:p>
          <a:endParaRPr lang="en-US" sz="1000"/>
        </a:p>
      </dgm:t>
    </dgm:pt>
    <dgm:pt modelId="{11E2749A-D8DC-449C-8812-34493AA06F20}" type="sibTrans" cxnId="{605EEA9D-A8A8-4145-9F4D-BFDD6E0101FF}">
      <dgm:prSet/>
      <dgm:spPr/>
      <dgm:t>
        <a:bodyPr/>
        <a:lstStyle/>
        <a:p>
          <a:endParaRPr lang="en-US" sz="2400"/>
        </a:p>
      </dgm:t>
    </dgm:pt>
    <dgm:pt modelId="{3081E6C9-6F35-43F1-B175-2D859D8108EB}">
      <dgm:prSet custT="1"/>
      <dgm:spPr/>
      <dgm:t>
        <a:bodyPr/>
        <a:lstStyle/>
        <a:p>
          <a:r>
            <a:rPr lang="en-US" sz="1000"/>
            <a:t>Break in inspection vendors</a:t>
          </a:r>
        </a:p>
      </dgm:t>
    </dgm:pt>
    <dgm:pt modelId="{5BD34A3E-9E38-44B4-A18A-ABCA18A95672}" type="parTrans" cxnId="{1D90DB5C-3391-4F0B-A195-BBCC4C11EAD0}">
      <dgm:prSet custT="1"/>
      <dgm:spPr/>
      <dgm:t>
        <a:bodyPr/>
        <a:lstStyle/>
        <a:p>
          <a:endParaRPr lang="en-US" sz="1000"/>
        </a:p>
      </dgm:t>
    </dgm:pt>
    <dgm:pt modelId="{E1B6E4A0-C455-4C8D-89D1-8A89AFFA4596}" type="sibTrans" cxnId="{1D90DB5C-3391-4F0B-A195-BBCC4C11EAD0}">
      <dgm:prSet/>
      <dgm:spPr/>
      <dgm:t>
        <a:bodyPr/>
        <a:lstStyle/>
        <a:p>
          <a:endParaRPr lang="en-US" sz="2400"/>
        </a:p>
      </dgm:t>
    </dgm:pt>
    <dgm:pt modelId="{4B3FF68C-3FCB-486E-9EF4-B454F5C297E5}">
      <dgm:prSet custT="1"/>
      <dgm:spPr/>
      <dgm:t>
        <a:bodyPr/>
        <a:lstStyle/>
        <a:p>
          <a:r>
            <a:rPr lang="en-US" sz="1000"/>
            <a:t>Surveyors</a:t>
          </a:r>
        </a:p>
      </dgm:t>
    </dgm:pt>
    <dgm:pt modelId="{5292FA46-2C07-44FD-905B-F3DDFFDE7887}" type="parTrans" cxnId="{3FA6E0EE-53B3-48F2-A32A-DBE915E0CD52}">
      <dgm:prSet custT="1"/>
      <dgm:spPr/>
      <dgm:t>
        <a:bodyPr/>
        <a:lstStyle/>
        <a:p>
          <a:endParaRPr lang="en-US" sz="1000"/>
        </a:p>
      </dgm:t>
    </dgm:pt>
    <dgm:pt modelId="{02238481-571B-48A2-AADB-58A8E49AA845}" type="sibTrans" cxnId="{3FA6E0EE-53B3-48F2-A32A-DBE915E0CD52}">
      <dgm:prSet/>
      <dgm:spPr/>
      <dgm:t>
        <a:bodyPr/>
        <a:lstStyle/>
        <a:p>
          <a:endParaRPr lang="en-US" sz="2400"/>
        </a:p>
      </dgm:t>
    </dgm:pt>
    <dgm:pt modelId="{431AF513-5BCB-40BD-8289-530B9B541827}">
      <dgm:prSet custT="1"/>
      <dgm:spPr/>
      <dgm:t>
        <a:bodyPr/>
        <a:lstStyle/>
        <a:p>
          <a:r>
            <a:rPr lang="en-US" sz="1000"/>
            <a:t>Loss Adjusters &amp; Salvage</a:t>
          </a:r>
        </a:p>
      </dgm:t>
    </dgm:pt>
    <dgm:pt modelId="{8DF8D7B9-29C1-4E7A-8918-44AF7DA01B40}" type="parTrans" cxnId="{C8D0A0EF-2783-4025-A869-67695F362D56}">
      <dgm:prSet custT="1"/>
      <dgm:spPr/>
      <dgm:t>
        <a:bodyPr/>
        <a:lstStyle/>
        <a:p>
          <a:endParaRPr lang="en-US" sz="1000"/>
        </a:p>
      </dgm:t>
    </dgm:pt>
    <dgm:pt modelId="{79C176E8-6D01-4463-9BE6-8B548BE878AF}" type="sibTrans" cxnId="{C8D0A0EF-2783-4025-A869-67695F362D56}">
      <dgm:prSet/>
      <dgm:spPr/>
      <dgm:t>
        <a:bodyPr/>
        <a:lstStyle/>
        <a:p>
          <a:endParaRPr lang="en-US" sz="2400"/>
        </a:p>
      </dgm:t>
    </dgm:pt>
    <dgm:pt modelId="{F759954F-64C5-4F5F-B813-A6DFC2406225}">
      <dgm:prSet custT="1"/>
      <dgm:spPr/>
      <dgm:t>
        <a:bodyPr/>
        <a:lstStyle/>
        <a:p>
          <a:r>
            <a:rPr lang="en-US" sz="1000" dirty="0"/>
            <a:t>VAS service providers</a:t>
          </a:r>
        </a:p>
      </dgm:t>
    </dgm:pt>
    <dgm:pt modelId="{B5C34637-8397-40C6-99E1-CA83AA2E2C8A}" type="parTrans" cxnId="{F017FAD5-11C1-4F0D-9C1B-85FED694E39E}">
      <dgm:prSet/>
      <dgm:spPr/>
      <dgm:t>
        <a:bodyPr/>
        <a:lstStyle/>
        <a:p>
          <a:endParaRPr lang="en-US"/>
        </a:p>
      </dgm:t>
    </dgm:pt>
    <dgm:pt modelId="{5A6F7A0E-7A67-4559-8ED2-B3614335E700}" type="sibTrans" cxnId="{F017FAD5-11C1-4F0D-9C1B-85FED694E39E}">
      <dgm:prSet/>
      <dgm:spPr/>
      <dgm:t>
        <a:bodyPr/>
        <a:lstStyle/>
        <a:p>
          <a:endParaRPr lang="en-US"/>
        </a:p>
      </dgm:t>
    </dgm:pt>
    <dgm:pt modelId="{2BE73670-6115-41F0-B3E3-55074C98CBFD}" type="pres">
      <dgm:prSet presAssocID="{B4A4FE63-2C55-41DB-A071-89A21ABA51C6}" presName="cycle" presStyleCnt="0">
        <dgm:presLayoutVars>
          <dgm:chMax val="1"/>
          <dgm:dir/>
          <dgm:animLvl val="ctr"/>
          <dgm:resizeHandles val="exact"/>
        </dgm:presLayoutVars>
      </dgm:prSet>
      <dgm:spPr/>
    </dgm:pt>
    <dgm:pt modelId="{F1A8F951-DB5B-4ECD-A515-30EF39C45A93}" type="pres">
      <dgm:prSet presAssocID="{469E73BB-CCA5-44D9-BF36-8D8717926E7D}" presName="centerShape" presStyleLbl="node0" presStyleIdx="0" presStyleCnt="1" custScaleX="121570"/>
      <dgm:spPr/>
    </dgm:pt>
    <dgm:pt modelId="{086FCC45-0CBF-4EED-81F3-CE1CFCEB9544}" type="pres">
      <dgm:prSet presAssocID="{303286D5-421F-42BE-A86B-F69CE93FBD18}" presName="Name9" presStyleLbl="parChTrans1D2" presStyleIdx="0" presStyleCnt="12" custScaleX="2000000"/>
      <dgm:spPr/>
    </dgm:pt>
    <dgm:pt modelId="{D27C1AED-6A65-45ED-AD03-5612137FD812}" type="pres">
      <dgm:prSet presAssocID="{303286D5-421F-42BE-A86B-F69CE93FBD18}" presName="connTx" presStyleLbl="parChTrans1D2" presStyleIdx="0" presStyleCnt="12"/>
      <dgm:spPr/>
    </dgm:pt>
    <dgm:pt modelId="{776ED2EC-F3F8-4FA6-896A-57E7932292FB}" type="pres">
      <dgm:prSet presAssocID="{7B6A2235-D69F-4E70-BF67-20CA773DC048}" presName="node" presStyleLbl="node1" presStyleIdx="0" presStyleCnt="12" custScaleX="121570">
        <dgm:presLayoutVars>
          <dgm:bulletEnabled val="1"/>
        </dgm:presLayoutVars>
      </dgm:prSet>
      <dgm:spPr/>
    </dgm:pt>
    <dgm:pt modelId="{5DB13C57-95E6-425B-B879-466790246E29}" type="pres">
      <dgm:prSet presAssocID="{371BB093-1C9B-4A5E-A2C4-0F39F520C8CF}" presName="Name9" presStyleLbl="parChTrans1D2" presStyleIdx="1" presStyleCnt="12" custScaleX="2000000"/>
      <dgm:spPr/>
    </dgm:pt>
    <dgm:pt modelId="{E9642F60-4BDE-47E0-98B2-663A75320F6D}" type="pres">
      <dgm:prSet presAssocID="{371BB093-1C9B-4A5E-A2C4-0F39F520C8CF}" presName="connTx" presStyleLbl="parChTrans1D2" presStyleIdx="1" presStyleCnt="12"/>
      <dgm:spPr/>
    </dgm:pt>
    <dgm:pt modelId="{F92F4DBC-B5D4-46B6-B36D-2210BE74A55E}" type="pres">
      <dgm:prSet presAssocID="{935A381C-37A4-40E6-858B-E60D15D1409D}" presName="node" presStyleLbl="node1" presStyleIdx="1" presStyleCnt="12" custScaleX="121570">
        <dgm:presLayoutVars>
          <dgm:bulletEnabled val="1"/>
        </dgm:presLayoutVars>
      </dgm:prSet>
      <dgm:spPr/>
    </dgm:pt>
    <dgm:pt modelId="{CCEE9094-750D-44F1-86CC-7815D03803CA}" type="pres">
      <dgm:prSet presAssocID="{51602315-1708-4C4C-8010-10715A192AE1}" presName="Name9" presStyleLbl="parChTrans1D2" presStyleIdx="2" presStyleCnt="12" custScaleX="2000000"/>
      <dgm:spPr/>
    </dgm:pt>
    <dgm:pt modelId="{AED355F1-5BEB-4FB3-95F8-F0C0B9A191E8}" type="pres">
      <dgm:prSet presAssocID="{51602315-1708-4C4C-8010-10715A192AE1}" presName="connTx" presStyleLbl="parChTrans1D2" presStyleIdx="2" presStyleCnt="12"/>
      <dgm:spPr/>
    </dgm:pt>
    <dgm:pt modelId="{A2C316F7-1FB5-4061-BB18-ACD663FCC3B0}" type="pres">
      <dgm:prSet presAssocID="{29A4427B-2DF9-4070-9C44-6F76B5244F26}" presName="node" presStyleLbl="node1" presStyleIdx="2" presStyleCnt="12" custScaleX="121570">
        <dgm:presLayoutVars>
          <dgm:bulletEnabled val="1"/>
        </dgm:presLayoutVars>
      </dgm:prSet>
      <dgm:spPr/>
    </dgm:pt>
    <dgm:pt modelId="{9D1A0059-6138-4CB0-81D6-9796244AB36D}" type="pres">
      <dgm:prSet presAssocID="{7F7BC094-2096-4DC8-B74A-F104B86C8D1D}" presName="Name9" presStyleLbl="parChTrans1D2" presStyleIdx="3" presStyleCnt="12" custScaleX="2000000"/>
      <dgm:spPr/>
    </dgm:pt>
    <dgm:pt modelId="{BE51668B-CC6A-400C-9D08-AF1852A2D14C}" type="pres">
      <dgm:prSet presAssocID="{7F7BC094-2096-4DC8-B74A-F104B86C8D1D}" presName="connTx" presStyleLbl="parChTrans1D2" presStyleIdx="3" presStyleCnt="12"/>
      <dgm:spPr/>
    </dgm:pt>
    <dgm:pt modelId="{2D7F370D-60F1-42BF-9D40-CED194A1145F}" type="pres">
      <dgm:prSet presAssocID="{EBC9B42A-1CA5-437C-8825-1F724964CFC1}" presName="node" presStyleLbl="node1" presStyleIdx="3" presStyleCnt="12" custScaleX="121570">
        <dgm:presLayoutVars>
          <dgm:bulletEnabled val="1"/>
        </dgm:presLayoutVars>
      </dgm:prSet>
      <dgm:spPr/>
    </dgm:pt>
    <dgm:pt modelId="{3599E5EF-7F8A-43E0-A294-8E51D17EC831}" type="pres">
      <dgm:prSet presAssocID="{765BF07B-16D0-4622-A856-10D3E0433052}" presName="Name9" presStyleLbl="parChTrans1D2" presStyleIdx="4" presStyleCnt="12" custScaleX="2000000"/>
      <dgm:spPr/>
    </dgm:pt>
    <dgm:pt modelId="{E9DF416D-A6BC-4C2D-ACD1-8A270657160D}" type="pres">
      <dgm:prSet presAssocID="{765BF07B-16D0-4622-A856-10D3E0433052}" presName="connTx" presStyleLbl="parChTrans1D2" presStyleIdx="4" presStyleCnt="12"/>
      <dgm:spPr/>
    </dgm:pt>
    <dgm:pt modelId="{6F31D3D9-2899-43B6-A22F-60CF222DF848}" type="pres">
      <dgm:prSet presAssocID="{E75626BC-04E0-44F1-9D2C-1DC3E2D285AF}" presName="node" presStyleLbl="node1" presStyleIdx="4" presStyleCnt="12" custScaleX="121570">
        <dgm:presLayoutVars>
          <dgm:bulletEnabled val="1"/>
        </dgm:presLayoutVars>
      </dgm:prSet>
      <dgm:spPr/>
    </dgm:pt>
    <dgm:pt modelId="{EF463BDB-2720-45F6-8283-E0195972AA9E}" type="pres">
      <dgm:prSet presAssocID="{B5C34637-8397-40C6-99E1-CA83AA2E2C8A}" presName="Name9" presStyleLbl="parChTrans1D2" presStyleIdx="5" presStyleCnt="12"/>
      <dgm:spPr/>
    </dgm:pt>
    <dgm:pt modelId="{2BF5335E-EA8D-40A7-95E0-024E7144EA0C}" type="pres">
      <dgm:prSet presAssocID="{B5C34637-8397-40C6-99E1-CA83AA2E2C8A}" presName="connTx" presStyleLbl="parChTrans1D2" presStyleIdx="5" presStyleCnt="12"/>
      <dgm:spPr/>
    </dgm:pt>
    <dgm:pt modelId="{610DFE8C-AF19-4D44-8720-19D13AFA6DEA}" type="pres">
      <dgm:prSet presAssocID="{F759954F-64C5-4F5F-B813-A6DFC2406225}" presName="node" presStyleLbl="node1" presStyleIdx="5" presStyleCnt="12">
        <dgm:presLayoutVars>
          <dgm:bulletEnabled val="1"/>
        </dgm:presLayoutVars>
      </dgm:prSet>
      <dgm:spPr/>
    </dgm:pt>
    <dgm:pt modelId="{9242B631-9983-4355-B6FC-673E742A0927}" type="pres">
      <dgm:prSet presAssocID="{46265B3E-0B1C-4F26-B747-558563512D59}" presName="Name9" presStyleLbl="parChTrans1D2" presStyleIdx="6" presStyleCnt="12" custScaleX="2000000"/>
      <dgm:spPr/>
    </dgm:pt>
    <dgm:pt modelId="{335C1C1C-83C3-4CAB-A9DD-43221155D512}" type="pres">
      <dgm:prSet presAssocID="{46265B3E-0B1C-4F26-B747-558563512D59}" presName="connTx" presStyleLbl="parChTrans1D2" presStyleIdx="6" presStyleCnt="12"/>
      <dgm:spPr/>
    </dgm:pt>
    <dgm:pt modelId="{BDA63776-9296-418C-A03D-35F9DCD870A9}" type="pres">
      <dgm:prSet presAssocID="{26A4DC8B-8CC7-4967-90D2-7E76249B191B}" presName="node" presStyleLbl="node1" presStyleIdx="6" presStyleCnt="12" custScaleX="121570">
        <dgm:presLayoutVars>
          <dgm:bulletEnabled val="1"/>
        </dgm:presLayoutVars>
      </dgm:prSet>
      <dgm:spPr/>
    </dgm:pt>
    <dgm:pt modelId="{1E4A61E9-D583-49C9-9C3F-4DFF05E5555E}" type="pres">
      <dgm:prSet presAssocID="{F84F87C0-89A7-4043-9701-8E4BA3EC258E}" presName="Name9" presStyleLbl="parChTrans1D2" presStyleIdx="7" presStyleCnt="12" custScaleX="2000000"/>
      <dgm:spPr/>
    </dgm:pt>
    <dgm:pt modelId="{61E098AC-D65E-41B1-86F3-B970ED0C2292}" type="pres">
      <dgm:prSet presAssocID="{F84F87C0-89A7-4043-9701-8E4BA3EC258E}" presName="connTx" presStyleLbl="parChTrans1D2" presStyleIdx="7" presStyleCnt="12"/>
      <dgm:spPr/>
    </dgm:pt>
    <dgm:pt modelId="{E369351D-50AA-4C31-A83C-573D83507842}" type="pres">
      <dgm:prSet presAssocID="{D664FC5A-62B8-4CD5-861F-12A00425AA57}" presName="node" presStyleLbl="node1" presStyleIdx="7" presStyleCnt="12" custScaleX="121570">
        <dgm:presLayoutVars>
          <dgm:bulletEnabled val="1"/>
        </dgm:presLayoutVars>
      </dgm:prSet>
      <dgm:spPr/>
    </dgm:pt>
    <dgm:pt modelId="{487B28E5-4CF0-4D0A-9F9A-DB0F741F49CC}" type="pres">
      <dgm:prSet presAssocID="{A23A088C-46E0-40F5-82F4-D09A7B724D61}" presName="Name9" presStyleLbl="parChTrans1D2" presStyleIdx="8" presStyleCnt="12" custScaleX="2000000"/>
      <dgm:spPr/>
    </dgm:pt>
    <dgm:pt modelId="{7E4E52B5-E5E9-4A89-BE84-7E32D5CA0B62}" type="pres">
      <dgm:prSet presAssocID="{A23A088C-46E0-40F5-82F4-D09A7B724D61}" presName="connTx" presStyleLbl="parChTrans1D2" presStyleIdx="8" presStyleCnt="12"/>
      <dgm:spPr/>
    </dgm:pt>
    <dgm:pt modelId="{F519CDF6-6B1A-481E-846E-A8348FC86E1F}" type="pres">
      <dgm:prSet presAssocID="{CFEB4181-3BC2-4222-B4A5-3DD25BB3B376}" presName="node" presStyleLbl="node1" presStyleIdx="8" presStyleCnt="12" custScaleX="121570">
        <dgm:presLayoutVars>
          <dgm:bulletEnabled val="1"/>
        </dgm:presLayoutVars>
      </dgm:prSet>
      <dgm:spPr/>
    </dgm:pt>
    <dgm:pt modelId="{D8588DA0-CBBD-4C53-8232-B642711C1AC9}" type="pres">
      <dgm:prSet presAssocID="{5BD34A3E-9E38-44B4-A18A-ABCA18A95672}" presName="Name9" presStyleLbl="parChTrans1D2" presStyleIdx="9" presStyleCnt="12" custScaleX="2000000"/>
      <dgm:spPr/>
    </dgm:pt>
    <dgm:pt modelId="{4AE60F63-2719-4CFF-9EF6-78FE8CD490D0}" type="pres">
      <dgm:prSet presAssocID="{5BD34A3E-9E38-44B4-A18A-ABCA18A95672}" presName="connTx" presStyleLbl="parChTrans1D2" presStyleIdx="9" presStyleCnt="12"/>
      <dgm:spPr/>
    </dgm:pt>
    <dgm:pt modelId="{23EDC7A6-3501-47F7-BE2A-1F7C5517FB24}" type="pres">
      <dgm:prSet presAssocID="{3081E6C9-6F35-43F1-B175-2D859D8108EB}" presName="node" presStyleLbl="node1" presStyleIdx="9" presStyleCnt="12" custScaleX="121570">
        <dgm:presLayoutVars>
          <dgm:bulletEnabled val="1"/>
        </dgm:presLayoutVars>
      </dgm:prSet>
      <dgm:spPr/>
    </dgm:pt>
    <dgm:pt modelId="{74B2569F-73B6-4B24-B535-035D07E3B31A}" type="pres">
      <dgm:prSet presAssocID="{5292FA46-2C07-44FD-905B-F3DDFFDE7887}" presName="Name9" presStyleLbl="parChTrans1D2" presStyleIdx="10" presStyleCnt="12" custScaleX="2000000"/>
      <dgm:spPr/>
    </dgm:pt>
    <dgm:pt modelId="{8F58A5E5-8141-4BDB-B431-0759ACACB520}" type="pres">
      <dgm:prSet presAssocID="{5292FA46-2C07-44FD-905B-F3DDFFDE7887}" presName="connTx" presStyleLbl="parChTrans1D2" presStyleIdx="10" presStyleCnt="12"/>
      <dgm:spPr/>
    </dgm:pt>
    <dgm:pt modelId="{9950C4B9-C648-412D-AC18-290B05B41507}" type="pres">
      <dgm:prSet presAssocID="{4B3FF68C-3FCB-486E-9EF4-B454F5C297E5}" presName="node" presStyleLbl="node1" presStyleIdx="10" presStyleCnt="12" custScaleX="121570">
        <dgm:presLayoutVars>
          <dgm:bulletEnabled val="1"/>
        </dgm:presLayoutVars>
      </dgm:prSet>
      <dgm:spPr/>
    </dgm:pt>
    <dgm:pt modelId="{FC4A377D-A9D9-4714-B323-FD51A8A9F687}" type="pres">
      <dgm:prSet presAssocID="{8DF8D7B9-29C1-4E7A-8918-44AF7DA01B40}" presName="Name9" presStyleLbl="parChTrans1D2" presStyleIdx="11" presStyleCnt="12" custScaleX="2000000"/>
      <dgm:spPr/>
    </dgm:pt>
    <dgm:pt modelId="{55C07C50-7676-48B2-B4EB-737EB150D6F5}" type="pres">
      <dgm:prSet presAssocID="{8DF8D7B9-29C1-4E7A-8918-44AF7DA01B40}" presName="connTx" presStyleLbl="parChTrans1D2" presStyleIdx="11" presStyleCnt="12"/>
      <dgm:spPr/>
    </dgm:pt>
    <dgm:pt modelId="{63335266-5A25-4E49-BD25-DBC5AA1E7FAA}" type="pres">
      <dgm:prSet presAssocID="{431AF513-5BCB-40BD-8289-530B9B541827}" presName="node" presStyleLbl="node1" presStyleIdx="11" presStyleCnt="12" custScaleX="121570">
        <dgm:presLayoutVars>
          <dgm:bulletEnabled val="1"/>
        </dgm:presLayoutVars>
      </dgm:prSet>
      <dgm:spPr/>
    </dgm:pt>
  </dgm:ptLst>
  <dgm:cxnLst>
    <dgm:cxn modelId="{45871F01-DBC7-41C1-804F-D35CC3015A4D}" type="presOf" srcId="{F84F87C0-89A7-4043-9701-8E4BA3EC258E}" destId="{61E098AC-D65E-41B1-86F3-B970ED0C2292}" srcOrd="1" destOrd="0" presId="urn:microsoft.com/office/officeart/2005/8/layout/radial1"/>
    <dgm:cxn modelId="{A26DBB0E-ED34-491C-A1CC-B870868B3211}" type="presOf" srcId="{EBC9B42A-1CA5-437C-8825-1F724964CFC1}" destId="{2D7F370D-60F1-42BF-9D40-CED194A1145F}" srcOrd="0" destOrd="0" presId="urn:microsoft.com/office/officeart/2005/8/layout/radial1"/>
    <dgm:cxn modelId="{AA5A2821-5473-4D52-A463-0F430F897E0A}" type="presOf" srcId="{26A4DC8B-8CC7-4967-90D2-7E76249B191B}" destId="{BDA63776-9296-418C-A03D-35F9DCD870A9}" srcOrd="0" destOrd="0" presId="urn:microsoft.com/office/officeart/2005/8/layout/radial1"/>
    <dgm:cxn modelId="{87BCF62D-6461-4231-832B-B57A2A030431}" type="presOf" srcId="{7F7BC094-2096-4DC8-B74A-F104B86C8D1D}" destId="{9D1A0059-6138-4CB0-81D6-9796244AB36D}" srcOrd="0" destOrd="0" presId="urn:microsoft.com/office/officeart/2005/8/layout/radial1"/>
    <dgm:cxn modelId="{321B4D35-F7F3-4EF2-8039-2C61EFFBF92E}" type="presOf" srcId="{F759954F-64C5-4F5F-B813-A6DFC2406225}" destId="{610DFE8C-AF19-4D44-8720-19D13AFA6DEA}" srcOrd="0" destOrd="0" presId="urn:microsoft.com/office/officeart/2005/8/layout/radial1"/>
    <dgm:cxn modelId="{C5D0C236-0AC6-4102-AA00-667923FA7858}" type="presOf" srcId="{A23A088C-46E0-40F5-82F4-D09A7B724D61}" destId="{487B28E5-4CF0-4D0A-9F9A-DB0F741F49CC}" srcOrd="0" destOrd="0" presId="urn:microsoft.com/office/officeart/2005/8/layout/radial1"/>
    <dgm:cxn modelId="{9CABC437-C951-4B70-871B-3A19BE50B99A}" type="presOf" srcId="{469E73BB-CCA5-44D9-BF36-8D8717926E7D}" destId="{F1A8F951-DB5B-4ECD-A515-30EF39C45A93}" srcOrd="0" destOrd="0" presId="urn:microsoft.com/office/officeart/2005/8/layout/radial1"/>
    <dgm:cxn modelId="{714BB63B-3DEB-49B8-B9D9-BF2AC478E4D0}" srcId="{469E73BB-CCA5-44D9-BF36-8D8717926E7D}" destId="{E75626BC-04E0-44F1-9D2C-1DC3E2D285AF}" srcOrd="4" destOrd="0" parTransId="{765BF07B-16D0-4622-A856-10D3E0433052}" sibTransId="{2643EE4F-4F64-4C52-A54B-7262F54E3AE6}"/>
    <dgm:cxn modelId="{FCEB6E5B-3430-4ACE-A0F3-C14B2496034A}" type="presOf" srcId="{5BD34A3E-9E38-44B4-A18A-ABCA18A95672}" destId="{4AE60F63-2719-4CFF-9EF6-78FE8CD490D0}" srcOrd="1" destOrd="0" presId="urn:microsoft.com/office/officeart/2005/8/layout/radial1"/>
    <dgm:cxn modelId="{6B8C155C-F22F-472D-BB7C-20DB0E78339C}" type="presOf" srcId="{431AF513-5BCB-40BD-8289-530B9B541827}" destId="{63335266-5A25-4E49-BD25-DBC5AA1E7FAA}" srcOrd="0" destOrd="0" presId="urn:microsoft.com/office/officeart/2005/8/layout/radial1"/>
    <dgm:cxn modelId="{E850AE5C-5720-4B24-9824-60CB503296C3}" srcId="{469E73BB-CCA5-44D9-BF36-8D8717926E7D}" destId="{935A381C-37A4-40E6-858B-E60D15D1409D}" srcOrd="1" destOrd="0" parTransId="{371BB093-1C9B-4A5E-A2C4-0F39F520C8CF}" sibTransId="{74B6C043-5FB6-4B31-BBBA-4DFAEA43F9B8}"/>
    <dgm:cxn modelId="{1D90DB5C-3391-4F0B-A195-BBCC4C11EAD0}" srcId="{469E73BB-CCA5-44D9-BF36-8D8717926E7D}" destId="{3081E6C9-6F35-43F1-B175-2D859D8108EB}" srcOrd="9" destOrd="0" parTransId="{5BD34A3E-9E38-44B4-A18A-ABCA18A95672}" sibTransId="{E1B6E4A0-C455-4C8D-89D1-8A89AFFA4596}"/>
    <dgm:cxn modelId="{7C1F4A5F-DF79-4E5C-8D15-51D2B2C8583C}" type="presOf" srcId="{935A381C-37A4-40E6-858B-E60D15D1409D}" destId="{F92F4DBC-B5D4-46B6-B36D-2210BE74A55E}" srcOrd="0" destOrd="0" presId="urn:microsoft.com/office/officeart/2005/8/layout/radial1"/>
    <dgm:cxn modelId="{45D9D641-2A05-4A05-AF10-CC05FAEF5287}" type="presOf" srcId="{5BD34A3E-9E38-44B4-A18A-ABCA18A95672}" destId="{D8588DA0-CBBD-4C53-8232-B642711C1AC9}" srcOrd="0" destOrd="0" presId="urn:microsoft.com/office/officeart/2005/8/layout/radial1"/>
    <dgm:cxn modelId="{D47EA663-8F55-4089-ACD6-19FA5611AE22}" type="presOf" srcId="{303286D5-421F-42BE-A86B-F69CE93FBD18}" destId="{D27C1AED-6A65-45ED-AD03-5612137FD812}" srcOrd="1" destOrd="0" presId="urn:microsoft.com/office/officeart/2005/8/layout/radial1"/>
    <dgm:cxn modelId="{C5E6AB63-5ABE-4359-BBB7-BA9695E8793E}" type="presOf" srcId="{7B6A2235-D69F-4E70-BF67-20CA773DC048}" destId="{776ED2EC-F3F8-4FA6-896A-57E7932292FB}" srcOrd="0" destOrd="0" presId="urn:microsoft.com/office/officeart/2005/8/layout/radial1"/>
    <dgm:cxn modelId="{917F4164-E576-489B-A8A1-2C2F95D50EC5}" type="presOf" srcId="{51602315-1708-4C4C-8010-10715A192AE1}" destId="{AED355F1-5BEB-4FB3-95F8-F0C0B9A191E8}" srcOrd="1" destOrd="0" presId="urn:microsoft.com/office/officeart/2005/8/layout/radial1"/>
    <dgm:cxn modelId="{E65F2647-0916-401D-94C0-2FD0F2D12F4A}" type="presOf" srcId="{F84F87C0-89A7-4043-9701-8E4BA3EC258E}" destId="{1E4A61E9-D583-49C9-9C3F-4DFF05E5555E}" srcOrd="0" destOrd="0" presId="urn:microsoft.com/office/officeart/2005/8/layout/radial1"/>
    <dgm:cxn modelId="{8799F971-ED72-412F-B4F4-1CE9F4BFF222}" srcId="{469E73BB-CCA5-44D9-BF36-8D8717926E7D}" destId="{29A4427B-2DF9-4070-9C44-6F76B5244F26}" srcOrd="2" destOrd="0" parTransId="{51602315-1708-4C4C-8010-10715A192AE1}" sibTransId="{A25CF200-7CD6-4C37-B942-9F7C416F0324}"/>
    <dgm:cxn modelId="{960A2E52-A67D-47CE-810D-D3B3453391D3}" type="presOf" srcId="{46265B3E-0B1C-4F26-B747-558563512D59}" destId="{335C1C1C-83C3-4CAB-A9DD-43221155D512}" srcOrd="1" destOrd="0" presId="urn:microsoft.com/office/officeart/2005/8/layout/radial1"/>
    <dgm:cxn modelId="{0F42CE72-F368-4F28-8312-16AC7DA4C5D1}" srcId="{B4A4FE63-2C55-41DB-A071-89A21ABA51C6}" destId="{469E73BB-CCA5-44D9-BF36-8D8717926E7D}" srcOrd="0" destOrd="0" parTransId="{A178297A-06C5-4858-B455-D5A1CBDB2025}" sibTransId="{4D5A62A3-0995-4A51-820C-294AC8EC1C24}"/>
    <dgm:cxn modelId="{BF154A56-BE2C-47B9-86B6-C41BE05CD229}" type="presOf" srcId="{D664FC5A-62B8-4CD5-861F-12A00425AA57}" destId="{E369351D-50AA-4C31-A83C-573D83507842}" srcOrd="0" destOrd="0" presId="urn:microsoft.com/office/officeart/2005/8/layout/radial1"/>
    <dgm:cxn modelId="{4D994C77-91CC-40BF-AB3C-BE6DB718D36F}" type="presOf" srcId="{E75626BC-04E0-44F1-9D2C-1DC3E2D285AF}" destId="{6F31D3D9-2899-43B6-A22F-60CF222DF848}" srcOrd="0" destOrd="0" presId="urn:microsoft.com/office/officeart/2005/8/layout/radial1"/>
    <dgm:cxn modelId="{5BBEBD77-BC5E-4684-A6D9-D8B316EBD530}" type="presOf" srcId="{29A4427B-2DF9-4070-9C44-6F76B5244F26}" destId="{A2C316F7-1FB5-4061-BB18-ACD663FCC3B0}" srcOrd="0" destOrd="0" presId="urn:microsoft.com/office/officeart/2005/8/layout/radial1"/>
    <dgm:cxn modelId="{BDCCA77D-CB39-4DF6-8C71-DE0FC7C77548}" type="presOf" srcId="{4B3FF68C-3FCB-486E-9EF4-B454F5C297E5}" destId="{9950C4B9-C648-412D-AC18-290B05B41507}" srcOrd="0" destOrd="0" presId="urn:microsoft.com/office/officeart/2005/8/layout/radial1"/>
    <dgm:cxn modelId="{CBB3DE84-5041-49E7-8BB3-BF03369698A5}" type="presOf" srcId="{CFEB4181-3BC2-4222-B4A5-3DD25BB3B376}" destId="{F519CDF6-6B1A-481E-846E-A8348FC86E1F}" srcOrd="0" destOrd="0" presId="urn:microsoft.com/office/officeart/2005/8/layout/radial1"/>
    <dgm:cxn modelId="{4A03B387-2A44-49A9-9E95-8331FD1AC6C6}" type="presOf" srcId="{B4A4FE63-2C55-41DB-A071-89A21ABA51C6}" destId="{2BE73670-6115-41F0-B3E3-55074C98CBFD}" srcOrd="0" destOrd="0" presId="urn:microsoft.com/office/officeart/2005/8/layout/radial1"/>
    <dgm:cxn modelId="{D0C6C692-7632-4BDA-BAB6-187A77AF2659}" type="presOf" srcId="{8DF8D7B9-29C1-4E7A-8918-44AF7DA01B40}" destId="{FC4A377D-A9D9-4714-B323-FD51A8A9F687}" srcOrd="0" destOrd="0" presId="urn:microsoft.com/office/officeart/2005/8/layout/radial1"/>
    <dgm:cxn modelId="{2D1CFD96-5353-42F8-BC19-99F1CAF8772A}" type="presOf" srcId="{A23A088C-46E0-40F5-82F4-D09A7B724D61}" destId="{7E4E52B5-E5E9-4A89-BE84-7E32D5CA0B62}" srcOrd="1" destOrd="0" presId="urn:microsoft.com/office/officeart/2005/8/layout/radial1"/>
    <dgm:cxn modelId="{46756F98-4CC9-4452-9D7F-6FFBA2AA4B38}" srcId="{469E73BB-CCA5-44D9-BF36-8D8717926E7D}" destId="{7B6A2235-D69F-4E70-BF67-20CA773DC048}" srcOrd="0" destOrd="0" parTransId="{303286D5-421F-42BE-A86B-F69CE93FBD18}" sibTransId="{0D540692-18C6-43A3-B9CE-85C9BE844C79}"/>
    <dgm:cxn modelId="{605EEA9D-A8A8-4145-9F4D-BFDD6E0101FF}" srcId="{469E73BB-CCA5-44D9-BF36-8D8717926E7D}" destId="{CFEB4181-3BC2-4222-B4A5-3DD25BB3B376}" srcOrd="8" destOrd="0" parTransId="{A23A088C-46E0-40F5-82F4-D09A7B724D61}" sibTransId="{11E2749A-D8DC-449C-8812-34493AA06F20}"/>
    <dgm:cxn modelId="{8D4E359F-3C20-45DD-A06F-DB1D9BC6198F}" srcId="{469E73BB-CCA5-44D9-BF36-8D8717926E7D}" destId="{D664FC5A-62B8-4CD5-861F-12A00425AA57}" srcOrd="7" destOrd="0" parTransId="{F84F87C0-89A7-4043-9701-8E4BA3EC258E}" sibTransId="{84F53F99-8849-4799-9801-8B3FF6A391B2}"/>
    <dgm:cxn modelId="{B33D4B9F-2374-40B7-A122-02DA5357860E}" type="presOf" srcId="{765BF07B-16D0-4622-A856-10D3E0433052}" destId="{E9DF416D-A6BC-4C2D-ACD1-8A270657160D}" srcOrd="1" destOrd="0" presId="urn:microsoft.com/office/officeart/2005/8/layout/radial1"/>
    <dgm:cxn modelId="{4397A8A1-08F0-459C-9ECC-B48C9377DF88}" type="presOf" srcId="{5292FA46-2C07-44FD-905B-F3DDFFDE7887}" destId="{74B2569F-73B6-4B24-B535-035D07E3B31A}" srcOrd="0" destOrd="0" presId="urn:microsoft.com/office/officeart/2005/8/layout/radial1"/>
    <dgm:cxn modelId="{1BEED9A8-BC66-4B9D-904B-6DA1E6905837}" type="presOf" srcId="{8DF8D7B9-29C1-4E7A-8918-44AF7DA01B40}" destId="{55C07C50-7676-48B2-B4EB-737EB150D6F5}" srcOrd="1" destOrd="0" presId="urn:microsoft.com/office/officeart/2005/8/layout/radial1"/>
    <dgm:cxn modelId="{D204F9A8-D1C7-49F6-8B9D-661E1AE95D6C}" srcId="{469E73BB-CCA5-44D9-BF36-8D8717926E7D}" destId="{26A4DC8B-8CC7-4967-90D2-7E76249B191B}" srcOrd="6" destOrd="0" parTransId="{46265B3E-0B1C-4F26-B747-558563512D59}" sibTransId="{2B5CAA6F-9982-4A24-B8BC-028177A35A91}"/>
    <dgm:cxn modelId="{6DE6DBBB-F745-4284-AEFC-ECA4D8642F0E}" srcId="{469E73BB-CCA5-44D9-BF36-8D8717926E7D}" destId="{EBC9B42A-1CA5-437C-8825-1F724964CFC1}" srcOrd="3" destOrd="0" parTransId="{7F7BC094-2096-4DC8-B74A-F104B86C8D1D}" sibTransId="{BFC5842C-581E-4C86-8DCE-817690B8FDED}"/>
    <dgm:cxn modelId="{FDC314BD-9F4C-40DF-A505-E87F1F3ECC3E}" type="presOf" srcId="{B5C34637-8397-40C6-99E1-CA83AA2E2C8A}" destId="{EF463BDB-2720-45F6-8283-E0195972AA9E}" srcOrd="0" destOrd="0" presId="urn:microsoft.com/office/officeart/2005/8/layout/radial1"/>
    <dgm:cxn modelId="{A79DC6BF-BE39-40A8-AF56-7E116E42067C}" type="presOf" srcId="{51602315-1708-4C4C-8010-10715A192AE1}" destId="{CCEE9094-750D-44F1-86CC-7815D03803CA}" srcOrd="0" destOrd="0" presId="urn:microsoft.com/office/officeart/2005/8/layout/radial1"/>
    <dgm:cxn modelId="{273F5ECD-B59E-4FA5-812C-605F7CAD06CB}" type="presOf" srcId="{7F7BC094-2096-4DC8-B74A-F104B86C8D1D}" destId="{BE51668B-CC6A-400C-9D08-AF1852A2D14C}" srcOrd="1" destOrd="0" presId="urn:microsoft.com/office/officeart/2005/8/layout/radial1"/>
    <dgm:cxn modelId="{930E31D1-4712-4B66-84F6-CE1F46204E2B}" type="presOf" srcId="{765BF07B-16D0-4622-A856-10D3E0433052}" destId="{3599E5EF-7F8A-43E0-A294-8E51D17EC831}" srcOrd="0" destOrd="0" presId="urn:microsoft.com/office/officeart/2005/8/layout/radial1"/>
    <dgm:cxn modelId="{870227D4-297E-4A78-AF85-F48A20311B8E}" type="presOf" srcId="{371BB093-1C9B-4A5E-A2C4-0F39F520C8CF}" destId="{5DB13C57-95E6-425B-B879-466790246E29}" srcOrd="0" destOrd="0" presId="urn:microsoft.com/office/officeart/2005/8/layout/radial1"/>
    <dgm:cxn modelId="{A95D86D5-0177-4E45-8FC3-1B3EFFEF18F7}" type="presOf" srcId="{B5C34637-8397-40C6-99E1-CA83AA2E2C8A}" destId="{2BF5335E-EA8D-40A7-95E0-024E7144EA0C}" srcOrd="1" destOrd="0" presId="urn:microsoft.com/office/officeart/2005/8/layout/radial1"/>
    <dgm:cxn modelId="{F017FAD5-11C1-4F0D-9C1B-85FED694E39E}" srcId="{469E73BB-CCA5-44D9-BF36-8D8717926E7D}" destId="{F759954F-64C5-4F5F-B813-A6DFC2406225}" srcOrd="5" destOrd="0" parTransId="{B5C34637-8397-40C6-99E1-CA83AA2E2C8A}" sibTransId="{5A6F7A0E-7A67-4559-8ED2-B3614335E700}"/>
    <dgm:cxn modelId="{DBCA42E0-2A4B-4828-835E-5662E6D5FBF7}" type="presOf" srcId="{303286D5-421F-42BE-A86B-F69CE93FBD18}" destId="{086FCC45-0CBF-4EED-81F3-CE1CFCEB9544}" srcOrd="0" destOrd="0" presId="urn:microsoft.com/office/officeart/2005/8/layout/radial1"/>
    <dgm:cxn modelId="{6A66E6E7-22AE-434A-BAD7-9B40B48CB541}" type="presOf" srcId="{5292FA46-2C07-44FD-905B-F3DDFFDE7887}" destId="{8F58A5E5-8141-4BDB-B431-0759ACACB520}" srcOrd="1" destOrd="0" presId="urn:microsoft.com/office/officeart/2005/8/layout/radial1"/>
    <dgm:cxn modelId="{67F248ED-5EE3-4AE3-A258-16DEA5461D2B}" type="presOf" srcId="{3081E6C9-6F35-43F1-B175-2D859D8108EB}" destId="{23EDC7A6-3501-47F7-BE2A-1F7C5517FB24}" srcOrd="0" destOrd="0" presId="urn:microsoft.com/office/officeart/2005/8/layout/radial1"/>
    <dgm:cxn modelId="{3FA6E0EE-53B3-48F2-A32A-DBE915E0CD52}" srcId="{469E73BB-CCA5-44D9-BF36-8D8717926E7D}" destId="{4B3FF68C-3FCB-486E-9EF4-B454F5C297E5}" srcOrd="10" destOrd="0" parTransId="{5292FA46-2C07-44FD-905B-F3DDFFDE7887}" sibTransId="{02238481-571B-48A2-AADB-58A8E49AA845}"/>
    <dgm:cxn modelId="{65830AEF-19A7-42B5-8A03-AC172C510681}" type="presOf" srcId="{46265B3E-0B1C-4F26-B747-558563512D59}" destId="{9242B631-9983-4355-B6FC-673E742A0927}" srcOrd="0" destOrd="0" presId="urn:microsoft.com/office/officeart/2005/8/layout/radial1"/>
    <dgm:cxn modelId="{C8D0A0EF-2783-4025-A869-67695F362D56}" srcId="{469E73BB-CCA5-44D9-BF36-8D8717926E7D}" destId="{431AF513-5BCB-40BD-8289-530B9B541827}" srcOrd="11" destOrd="0" parTransId="{8DF8D7B9-29C1-4E7A-8918-44AF7DA01B40}" sibTransId="{79C176E8-6D01-4463-9BE6-8B548BE878AF}"/>
    <dgm:cxn modelId="{3BEAF7F0-34DE-4744-B9F2-B7A8A9150E0E}" type="presOf" srcId="{371BB093-1C9B-4A5E-A2C4-0F39F520C8CF}" destId="{E9642F60-4BDE-47E0-98B2-663A75320F6D}" srcOrd="1" destOrd="0" presId="urn:microsoft.com/office/officeart/2005/8/layout/radial1"/>
    <dgm:cxn modelId="{99B818D0-738F-4097-8137-8EABA30085EC}" type="presParOf" srcId="{2BE73670-6115-41F0-B3E3-55074C98CBFD}" destId="{F1A8F951-DB5B-4ECD-A515-30EF39C45A93}" srcOrd="0" destOrd="0" presId="urn:microsoft.com/office/officeart/2005/8/layout/radial1"/>
    <dgm:cxn modelId="{0AC7BF1C-267D-490C-9B21-617DFCBA90A7}" type="presParOf" srcId="{2BE73670-6115-41F0-B3E3-55074C98CBFD}" destId="{086FCC45-0CBF-4EED-81F3-CE1CFCEB9544}" srcOrd="1" destOrd="0" presId="urn:microsoft.com/office/officeart/2005/8/layout/radial1"/>
    <dgm:cxn modelId="{6ACB2D65-FC8B-48D8-A801-711851EB18BC}" type="presParOf" srcId="{086FCC45-0CBF-4EED-81F3-CE1CFCEB9544}" destId="{D27C1AED-6A65-45ED-AD03-5612137FD812}" srcOrd="0" destOrd="0" presId="urn:microsoft.com/office/officeart/2005/8/layout/radial1"/>
    <dgm:cxn modelId="{BFC73361-61E5-4767-84DC-156B12A486A8}" type="presParOf" srcId="{2BE73670-6115-41F0-B3E3-55074C98CBFD}" destId="{776ED2EC-F3F8-4FA6-896A-57E7932292FB}" srcOrd="2" destOrd="0" presId="urn:microsoft.com/office/officeart/2005/8/layout/radial1"/>
    <dgm:cxn modelId="{41990FCB-E74B-4B30-B1C8-7E3B85724D09}" type="presParOf" srcId="{2BE73670-6115-41F0-B3E3-55074C98CBFD}" destId="{5DB13C57-95E6-425B-B879-466790246E29}" srcOrd="3" destOrd="0" presId="urn:microsoft.com/office/officeart/2005/8/layout/radial1"/>
    <dgm:cxn modelId="{94B2C6DE-553A-42D1-AC03-71D1A8D19AC6}" type="presParOf" srcId="{5DB13C57-95E6-425B-B879-466790246E29}" destId="{E9642F60-4BDE-47E0-98B2-663A75320F6D}" srcOrd="0" destOrd="0" presId="urn:microsoft.com/office/officeart/2005/8/layout/radial1"/>
    <dgm:cxn modelId="{12BB1635-530B-4056-A27F-18647579A950}" type="presParOf" srcId="{2BE73670-6115-41F0-B3E3-55074C98CBFD}" destId="{F92F4DBC-B5D4-46B6-B36D-2210BE74A55E}" srcOrd="4" destOrd="0" presId="urn:microsoft.com/office/officeart/2005/8/layout/radial1"/>
    <dgm:cxn modelId="{A18E6996-AAA1-4AB1-BA5A-5C82AACE44F4}" type="presParOf" srcId="{2BE73670-6115-41F0-B3E3-55074C98CBFD}" destId="{CCEE9094-750D-44F1-86CC-7815D03803CA}" srcOrd="5" destOrd="0" presId="urn:microsoft.com/office/officeart/2005/8/layout/radial1"/>
    <dgm:cxn modelId="{C35C77C9-8A4A-49A1-9808-386437BE84DE}" type="presParOf" srcId="{CCEE9094-750D-44F1-86CC-7815D03803CA}" destId="{AED355F1-5BEB-4FB3-95F8-F0C0B9A191E8}" srcOrd="0" destOrd="0" presId="urn:microsoft.com/office/officeart/2005/8/layout/radial1"/>
    <dgm:cxn modelId="{22026141-0491-4C30-A23F-08A51B38999B}" type="presParOf" srcId="{2BE73670-6115-41F0-B3E3-55074C98CBFD}" destId="{A2C316F7-1FB5-4061-BB18-ACD663FCC3B0}" srcOrd="6" destOrd="0" presId="urn:microsoft.com/office/officeart/2005/8/layout/radial1"/>
    <dgm:cxn modelId="{B16C8EE4-C0DC-4A76-BF42-2E6C41183C56}" type="presParOf" srcId="{2BE73670-6115-41F0-B3E3-55074C98CBFD}" destId="{9D1A0059-6138-4CB0-81D6-9796244AB36D}" srcOrd="7" destOrd="0" presId="urn:microsoft.com/office/officeart/2005/8/layout/radial1"/>
    <dgm:cxn modelId="{DBCDC9BF-8B14-4563-A5FB-58D7960AEB8F}" type="presParOf" srcId="{9D1A0059-6138-4CB0-81D6-9796244AB36D}" destId="{BE51668B-CC6A-400C-9D08-AF1852A2D14C}" srcOrd="0" destOrd="0" presId="urn:microsoft.com/office/officeart/2005/8/layout/radial1"/>
    <dgm:cxn modelId="{5688784D-59ED-4EF5-9C8C-880CDC143111}" type="presParOf" srcId="{2BE73670-6115-41F0-B3E3-55074C98CBFD}" destId="{2D7F370D-60F1-42BF-9D40-CED194A1145F}" srcOrd="8" destOrd="0" presId="urn:microsoft.com/office/officeart/2005/8/layout/radial1"/>
    <dgm:cxn modelId="{CC69247E-0894-47F2-B45E-235C0E7E6552}" type="presParOf" srcId="{2BE73670-6115-41F0-B3E3-55074C98CBFD}" destId="{3599E5EF-7F8A-43E0-A294-8E51D17EC831}" srcOrd="9" destOrd="0" presId="urn:microsoft.com/office/officeart/2005/8/layout/radial1"/>
    <dgm:cxn modelId="{0159EEA8-B64E-43FB-94DF-66F727A82392}" type="presParOf" srcId="{3599E5EF-7F8A-43E0-A294-8E51D17EC831}" destId="{E9DF416D-A6BC-4C2D-ACD1-8A270657160D}" srcOrd="0" destOrd="0" presId="urn:microsoft.com/office/officeart/2005/8/layout/radial1"/>
    <dgm:cxn modelId="{4FFDC2F4-1C2E-4362-84D3-2C6EA245E9D5}" type="presParOf" srcId="{2BE73670-6115-41F0-B3E3-55074C98CBFD}" destId="{6F31D3D9-2899-43B6-A22F-60CF222DF848}" srcOrd="10" destOrd="0" presId="urn:microsoft.com/office/officeart/2005/8/layout/radial1"/>
    <dgm:cxn modelId="{D397A67F-4A3B-4CBB-82C8-7D05F486AF9F}" type="presParOf" srcId="{2BE73670-6115-41F0-B3E3-55074C98CBFD}" destId="{EF463BDB-2720-45F6-8283-E0195972AA9E}" srcOrd="11" destOrd="0" presId="urn:microsoft.com/office/officeart/2005/8/layout/radial1"/>
    <dgm:cxn modelId="{274EDAA9-0A6B-4B66-A1D7-E19ED96E3D2A}" type="presParOf" srcId="{EF463BDB-2720-45F6-8283-E0195972AA9E}" destId="{2BF5335E-EA8D-40A7-95E0-024E7144EA0C}" srcOrd="0" destOrd="0" presId="urn:microsoft.com/office/officeart/2005/8/layout/radial1"/>
    <dgm:cxn modelId="{18DDE7A5-4017-4731-95A8-7A238A8D9D34}" type="presParOf" srcId="{2BE73670-6115-41F0-B3E3-55074C98CBFD}" destId="{610DFE8C-AF19-4D44-8720-19D13AFA6DEA}" srcOrd="12" destOrd="0" presId="urn:microsoft.com/office/officeart/2005/8/layout/radial1"/>
    <dgm:cxn modelId="{0244FAEB-F4FF-403B-8113-6DA8404248EE}" type="presParOf" srcId="{2BE73670-6115-41F0-B3E3-55074C98CBFD}" destId="{9242B631-9983-4355-B6FC-673E742A0927}" srcOrd="13" destOrd="0" presId="urn:microsoft.com/office/officeart/2005/8/layout/radial1"/>
    <dgm:cxn modelId="{15C59580-7C4C-4228-85BF-C70154F7BD64}" type="presParOf" srcId="{9242B631-9983-4355-B6FC-673E742A0927}" destId="{335C1C1C-83C3-4CAB-A9DD-43221155D512}" srcOrd="0" destOrd="0" presId="urn:microsoft.com/office/officeart/2005/8/layout/radial1"/>
    <dgm:cxn modelId="{08EB3883-958B-4D1A-8109-B293DB990E5B}" type="presParOf" srcId="{2BE73670-6115-41F0-B3E3-55074C98CBFD}" destId="{BDA63776-9296-418C-A03D-35F9DCD870A9}" srcOrd="14" destOrd="0" presId="urn:microsoft.com/office/officeart/2005/8/layout/radial1"/>
    <dgm:cxn modelId="{56D18313-FD2F-4A25-BCCC-8F564A089FBB}" type="presParOf" srcId="{2BE73670-6115-41F0-B3E3-55074C98CBFD}" destId="{1E4A61E9-D583-49C9-9C3F-4DFF05E5555E}" srcOrd="15" destOrd="0" presId="urn:microsoft.com/office/officeart/2005/8/layout/radial1"/>
    <dgm:cxn modelId="{FAE2ED4E-9733-4BBD-BF44-DF76B15A66A2}" type="presParOf" srcId="{1E4A61E9-D583-49C9-9C3F-4DFF05E5555E}" destId="{61E098AC-D65E-41B1-86F3-B970ED0C2292}" srcOrd="0" destOrd="0" presId="urn:microsoft.com/office/officeart/2005/8/layout/radial1"/>
    <dgm:cxn modelId="{7D260259-CD02-4D36-9081-536CB769C267}" type="presParOf" srcId="{2BE73670-6115-41F0-B3E3-55074C98CBFD}" destId="{E369351D-50AA-4C31-A83C-573D83507842}" srcOrd="16" destOrd="0" presId="urn:microsoft.com/office/officeart/2005/8/layout/radial1"/>
    <dgm:cxn modelId="{3FFF2175-0A61-46C0-99EF-1BF69429A3CC}" type="presParOf" srcId="{2BE73670-6115-41F0-B3E3-55074C98CBFD}" destId="{487B28E5-4CF0-4D0A-9F9A-DB0F741F49CC}" srcOrd="17" destOrd="0" presId="urn:microsoft.com/office/officeart/2005/8/layout/radial1"/>
    <dgm:cxn modelId="{E39B2053-A6D0-4835-92E8-C2CD4839B831}" type="presParOf" srcId="{487B28E5-4CF0-4D0A-9F9A-DB0F741F49CC}" destId="{7E4E52B5-E5E9-4A89-BE84-7E32D5CA0B62}" srcOrd="0" destOrd="0" presId="urn:microsoft.com/office/officeart/2005/8/layout/radial1"/>
    <dgm:cxn modelId="{4054BDAF-DC49-44B1-94C1-4AC1DD9542B1}" type="presParOf" srcId="{2BE73670-6115-41F0-B3E3-55074C98CBFD}" destId="{F519CDF6-6B1A-481E-846E-A8348FC86E1F}" srcOrd="18" destOrd="0" presId="urn:microsoft.com/office/officeart/2005/8/layout/radial1"/>
    <dgm:cxn modelId="{802DB55A-95D8-4036-BE45-37BAAC7DE6B6}" type="presParOf" srcId="{2BE73670-6115-41F0-B3E3-55074C98CBFD}" destId="{D8588DA0-CBBD-4C53-8232-B642711C1AC9}" srcOrd="19" destOrd="0" presId="urn:microsoft.com/office/officeart/2005/8/layout/radial1"/>
    <dgm:cxn modelId="{D54C8DBA-47E5-469C-9551-C87E55F968DA}" type="presParOf" srcId="{D8588DA0-CBBD-4C53-8232-B642711C1AC9}" destId="{4AE60F63-2719-4CFF-9EF6-78FE8CD490D0}" srcOrd="0" destOrd="0" presId="urn:microsoft.com/office/officeart/2005/8/layout/radial1"/>
    <dgm:cxn modelId="{E35B7A87-FAC0-4355-9ECE-206AFFED4416}" type="presParOf" srcId="{2BE73670-6115-41F0-B3E3-55074C98CBFD}" destId="{23EDC7A6-3501-47F7-BE2A-1F7C5517FB24}" srcOrd="20" destOrd="0" presId="urn:microsoft.com/office/officeart/2005/8/layout/radial1"/>
    <dgm:cxn modelId="{8D10775A-5F76-4C98-B01F-4551CA8B83D5}" type="presParOf" srcId="{2BE73670-6115-41F0-B3E3-55074C98CBFD}" destId="{74B2569F-73B6-4B24-B535-035D07E3B31A}" srcOrd="21" destOrd="0" presId="urn:microsoft.com/office/officeart/2005/8/layout/radial1"/>
    <dgm:cxn modelId="{F698071E-E3AB-4DBD-BE09-6C035F9CC90A}" type="presParOf" srcId="{74B2569F-73B6-4B24-B535-035D07E3B31A}" destId="{8F58A5E5-8141-4BDB-B431-0759ACACB520}" srcOrd="0" destOrd="0" presId="urn:microsoft.com/office/officeart/2005/8/layout/radial1"/>
    <dgm:cxn modelId="{6B9F206C-4114-46B5-A506-4702BEA37F63}" type="presParOf" srcId="{2BE73670-6115-41F0-B3E3-55074C98CBFD}" destId="{9950C4B9-C648-412D-AC18-290B05B41507}" srcOrd="22" destOrd="0" presId="urn:microsoft.com/office/officeart/2005/8/layout/radial1"/>
    <dgm:cxn modelId="{C60C8F75-9505-4088-BE08-C9A164183432}" type="presParOf" srcId="{2BE73670-6115-41F0-B3E3-55074C98CBFD}" destId="{FC4A377D-A9D9-4714-B323-FD51A8A9F687}" srcOrd="23" destOrd="0" presId="urn:microsoft.com/office/officeart/2005/8/layout/radial1"/>
    <dgm:cxn modelId="{3F217096-DC58-41D5-B975-1A1626FCA124}" type="presParOf" srcId="{FC4A377D-A9D9-4714-B323-FD51A8A9F687}" destId="{55C07C50-7676-48B2-B4EB-737EB150D6F5}" srcOrd="0" destOrd="0" presId="urn:microsoft.com/office/officeart/2005/8/layout/radial1"/>
    <dgm:cxn modelId="{D215F3D0-DC4B-4DC8-BA27-816E387E7DDB}" type="presParOf" srcId="{2BE73670-6115-41F0-B3E3-55074C98CBFD}" destId="{63335266-5A25-4E49-BD25-DBC5AA1E7FAA}" srcOrd="2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A4FE63-2C55-41DB-A071-89A21ABA51C6}" type="doc">
      <dgm:prSet loTypeId="urn:microsoft.com/office/officeart/2005/8/layout/radial1" loCatId="cycle" qsTypeId="urn:microsoft.com/office/officeart/2005/8/quickstyle/simple1" qsCatId="simple" csTypeId="urn:microsoft.com/office/officeart/2005/8/colors/colorful5" csCatId="colorful" phldr="1"/>
      <dgm:spPr/>
      <dgm:t>
        <a:bodyPr/>
        <a:lstStyle/>
        <a:p>
          <a:endParaRPr lang="en-US"/>
        </a:p>
      </dgm:t>
    </dgm:pt>
    <dgm:pt modelId="{469E73BB-CCA5-44D9-BF36-8D8717926E7D}">
      <dgm:prSet phldrT="[Text]" custT="1"/>
      <dgm:spPr/>
      <dgm:t>
        <a:bodyPr/>
        <a:lstStyle/>
        <a:p>
          <a:r>
            <a:rPr lang="en-US" sz="1200" dirty="0"/>
            <a:t>Insurance Company</a:t>
          </a:r>
        </a:p>
      </dgm:t>
    </dgm:pt>
    <dgm:pt modelId="{A178297A-06C5-4858-B455-D5A1CBDB2025}" type="parTrans" cxnId="{0F42CE72-F368-4F28-8312-16AC7DA4C5D1}">
      <dgm:prSet/>
      <dgm:spPr/>
      <dgm:t>
        <a:bodyPr/>
        <a:lstStyle/>
        <a:p>
          <a:endParaRPr lang="en-US" sz="4400">
            <a:solidFill>
              <a:schemeClr val="bg1"/>
            </a:solidFill>
          </a:endParaRPr>
        </a:p>
      </dgm:t>
    </dgm:pt>
    <dgm:pt modelId="{4D5A62A3-0995-4A51-820C-294AC8EC1C24}" type="sibTrans" cxnId="{0F42CE72-F368-4F28-8312-16AC7DA4C5D1}">
      <dgm:prSet/>
      <dgm:spPr/>
      <dgm:t>
        <a:bodyPr/>
        <a:lstStyle/>
        <a:p>
          <a:endParaRPr lang="en-US" sz="4400">
            <a:solidFill>
              <a:schemeClr val="bg1"/>
            </a:solidFill>
          </a:endParaRPr>
        </a:p>
      </dgm:t>
    </dgm:pt>
    <dgm:pt modelId="{7B6A2235-D69F-4E70-BF67-20CA773DC048}">
      <dgm:prSet phldrT="[Text]" custT="1"/>
      <dgm:spPr/>
      <dgm:t>
        <a:bodyPr/>
        <a:lstStyle/>
        <a:p>
          <a:r>
            <a:rPr lang="en-US" sz="1200" dirty="0"/>
            <a:t>Health-Third Party Administrators</a:t>
          </a:r>
        </a:p>
      </dgm:t>
    </dgm:pt>
    <dgm:pt modelId="{303286D5-421F-42BE-A86B-F69CE93FBD18}" type="parTrans" cxnId="{46756F98-4CC9-4452-9D7F-6FFBA2AA4B38}">
      <dgm:prSet custT="1"/>
      <dgm:spPr/>
      <dgm:t>
        <a:bodyPr/>
        <a:lstStyle/>
        <a:p>
          <a:endParaRPr lang="en-US" sz="1200">
            <a:solidFill>
              <a:schemeClr val="bg1"/>
            </a:solidFill>
          </a:endParaRPr>
        </a:p>
      </dgm:t>
    </dgm:pt>
    <dgm:pt modelId="{0D540692-18C6-43A3-B9CE-85C9BE844C79}" type="sibTrans" cxnId="{46756F98-4CC9-4452-9D7F-6FFBA2AA4B38}">
      <dgm:prSet/>
      <dgm:spPr/>
      <dgm:t>
        <a:bodyPr/>
        <a:lstStyle/>
        <a:p>
          <a:endParaRPr lang="en-US" sz="4400">
            <a:solidFill>
              <a:schemeClr val="bg1"/>
            </a:solidFill>
          </a:endParaRPr>
        </a:p>
      </dgm:t>
    </dgm:pt>
    <dgm:pt modelId="{935A381C-37A4-40E6-858B-E60D15D1409D}">
      <dgm:prSet custT="1"/>
      <dgm:spPr/>
      <dgm:t>
        <a:bodyPr/>
        <a:lstStyle/>
        <a:p>
          <a:r>
            <a:rPr lang="en-US" sz="1200" dirty="0"/>
            <a:t>Policy Processing Vendors</a:t>
          </a:r>
        </a:p>
      </dgm:t>
    </dgm:pt>
    <dgm:pt modelId="{371BB093-1C9B-4A5E-A2C4-0F39F520C8CF}" type="parTrans" cxnId="{E850AE5C-5720-4B24-9824-60CB503296C3}">
      <dgm:prSet custT="1"/>
      <dgm:spPr/>
      <dgm:t>
        <a:bodyPr/>
        <a:lstStyle/>
        <a:p>
          <a:endParaRPr lang="en-US" sz="1200">
            <a:solidFill>
              <a:schemeClr val="bg1"/>
            </a:solidFill>
          </a:endParaRPr>
        </a:p>
      </dgm:t>
    </dgm:pt>
    <dgm:pt modelId="{74B6C043-5FB6-4B31-BBBA-4DFAEA43F9B8}" type="sibTrans" cxnId="{E850AE5C-5720-4B24-9824-60CB503296C3}">
      <dgm:prSet/>
      <dgm:spPr/>
      <dgm:t>
        <a:bodyPr/>
        <a:lstStyle/>
        <a:p>
          <a:endParaRPr lang="en-US" sz="4400">
            <a:solidFill>
              <a:schemeClr val="bg1"/>
            </a:solidFill>
          </a:endParaRPr>
        </a:p>
      </dgm:t>
    </dgm:pt>
    <dgm:pt modelId="{29A4427B-2DF9-4070-9C44-6F76B5244F26}">
      <dgm:prSet custT="1"/>
      <dgm:spPr/>
      <dgm:t>
        <a:bodyPr/>
        <a:lstStyle/>
        <a:p>
          <a:r>
            <a:rPr lang="en-US" sz="1200" dirty="0"/>
            <a:t>Software Development vendors</a:t>
          </a:r>
        </a:p>
      </dgm:t>
    </dgm:pt>
    <dgm:pt modelId="{51602315-1708-4C4C-8010-10715A192AE1}" type="parTrans" cxnId="{8799F971-ED72-412F-B4F4-1CE9F4BFF222}">
      <dgm:prSet custT="1"/>
      <dgm:spPr/>
      <dgm:t>
        <a:bodyPr/>
        <a:lstStyle/>
        <a:p>
          <a:endParaRPr lang="en-US" sz="1200">
            <a:solidFill>
              <a:schemeClr val="bg1"/>
            </a:solidFill>
          </a:endParaRPr>
        </a:p>
      </dgm:t>
    </dgm:pt>
    <dgm:pt modelId="{A25CF200-7CD6-4C37-B942-9F7C416F0324}" type="sibTrans" cxnId="{8799F971-ED72-412F-B4F4-1CE9F4BFF222}">
      <dgm:prSet/>
      <dgm:spPr/>
      <dgm:t>
        <a:bodyPr/>
        <a:lstStyle/>
        <a:p>
          <a:endParaRPr lang="en-US" sz="4400">
            <a:solidFill>
              <a:schemeClr val="bg1"/>
            </a:solidFill>
          </a:endParaRPr>
        </a:p>
      </dgm:t>
    </dgm:pt>
    <dgm:pt modelId="{E75626BC-04E0-44F1-9D2C-1DC3E2D285AF}">
      <dgm:prSet custT="1"/>
      <dgm:spPr/>
      <dgm:t>
        <a:bodyPr/>
        <a:lstStyle/>
        <a:p>
          <a:r>
            <a:rPr lang="en-US" sz="1200" dirty="0"/>
            <a:t>Reinsurers</a:t>
          </a:r>
        </a:p>
      </dgm:t>
    </dgm:pt>
    <dgm:pt modelId="{765BF07B-16D0-4622-A856-10D3E0433052}" type="parTrans" cxnId="{714BB63B-3DEB-49B8-B9D9-BF2AC478E4D0}">
      <dgm:prSet custT="1"/>
      <dgm:spPr/>
      <dgm:t>
        <a:bodyPr/>
        <a:lstStyle/>
        <a:p>
          <a:endParaRPr lang="en-US" sz="1200">
            <a:solidFill>
              <a:schemeClr val="bg1"/>
            </a:solidFill>
          </a:endParaRPr>
        </a:p>
      </dgm:t>
    </dgm:pt>
    <dgm:pt modelId="{2643EE4F-4F64-4C52-A54B-7262F54E3AE6}" type="sibTrans" cxnId="{714BB63B-3DEB-49B8-B9D9-BF2AC478E4D0}">
      <dgm:prSet/>
      <dgm:spPr/>
      <dgm:t>
        <a:bodyPr/>
        <a:lstStyle/>
        <a:p>
          <a:endParaRPr lang="en-US" sz="4400">
            <a:solidFill>
              <a:schemeClr val="bg1"/>
            </a:solidFill>
          </a:endParaRPr>
        </a:p>
      </dgm:t>
    </dgm:pt>
    <dgm:pt modelId="{26A4DC8B-8CC7-4967-90D2-7E76249B191B}">
      <dgm:prSet custT="1"/>
      <dgm:spPr/>
      <dgm:t>
        <a:bodyPr/>
        <a:lstStyle/>
        <a:p>
          <a:r>
            <a:rPr lang="en-US" sz="1200" dirty="0"/>
            <a:t>Garages &amp; Service Providers</a:t>
          </a:r>
        </a:p>
      </dgm:t>
    </dgm:pt>
    <dgm:pt modelId="{46265B3E-0B1C-4F26-B747-558563512D59}" type="parTrans" cxnId="{D204F9A8-D1C7-49F6-8B9D-661E1AE95D6C}">
      <dgm:prSet custT="1"/>
      <dgm:spPr/>
      <dgm:t>
        <a:bodyPr/>
        <a:lstStyle/>
        <a:p>
          <a:endParaRPr lang="en-US" sz="1200">
            <a:solidFill>
              <a:schemeClr val="bg1"/>
            </a:solidFill>
          </a:endParaRPr>
        </a:p>
      </dgm:t>
    </dgm:pt>
    <dgm:pt modelId="{2B5CAA6F-9982-4A24-B8BC-028177A35A91}" type="sibTrans" cxnId="{D204F9A8-D1C7-49F6-8B9D-661E1AE95D6C}">
      <dgm:prSet/>
      <dgm:spPr/>
      <dgm:t>
        <a:bodyPr/>
        <a:lstStyle/>
        <a:p>
          <a:endParaRPr lang="en-US" sz="4400">
            <a:solidFill>
              <a:schemeClr val="bg1"/>
            </a:solidFill>
          </a:endParaRPr>
        </a:p>
      </dgm:t>
    </dgm:pt>
    <dgm:pt modelId="{EBC9B42A-1CA5-437C-8825-1F724964CFC1}">
      <dgm:prSet custT="1"/>
      <dgm:spPr/>
      <dgm:t>
        <a:bodyPr/>
        <a:lstStyle/>
        <a:p>
          <a:r>
            <a:rPr lang="en-US" sz="1200" dirty="0"/>
            <a:t>IT Infrastructure/Hosting</a:t>
          </a:r>
        </a:p>
      </dgm:t>
    </dgm:pt>
    <dgm:pt modelId="{7F7BC094-2096-4DC8-B74A-F104B86C8D1D}" type="parTrans" cxnId="{6DE6DBBB-F745-4284-AEFC-ECA4D8642F0E}">
      <dgm:prSet custT="1"/>
      <dgm:spPr/>
      <dgm:t>
        <a:bodyPr/>
        <a:lstStyle/>
        <a:p>
          <a:endParaRPr lang="en-US" sz="1200"/>
        </a:p>
      </dgm:t>
    </dgm:pt>
    <dgm:pt modelId="{BFC5842C-581E-4C86-8DCE-817690B8FDED}" type="sibTrans" cxnId="{6DE6DBBB-F745-4284-AEFC-ECA4D8642F0E}">
      <dgm:prSet/>
      <dgm:spPr/>
      <dgm:t>
        <a:bodyPr/>
        <a:lstStyle/>
        <a:p>
          <a:endParaRPr lang="en-US" sz="4400"/>
        </a:p>
      </dgm:t>
    </dgm:pt>
    <dgm:pt modelId="{D664FC5A-62B8-4CD5-861F-12A00425AA57}">
      <dgm:prSet custT="1"/>
      <dgm:spPr/>
      <dgm:t>
        <a:bodyPr/>
        <a:lstStyle/>
        <a:p>
          <a:r>
            <a:rPr lang="en-US" sz="1200" dirty="0"/>
            <a:t>Agents / Brokers</a:t>
          </a:r>
        </a:p>
      </dgm:t>
    </dgm:pt>
    <dgm:pt modelId="{F84F87C0-89A7-4043-9701-8E4BA3EC258E}" type="parTrans" cxnId="{8D4E359F-3C20-45DD-A06F-DB1D9BC6198F}">
      <dgm:prSet custT="1"/>
      <dgm:spPr/>
      <dgm:t>
        <a:bodyPr/>
        <a:lstStyle/>
        <a:p>
          <a:endParaRPr lang="en-US" sz="1200"/>
        </a:p>
      </dgm:t>
    </dgm:pt>
    <dgm:pt modelId="{84F53F99-8849-4799-9801-8B3FF6A391B2}" type="sibTrans" cxnId="{8D4E359F-3C20-45DD-A06F-DB1D9BC6198F}">
      <dgm:prSet/>
      <dgm:spPr/>
      <dgm:t>
        <a:bodyPr/>
        <a:lstStyle/>
        <a:p>
          <a:endParaRPr lang="en-US" sz="4400"/>
        </a:p>
      </dgm:t>
    </dgm:pt>
    <dgm:pt modelId="{CFEB4181-3BC2-4222-B4A5-3DD25BB3B376}">
      <dgm:prSet custT="1"/>
      <dgm:spPr/>
      <dgm:t>
        <a:bodyPr/>
        <a:lstStyle/>
        <a:p>
          <a:r>
            <a:rPr lang="en-US" sz="1200" dirty="0"/>
            <a:t>Insurance Intermediary Tie ups </a:t>
          </a:r>
        </a:p>
      </dgm:t>
    </dgm:pt>
    <dgm:pt modelId="{A23A088C-46E0-40F5-82F4-D09A7B724D61}" type="parTrans" cxnId="{605EEA9D-A8A8-4145-9F4D-BFDD6E0101FF}">
      <dgm:prSet custT="1"/>
      <dgm:spPr/>
      <dgm:t>
        <a:bodyPr/>
        <a:lstStyle/>
        <a:p>
          <a:endParaRPr lang="en-US" sz="1200"/>
        </a:p>
      </dgm:t>
    </dgm:pt>
    <dgm:pt modelId="{11E2749A-D8DC-449C-8812-34493AA06F20}" type="sibTrans" cxnId="{605EEA9D-A8A8-4145-9F4D-BFDD6E0101FF}">
      <dgm:prSet/>
      <dgm:spPr/>
      <dgm:t>
        <a:bodyPr/>
        <a:lstStyle/>
        <a:p>
          <a:endParaRPr lang="en-US" sz="4400"/>
        </a:p>
      </dgm:t>
    </dgm:pt>
    <dgm:pt modelId="{3081E6C9-6F35-43F1-B175-2D859D8108EB}">
      <dgm:prSet custT="1"/>
      <dgm:spPr/>
      <dgm:t>
        <a:bodyPr/>
        <a:lstStyle/>
        <a:p>
          <a:r>
            <a:rPr lang="en-US" sz="1200" dirty="0"/>
            <a:t>Break in inspection vendors</a:t>
          </a:r>
        </a:p>
      </dgm:t>
    </dgm:pt>
    <dgm:pt modelId="{5BD34A3E-9E38-44B4-A18A-ABCA18A95672}" type="parTrans" cxnId="{1D90DB5C-3391-4F0B-A195-BBCC4C11EAD0}">
      <dgm:prSet custT="1"/>
      <dgm:spPr/>
      <dgm:t>
        <a:bodyPr/>
        <a:lstStyle/>
        <a:p>
          <a:endParaRPr lang="en-US" sz="1600"/>
        </a:p>
      </dgm:t>
    </dgm:pt>
    <dgm:pt modelId="{E1B6E4A0-C455-4C8D-89D1-8A89AFFA4596}" type="sibTrans" cxnId="{1D90DB5C-3391-4F0B-A195-BBCC4C11EAD0}">
      <dgm:prSet/>
      <dgm:spPr/>
      <dgm:t>
        <a:bodyPr/>
        <a:lstStyle/>
        <a:p>
          <a:endParaRPr lang="en-US" sz="1600"/>
        </a:p>
      </dgm:t>
    </dgm:pt>
    <dgm:pt modelId="{4B3FF68C-3FCB-486E-9EF4-B454F5C297E5}">
      <dgm:prSet custT="1"/>
      <dgm:spPr/>
      <dgm:t>
        <a:bodyPr/>
        <a:lstStyle/>
        <a:p>
          <a:r>
            <a:rPr lang="en-US" sz="1200" dirty="0"/>
            <a:t>Surveyors</a:t>
          </a:r>
        </a:p>
      </dgm:t>
    </dgm:pt>
    <dgm:pt modelId="{5292FA46-2C07-44FD-905B-F3DDFFDE7887}" type="parTrans" cxnId="{3FA6E0EE-53B3-48F2-A32A-DBE915E0CD52}">
      <dgm:prSet custT="1"/>
      <dgm:spPr/>
      <dgm:t>
        <a:bodyPr/>
        <a:lstStyle/>
        <a:p>
          <a:endParaRPr lang="en-US" sz="600"/>
        </a:p>
      </dgm:t>
    </dgm:pt>
    <dgm:pt modelId="{02238481-571B-48A2-AADB-58A8E49AA845}" type="sibTrans" cxnId="{3FA6E0EE-53B3-48F2-A32A-DBE915E0CD52}">
      <dgm:prSet/>
      <dgm:spPr/>
      <dgm:t>
        <a:bodyPr/>
        <a:lstStyle/>
        <a:p>
          <a:endParaRPr lang="en-US"/>
        </a:p>
      </dgm:t>
    </dgm:pt>
    <dgm:pt modelId="{431AF513-5BCB-40BD-8289-530B9B541827}">
      <dgm:prSet custT="1"/>
      <dgm:spPr/>
      <dgm:t>
        <a:bodyPr/>
        <a:lstStyle/>
        <a:p>
          <a:r>
            <a:rPr lang="en-US" sz="1200" dirty="0"/>
            <a:t>Loss Adjusters &amp; Salvage</a:t>
          </a:r>
        </a:p>
      </dgm:t>
    </dgm:pt>
    <dgm:pt modelId="{8DF8D7B9-29C1-4E7A-8918-44AF7DA01B40}" type="parTrans" cxnId="{C8D0A0EF-2783-4025-A869-67695F362D56}">
      <dgm:prSet custT="1"/>
      <dgm:spPr/>
      <dgm:t>
        <a:bodyPr/>
        <a:lstStyle/>
        <a:p>
          <a:endParaRPr lang="en-US" sz="600"/>
        </a:p>
      </dgm:t>
    </dgm:pt>
    <dgm:pt modelId="{79C176E8-6D01-4463-9BE6-8B548BE878AF}" type="sibTrans" cxnId="{C8D0A0EF-2783-4025-A869-67695F362D56}">
      <dgm:prSet/>
      <dgm:spPr/>
      <dgm:t>
        <a:bodyPr/>
        <a:lstStyle/>
        <a:p>
          <a:endParaRPr lang="en-US"/>
        </a:p>
      </dgm:t>
    </dgm:pt>
    <dgm:pt modelId="{A85E4E10-0930-4337-B173-B29DC74EE6B1}" type="pres">
      <dgm:prSet presAssocID="{B4A4FE63-2C55-41DB-A071-89A21ABA51C6}" presName="cycle" presStyleCnt="0">
        <dgm:presLayoutVars>
          <dgm:chMax val="1"/>
          <dgm:dir/>
          <dgm:animLvl val="ctr"/>
          <dgm:resizeHandles val="exact"/>
        </dgm:presLayoutVars>
      </dgm:prSet>
      <dgm:spPr/>
    </dgm:pt>
    <dgm:pt modelId="{32B0C1B2-609B-4FC3-9F49-7CF2C43F7825}" type="pres">
      <dgm:prSet presAssocID="{469E73BB-CCA5-44D9-BF36-8D8717926E7D}" presName="centerShape" presStyleLbl="node0" presStyleIdx="0" presStyleCnt="1" custScaleX="150980"/>
      <dgm:spPr/>
    </dgm:pt>
    <dgm:pt modelId="{8DCE329D-DEE3-4741-ADE9-995349E22AA2}" type="pres">
      <dgm:prSet presAssocID="{303286D5-421F-42BE-A86B-F69CE93FBD18}" presName="Name9" presStyleLbl="parChTrans1D2" presStyleIdx="0" presStyleCnt="11" custScaleX="2000000"/>
      <dgm:spPr/>
    </dgm:pt>
    <dgm:pt modelId="{7498A1B6-F984-4368-8A01-615C5E05CED6}" type="pres">
      <dgm:prSet presAssocID="{303286D5-421F-42BE-A86B-F69CE93FBD18}" presName="connTx" presStyleLbl="parChTrans1D2" presStyleIdx="0" presStyleCnt="11"/>
      <dgm:spPr/>
    </dgm:pt>
    <dgm:pt modelId="{89C494F1-C1BA-49A8-B9B9-A07896F2CC3F}" type="pres">
      <dgm:prSet presAssocID="{7B6A2235-D69F-4E70-BF67-20CA773DC048}" presName="node" presStyleLbl="node1" presStyleIdx="0" presStyleCnt="11" custScaleX="150980">
        <dgm:presLayoutVars>
          <dgm:bulletEnabled val="1"/>
        </dgm:presLayoutVars>
      </dgm:prSet>
      <dgm:spPr/>
    </dgm:pt>
    <dgm:pt modelId="{2A2C6182-33E9-412C-86B9-5197D0C67600}" type="pres">
      <dgm:prSet presAssocID="{371BB093-1C9B-4A5E-A2C4-0F39F520C8CF}" presName="Name9" presStyleLbl="parChTrans1D2" presStyleIdx="1" presStyleCnt="11" custScaleX="2000000"/>
      <dgm:spPr/>
    </dgm:pt>
    <dgm:pt modelId="{42E2D7DD-6EBE-4C4B-9DE4-568419AE7388}" type="pres">
      <dgm:prSet presAssocID="{371BB093-1C9B-4A5E-A2C4-0F39F520C8CF}" presName="connTx" presStyleLbl="parChTrans1D2" presStyleIdx="1" presStyleCnt="11"/>
      <dgm:spPr/>
    </dgm:pt>
    <dgm:pt modelId="{1C19B808-4ABD-4B2A-917B-7531F994B456}" type="pres">
      <dgm:prSet presAssocID="{935A381C-37A4-40E6-858B-E60D15D1409D}" presName="node" presStyleLbl="node1" presStyleIdx="1" presStyleCnt="11" custScaleX="150980" custRadScaleRad="112011" custRadScaleInc="29241">
        <dgm:presLayoutVars>
          <dgm:bulletEnabled val="1"/>
        </dgm:presLayoutVars>
      </dgm:prSet>
      <dgm:spPr/>
    </dgm:pt>
    <dgm:pt modelId="{B2F7CC0E-559D-4D30-B84D-81F9700685A7}" type="pres">
      <dgm:prSet presAssocID="{51602315-1708-4C4C-8010-10715A192AE1}" presName="Name9" presStyleLbl="parChTrans1D2" presStyleIdx="2" presStyleCnt="11" custScaleX="2000000"/>
      <dgm:spPr/>
    </dgm:pt>
    <dgm:pt modelId="{34963EF5-026F-4652-86F6-E6E3A6DBAA21}" type="pres">
      <dgm:prSet presAssocID="{51602315-1708-4C4C-8010-10715A192AE1}" presName="connTx" presStyleLbl="parChTrans1D2" presStyleIdx="2" presStyleCnt="11"/>
      <dgm:spPr/>
    </dgm:pt>
    <dgm:pt modelId="{1DE0AA25-946C-40C9-AB37-EDC638A344AF}" type="pres">
      <dgm:prSet presAssocID="{29A4427B-2DF9-4070-9C44-6F76B5244F26}" presName="node" presStyleLbl="node1" presStyleIdx="2" presStyleCnt="11" custScaleX="150980" custRadScaleRad="114646" custRadScaleInc="14662">
        <dgm:presLayoutVars>
          <dgm:bulletEnabled val="1"/>
        </dgm:presLayoutVars>
      </dgm:prSet>
      <dgm:spPr/>
    </dgm:pt>
    <dgm:pt modelId="{57781239-3EB0-42A0-9CD3-5C0CEAB93DF6}" type="pres">
      <dgm:prSet presAssocID="{7F7BC094-2096-4DC8-B74A-F104B86C8D1D}" presName="Name9" presStyleLbl="parChTrans1D2" presStyleIdx="3" presStyleCnt="11" custScaleX="2000000"/>
      <dgm:spPr/>
    </dgm:pt>
    <dgm:pt modelId="{3F22E3FC-1DE8-4454-B1F6-444B5A407232}" type="pres">
      <dgm:prSet presAssocID="{7F7BC094-2096-4DC8-B74A-F104B86C8D1D}" presName="connTx" presStyleLbl="parChTrans1D2" presStyleIdx="3" presStyleCnt="11"/>
      <dgm:spPr/>
    </dgm:pt>
    <dgm:pt modelId="{B7521163-A43E-476F-A8DE-034ABEC7419D}" type="pres">
      <dgm:prSet presAssocID="{EBC9B42A-1CA5-437C-8825-1F724964CFC1}" presName="node" presStyleLbl="node1" presStyleIdx="3" presStyleCnt="11" custScaleX="150980" custRadScaleRad="102634" custRadScaleInc="-26456">
        <dgm:presLayoutVars>
          <dgm:bulletEnabled val="1"/>
        </dgm:presLayoutVars>
      </dgm:prSet>
      <dgm:spPr/>
    </dgm:pt>
    <dgm:pt modelId="{0CD0E31D-5E15-4220-B097-935F6F79A0BA}" type="pres">
      <dgm:prSet presAssocID="{765BF07B-16D0-4622-A856-10D3E0433052}" presName="Name9" presStyleLbl="parChTrans1D2" presStyleIdx="4" presStyleCnt="11" custScaleX="2000000"/>
      <dgm:spPr/>
    </dgm:pt>
    <dgm:pt modelId="{683A79DC-8343-4A17-A5B7-78A7BABB45B9}" type="pres">
      <dgm:prSet presAssocID="{765BF07B-16D0-4622-A856-10D3E0433052}" presName="connTx" presStyleLbl="parChTrans1D2" presStyleIdx="4" presStyleCnt="11"/>
      <dgm:spPr/>
    </dgm:pt>
    <dgm:pt modelId="{339326EF-FA41-4174-8125-47F7B7DBC5A5}" type="pres">
      <dgm:prSet presAssocID="{E75626BC-04E0-44F1-9D2C-1DC3E2D285AF}" presName="node" presStyleLbl="node1" presStyleIdx="4" presStyleCnt="11" custScaleX="150980" custRadScaleRad="104267" custRadScaleInc="-56357">
        <dgm:presLayoutVars>
          <dgm:bulletEnabled val="1"/>
        </dgm:presLayoutVars>
      </dgm:prSet>
      <dgm:spPr/>
    </dgm:pt>
    <dgm:pt modelId="{10154973-4F26-481A-87BE-EADE1F00CFB5}" type="pres">
      <dgm:prSet presAssocID="{46265B3E-0B1C-4F26-B747-558563512D59}" presName="Name9" presStyleLbl="parChTrans1D2" presStyleIdx="5" presStyleCnt="11" custScaleX="2000000"/>
      <dgm:spPr/>
    </dgm:pt>
    <dgm:pt modelId="{450330AA-C773-4AD6-B612-E7C153A258E2}" type="pres">
      <dgm:prSet presAssocID="{46265B3E-0B1C-4F26-B747-558563512D59}" presName="connTx" presStyleLbl="parChTrans1D2" presStyleIdx="5" presStyleCnt="11"/>
      <dgm:spPr/>
    </dgm:pt>
    <dgm:pt modelId="{5AA02F21-D1CC-4E51-8559-93DB871276A9}" type="pres">
      <dgm:prSet presAssocID="{26A4DC8B-8CC7-4967-90D2-7E76249B191B}" presName="node" presStyleLbl="node1" presStyleIdx="5" presStyleCnt="11" custScaleX="150980" custRadScaleRad="101160" custRadScaleInc="-46939">
        <dgm:presLayoutVars>
          <dgm:bulletEnabled val="1"/>
        </dgm:presLayoutVars>
      </dgm:prSet>
      <dgm:spPr/>
    </dgm:pt>
    <dgm:pt modelId="{F39545D7-D13A-4136-84BF-A299A0BAD48D}" type="pres">
      <dgm:prSet presAssocID="{F84F87C0-89A7-4043-9701-8E4BA3EC258E}" presName="Name9" presStyleLbl="parChTrans1D2" presStyleIdx="6" presStyleCnt="11" custScaleX="2000000"/>
      <dgm:spPr/>
    </dgm:pt>
    <dgm:pt modelId="{B0994AA0-2579-4BFD-AF0E-33FB550266AF}" type="pres">
      <dgm:prSet presAssocID="{F84F87C0-89A7-4043-9701-8E4BA3EC258E}" presName="connTx" presStyleLbl="parChTrans1D2" presStyleIdx="6" presStyleCnt="11"/>
      <dgm:spPr/>
    </dgm:pt>
    <dgm:pt modelId="{B8D078E9-3584-4CF0-A692-FD18AD09ACAB}" type="pres">
      <dgm:prSet presAssocID="{D664FC5A-62B8-4CD5-861F-12A00425AA57}" presName="node" presStyleLbl="node1" presStyleIdx="6" presStyleCnt="11" custScaleX="150980">
        <dgm:presLayoutVars>
          <dgm:bulletEnabled val="1"/>
        </dgm:presLayoutVars>
      </dgm:prSet>
      <dgm:spPr/>
    </dgm:pt>
    <dgm:pt modelId="{3011C9BB-7BA3-4267-86BF-9CC0BFFA33FB}" type="pres">
      <dgm:prSet presAssocID="{A23A088C-46E0-40F5-82F4-D09A7B724D61}" presName="Name9" presStyleLbl="parChTrans1D2" presStyleIdx="7" presStyleCnt="11" custScaleX="2000000"/>
      <dgm:spPr/>
    </dgm:pt>
    <dgm:pt modelId="{CF06F9DC-EE7C-47EC-9231-06902C2CDE21}" type="pres">
      <dgm:prSet presAssocID="{A23A088C-46E0-40F5-82F4-D09A7B724D61}" presName="connTx" presStyleLbl="parChTrans1D2" presStyleIdx="7" presStyleCnt="11"/>
      <dgm:spPr/>
    </dgm:pt>
    <dgm:pt modelId="{4DE5087D-3F1C-4B3C-ADCA-A6BCAD827994}" type="pres">
      <dgm:prSet presAssocID="{CFEB4181-3BC2-4222-B4A5-3DD25BB3B376}" presName="node" presStyleLbl="node1" presStyleIdx="7" presStyleCnt="11" custScaleX="150980" custRadScaleRad="107542" custRadScaleInc="20756">
        <dgm:presLayoutVars>
          <dgm:bulletEnabled val="1"/>
        </dgm:presLayoutVars>
      </dgm:prSet>
      <dgm:spPr/>
    </dgm:pt>
    <dgm:pt modelId="{09141DFE-6BC8-4F82-8098-51EB1B023FA2}" type="pres">
      <dgm:prSet presAssocID="{5BD34A3E-9E38-44B4-A18A-ABCA18A95672}" presName="Name9" presStyleLbl="parChTrans1D2" presStyleIdx="8" presStyleCnt="11" custScaleX="2000000"/>
      <dgm:spPr/>
    </dgm:pt>
    <dgm:pt modelId="{502608E4-10C8-4623-85DD-F73E124DFEA3}" type="pres">
      <dgm:prSet presAssocID="{5BD34A3E-9E38-44B4-A18A-ABCA18A95672}" presName="connTx" presStyleLbl="parChTrans1D2" presStyleIdx="8" presStyleCnt="11"/>
      <dgm:spPr/>
    </dgm:pt>
    <dgm:pt modelId="{7339BDA9-0F18-4EB2-ADC5-BC2829C5F63A}" type="pres">
      <dgm:prSet presAssocID="{3081E6C9-6F35-43F1-B175-2D859D8108EB}" presName="node" presStyleLbl="node1" presStyleIdx="8" presStyleCnt="11" custScaleX="150980">
        <dgm:presLayoutVars>
          <dgm:bulletEnabled val="1"/>
        </dgm:presLayoutVars>
      </dgm:prSet>
      <dgm:spPr/>
    </dgm:pt>
    <dgm:pt modelId="{705A136C-8C48-420E-B87F-8708BBEA0C77}" type="pres">
      <dgm:prSet presAssocID="{5292FA46-2C07-44FD-905B-F3DDFFDE7887}" presName="Name9" presStyleLbl="parChTrans1D2" presStyleIdx="9" presStyleCnt="11" custScaleX="2000000"/>
      <dgm:spPr/>
    </dgm:pt>
    <dgm:pt modelId="{FF0F458F-0BDC-40F7-B3C6-8C431D90A360}" type="pres">
      <dgm:prSet presAssocID="{5292FA46-2C07-44FD-905B-F3DDFFDE7887}" presName="connTx" presStyleLbl="parChTrans1D2" presStyleIdx="9" presStyleCnt="11"/>
      <dgm:spPr/>
    </dgm:pt>
    <dgm:pt modelId="{602C95A4-17EA-4F3E-9A44-CC6F6838DB15}" type="pres">
      <dgm:prSet presAssocID="{4B3FF68C-3FCB-486E-9EF4-B454F5C297E5}" presName="node" presStyleLbl="node1" presStyleIdx="9" presStyleCnt="11" custScaleX="150980" custRadScaleRad="116673" custRadScaleInc="-24347">
        <dgm:presLayoutVars>
          <dgm:bulletEnabled val="1"/>
        </dgm:presLayoutVars>
      </dgm:prSet>
      <dgm:spPr/>
    </dgm:pt>
    <dgm:pt modelId="{6AEF9697-6536-4827-A51F-375FAFE44742}" type="pres">
      <dgm:prSet presAssocID="{8DF8D7B9-29C1-4E7A-8918-44AF7DA01B40}" presName="Name9" presStyleLbl="parChTrans1D2" presStyleIdx="10" presStyleCnt="11" custScaleX="2000000"/>
      <dgm:spPr/>
    </dgm:pt>
    <dgm:pt modelId="{E82169AF-D288-414A-9F0E-CB0BF36D3EAF}" type="pres">
      <dgm:prSet presAssocID="{8DF8D7B9-29C1-4E7A-8918-44AF7DA01B40}" presName="connTx" presStyleLbl="parChTrans1D2" presStyleIdx="10" presStyleCnt="11"/>
      <dgm:spPr/>
    </dgm:pt>
    <dgm:pt modelId="{3D3C85DB-EC29-4E11-B053-FEA9FF378D24}" type="pres">
      <dgm:prSet presAssocID="{431AF513-5BCB-40BD-8289-530B9B541827}" presName="node" presStyleLbl="node1" presStyleIdx="10" presStyleCnt="11" custScaleX="150980" custRadScaleRad="104130" custRadScaleInc="-20672">
        <dgm:presLayoutVars>
          <dgm:bulletEnabled val="1"/>
        </dgm:presLayoutVars>
      </dgm:prSet>
      <dgm:spPr/>
    </dgm:pt>
  </dgm:ptLst>
  <dgm:cxnLst>
    <dgm:cxn modelId="{50752002-3191-47CA-B30D-0BC1B1CE2D55}" type="presOf" srcId="{8DF8D7B9-29C1-4E7A-8918-44AF7DA01B40}" destId="{E82169AF-D288-414A-9F0E-CB0BF36D3EAF}" srcOrd="1" destOrd="0" presId="urn:microsoft.com/office/officeart/2005/8/layout/radial1"/>
    <dgm:cxn modelId="{8D37310A-5DD2-430F-922E-802952411D71}" type="presOf" srcId="{431AF513-5BCB-40BD-8289-530B9B541827}" destId="{3D3C85DB-EC29-4E11-B053-FEA9FF378D24}" srcOrd="0" destOrd="0" presId="urn:microsoft.com/office/officeart/2005/8/layout/radial1"/>
    <dgm:cxn modelId="{322EDC0E-810D-4393-A7C8-BDEDE5D5834C}" type="presOf" srcId="{935A381C-37A4-40E6-858B-E60D15D1409D}" destId="{1C19B808-4ABD-4B2A-917B-7531F994B456}" srcOrd="0" destOrd="0" presId="urn:microsoft.com/office/officeart/2005/8/layout/radial1"/>
    <dgm:cxn modelId="{6395F724-CB02-458E-A30F-21F10F1CE599}" type="presOf" srcId="{A23A088C-46E0-40F5-82F4-D09A7B724D61}" destId="{CF06F9DC-EE7C-47EC-9231-06902C2CDE21}" srcOrd="1" destOrd="0" presId="urn:microsoft.com/office/officeart/2005/8/layout/radial1"/>
    <dgm:cxn modelId="{F210672A-F9B0-4499-ABFC-3A600A473A3D}" type="presOf" srcId="{4B3FF68C-3FCB-486E-9EF4-B454F5C297E5}" destId="{602C95A4-17EA-4F3E-9A44-CC6F6838DB15}" srcOrd="0" destOrd="0" presId="urn:microsoft.com/office/officeart/2005/8/layout/radial1"/>
    <dgm:cxn modelId="{714BB63B-3DEB-49B8-B9D9-BF2AC478E4D0}" srcId="{469E73BB-CCA5-44D9-BF36-8D8717926E7D}" destId="{E75626BC-04E0-44F1-9D2C-1DC3E2D285AF}" srcOrd="4" destOrd="0" parTransId="{765BF07B-16D0-4622-A856-10D3E0433052}" sibTransId="{2643EE4F-4F64-4C52-A54B-7262F54E3AE6}"/>
    <dgm:cxn modelId="{E850AE5C-5720-4B24-9824-60CB503296C3}" srcId="{469E73BB-CCA5-44D9-BF36-8D8717926E7D}" destId="{935A381C-37A4-40E6-858B-E60D15D1409D}" srcOrd="1" destOrd="0" parTransId="{371BB093-1C9B-4A5E-A2C4-0F39F520C8CF}" sibTransId="{74B6C043-5FB6-4B31-BBBA-4DFAEA43F9B8}"/>
    <dgm:cxn modelId="{1D90DB5C-3391-4F0B-A195-BBCC4C11EAD0}" srcId="{469E73BB-CCA5-44D9-BF36-8D8717926E7D}" destId="{3081E6C9-6F35-43F1-B175-2D859D8108EB}" srcOrd="8" destOrd="0" parTransId="{5BD34A3E-9E38-44B4-A18A-ABCA18A95672}" sibTransId="{E1B6E4A0-C455-4C8D-89D1-8A89AFFA4596}"/>
    <dgm:cxn modelId="{52F4EC60-66B0-4D2F-B3DF-2B66734CDEC6}" type="presOf" srcId="{7F7BC094-2096-4DC8-B74A-F104B86C8D1D}" destId="{3F22E3FC-1DE8-4454-B1F6-444B5A407232}" srcOrd="1" destOrd="0" presId="urn:microsoft.com/office/officeart/2005/8/layout/radial1"/>
    <dgm:cxn modelId="{19AB9341-1612-4E3C-BE51-CD031B8AF9B1}" type="presOf" srcId="{303286D5-421F-42BE-A86B-F69CE93FBD18}" destId="{8DCE329D-DEE3-4741-ADE9-995349E22AA2}" srcOrd="0" destOrd="0" presId="urn:microsoft.com/office/officeart/2005/8/layout/radial1"/>
    <dgm:cxn modelId="{F6550F70-3287-4954-9BE1-DE6931AF563D}" type="presOf" srcId="{765BF07B-16D0-4622-A856-10D3E0433052}" destId="{0CD0E31D-5E15-4220-B097-935F6F79A0BA}" srcOrd="0" destOrd="0" presId="urn:microsoft.com/office/officeart/2005/8/layout/radial1"/>
    <dgm:cxn modelId="{8799F971-ED72-412F-B4F4-1CE9F4BFF222}" srcId="{469E73BB-CCA5-44D9-BF36-8D8717926E7D}" destId="{29A4427B-2DF9-4070-9C44-6F76B5244F26}" srcOrd="2" destOrd="0" parTransId="{51602315-1708-4C4C-8010-10715A192AE1}" sibTransId="{A25CF200-7CD6-4C37-B942-9F7C416F0324}"/>
    <dgm:cxn modelId="{8C572E52-CB1B-4C62-AF4C-E7048547633D}" type="presOf" srcId="{469E73BB-CCA5-44D9-BF36-8D8717926E7D}" destId="{32B0C1B2-609B-4FC3-9F49-7CF2C43F7825}" srcOrd="0" destOrd="0" presId="urn:microsoft.com/office/officeart/2005/8/layout/radial1"/>
    <dgm:cxn modelId="{0F42CE72-F368-4F28-8312-16AC7DA4C5D1}" srcId="{B4A4FE63-2C55-41DB-A071-89A21ABA51C6}" destId="{469E73BB-CCA5-44D9-BF36-8D8717926E7D}" srcOrd="0" destOrd="0" parTransId="{A178297A-06C5-4858-B455-D5A1CBDB2025}" sibTransId="{4D5A62A3-0995-4A51-820C-294AC8EC1C24}"/>
    <dgm:cxn modelId="{E79E9B76-391D-4AFA-9BBB-216FCA9B6F91}" type="presOf" srcId="{F84F87C0-89A7-4043-9701-8E4BA3EC258E}" destId="{B0994AA0-2579-4BFD-AF0E-33FB550266AF}" srcOrd="1" destOrd="0" presId="urn:microsoft.com/office/officeart/2005/8/layout/radial1"/>
    <dgm:cxn modelId="{35243586-BC51-41F5-A446-A65B0EEAC2C3}" type="presOf" srcId="{D664FC5A-62B8-4CD5-861F-12A00425AA57}" destId="{B8D078E9-3584-4CF0-A692-FD18AD09ACAB}" srcOrd="0" destOrd="0" presId="urn:microsoft.com/office/officeart/2005/8/layout/radial1"/>
    <dgm:cxn modelId="{2724ED88-7755-4881-BD12-DCCD70C9780B}" type="presOf" srcId="{A23A088C-46E0-40F5-82F4-D09A7B724D61}" destId="{3011C9BB-7BA3-4267-86BF-9CC0BFFA33FB}" srcOrd="0" destOrd="0" presId="urn:microsoft.com/office/officeart/2005/8/layout/radial1"/>
    <dgm:cxn modelId="{1340488C-C498-4E21-8E45-8C00349DF2BC}" type="presOf" srcId="{29A4427B-2DF9-4070-9C44-6F76B5244F26}" destId="{1DE0AA25-946C-40C9-AB37-EDC638A344AF}" srcOrd="0" destOrd="0" presId="urn:microsoft.com/office/officeart/2005/8/layout/radial1"/>
    <dgm:cxn modelId="{5ABAFD8C-3AA9-45F0-A6C3-741EB12163F7}" type="presOf" srcId="{EBC9B42A-1CA5-437C-8825-1F724964CFC1}" destId="{B7521163-A43E-476F-A8DE-034ABEC7419D}" srcOrd="0" destOrd="0" presId="urn:microsoft.com/office/officeart/2005/8/layout/radial1"/>
    <dgm:cxn modelId="{F019588D-0831-4F62-89D5-8BFDB1B75AF4}" type="presOf" srcId="{7B6A2235-D69F-4E70-BF67-20CA773DC048}" destId="{89C494F1-C1BA-49A8-B9B9-A07896F2CC3F}" srcOrd="0" destOrd="0" presId="urn:microsoft.com/office/officeart/2005/8/layout/radial1"/>
    <dgm:cxn modelId="{46756F98-4CC9-4452-9D7F-6FFBA2AA4B38}" srcId="{469E73BB-CCA5-44D9-BF36-8D8717926E7D}" destId="{7B6A2235-D69F-4E70-BF67-20CA773DC048}" srcOrd="0" destOrd="0" parTransId="{303286D5-421F-42BE-A86B-F69CE93FBD18}" sibTransId="{0D540692-18C6-43A3-B9CE-85C9BE844C79}"/>
    <dgm:cxn modelId="{16D7A19C-40ED-465B-B76B-4BD1F59165DC}" type="presOf" srcId="{7F7BC094-2096-4DC8-B74A-F104B86C8D1D}" destId="{57781239-3EB0-42A0-9CD3-5C0CEAB93DF6}" srcOrd="0" destOrd="0" presId="urn:microsoft.com/office/officeart/2005/8/layout/radial1"/>
    <dgm:cxn modelId="{605EEA9D-A8A8-4145-9F4D-BFDD6E0101FF}" srcId="{469E73BB-CCA5-44D9-BF36-8D8717926E7D}" destId="{CFEB4181-3BC2-4222-B4A5-3DD25BB3B376}" srcOrd="7" destOrd="0" parTransId="{A23A088C-46E0-40F5-82F4-D09A7B724D61}" sibTransId="{11E2749A-D8DC-449C-8812-34493AA06F20}"/>
    <dgm:cxn modelId="{8D4E359F-3C20-45DD-A06F-DB1D9BC6198F}" srcId="{469E73BB-CCA5-44D9-BF36-8D8717926E7D}" destId="{D664FC5A-62B8-4CD5-861F-12A00425AA57}" srcOrd="6" destOrd="0" parTransId="{F84F87C0-89A7-4043-9701-8E4BA3EC258E}" sibTransId="{84F53F99-8849-4799-9801-8B3FF6A391B2}"/>
    <dgm:cxn modelId="{601BDCA4-0041-48F6-84BF-C236401A623C}" type="presOf" srcId="{3081E6C9-6F35-43F1-B175-2D859D8108EB}" destId="{7339BDA9-0F18-4EB2-ADC5-BC2829C5F63A}" srcOrd="0" destOrd="0" presId="urn:microsoft.com/office/officeart/2005/8/layout/radial1"/>
    <dgm:cxn modelId="{97EF42A6-E972-4D42-891E-88BCFC77CDEA}" type="presOf" srcId="{E75626BC-04E0-44F1-9D2C-1DC3E2D285AF}" destId="{339326EF-FA41-4174-8125-47F7B7DBC5A5}" srcOrd="0" destOrd="0" presId="urn:microsoft.com/office/officeart/2005/8/layout/radial1"/>
    <dgm:cxn modelId="{EB5096A8-7E6F-410B-B318-016F21F79947}" type="presOf" srcId="{26A4DC8B-8CC7-4967-90D2-7E76249B191B}" destId="{5AA02F21-D1CC-4E51-8559-93DB871276A9}" srcOrd="0" destOrd="0" presId="urn:microsoft.com/office/officeart/2005/8/layout/radial1"/>
    <dgm:cxn modelId="{D204F9A8-D1C7-49F6-8B9D-661E1AE95D6C}" srcId="{469E73BB-CCA5-44D9-BF36-8D8717926E7D}" destId="{26A4DC8B-8CC7-4967-90D2-7E76249B191B}" srcOrd="5" destOrd="0" parTransId="{46265B3E-0B1C-4F26-B747-558563512D59}" sibTransId="{2B5CAA6F-9982-4A24-B8BC-028177A35A91}"/>
    <dgm:cxn modelId="{C90DCFAE-96FD-4B90-BBA1-02C438E58B7F}" type="presOf" srcId="{5BD34A3E-9E38-44B4-A18A-ABCA18A95672}" destId="{09141DFE-6BC8-4F82-8098-51EB1B023FA2}" srcOrd="0" destOrd="0" presId="urn:microsoft.com/office/officeart/2005/8/layout/radial1"/>
    <dgm:cxn modelId="{B45CF5B3-4474-459C-88CA-1B7141DBFE77}" type="presOf" srcId="{CFEB4181-3BC2-4222-B4A5-3DD25BB3B376}" destId="{4DE5087D-3F1C-4B3C-ADCA-A6BCAD827994}" srcOrd="0" destOrd="0" presId="urn:microsoft.com/office/officeart/2005/8/layout/radial1"/>
    <dgm:cxn modelId="{6DE6DBBB-F745-4284-AEFC-ECA4D8642F0E}" srcId="{469E73BB-CCA5-44D9-BF36-8D8717926E7D}" destId="{EBC9B42A-1CA5-437C-8825-1F724964CFC1}" srcOrd="3" destOrd="0" parTransId="{7F7BC094-2096-4DC8-B74A-F104B86C8D1D}" sibTransId="{BFC5842C-581E-4C86-8DCE-817690B8FDED}"/>
    <dgm:cxn modelId="{9140E8BB-3BA4-43D6-B3F6-2302B7FE5F9C}" type="presOf" srcId="{371BB093-1C9B-4A5E-A2C4-0F39F520C8CF}" destId="{42E2D7DD-6EBE-4C4B-9DE4-568419AE7388}" srcOrd="1" destOrd="0" presId="urn:microsoft.com/office/officeart/2005/8/layout/radial1"/>
    <dgm:cxn modelId="{2B4200CB-68A2-4C49-8F17-7B2BDD0E3A07}" type="presOf" srcId="{303286D5-421F-42BE-A86B-F69CE93FBD18}" destId="{7498A1B6-F984-4368-8A01-615C5E05CED6}" srcOrd="1" destOrd="0" presId="urn:microsoft.com/office/officeart/2005/8/layout/radial1"/>
    <dgm:cxn modelId="{B002FBCC-A068-4B13-92B2-675795E2C438}" type="presOf" srcId="{F84F87C0-89A7-4043-9701-8E4BA3EC258E}" destId="{F39545D7-D13A-4136-84BF-A299A0BAD48D}" srcOrd="0" destOrd="0" presId="urn:microsoft.com/office/officeart/2005/8/layout/radial1"/>
    <dgm:cxn modelId="{504DE8D0-12F2-4F0A-9A70-6DBC70C61E2E}" type="presOf" srcId="{51602315-1708-4C4C-8010-10715A192AE1}" destId="{34963EF5-026F-4652-86F6-E6E3A6DBAA21}" srcOrd="1" destOrd="0" presId="urn:microsoft.com/office/officeart/2005/8/layout/radial1"/>
    <dgm:cxn modelId="{31B9B9DB-4A79-4D07-8B59-7398FEFED324}" type="presOf" srcId="{8DF8D7B9-29C1-4E7A-8918-44AF7DA01B40}" destId="{6AEF9697-6536-4827-A51F-375FAFE44742}" srcOrd="0" destOrd="0" presId="urn:microsoft.com/office/officeart/2005/8/layout/radial1"/>
    <dgm:cxn modelId="{73E8D1DD-1616-42AD-980D-8BFD33C86A0D}" type="presOf" srcId="{51602315-1708-4C4C-8010-10715A192AE1}" destId="{B2F7CC0E-559D-4D30-B84D-81F9700685A7}" srcOrd="0" destOrd="0" presId="urn:microsoft.com/office/officeart/2005/8/layout/radial1"/>
    <dgm:cxn modelId="{E85490E1-ED2B-4C32-A00B-26FAC417CAF4}" type="presOf" srcId="{46265B3E-0B1C-4F26-B747-558563512D59}" destId="{450330AA-C773-4AD6-B612-E7C153A258E2}" srcOrd="1" destOrd="0" presId="urn:microsoft.com/office/officeart/2005/8/layout/radial1"/>
    <dgm:cxn modelId="{F396E7E2-E046-41DA-93C4-F8DA3488F031}" type="presOf" srcId="{765BF07B-16D0-4622-A856-10D3E0433052}" destId="{683A79DC-8343-4A17-A5B7-78A7BABB45B9}" srcOrd="1" destOrd="0" presId="urn:microsoft.com/office/officeart/2005/8/layout/radial1"/>
    <dgm:cxn modelId="{26493DE5-9F41-4698-8627-362985877E4D}" type="presOf" srcId="{B4A4FE63-2C55-41DB-A071-89A21ABA51C6}" destId="{A85E4E10-0930-4337-B173-B29DC74EE6B1}" srcOrd="0" destOrd="0" presId="urn:microsoft.com/office/officeart/2005/8/layout/radial1"/>
    <dgm:cxn modelId="{3ECD5FED-D53C-4FEF-9737-C7856AB4806F}" type="presOf" srcId="{5292FA46-2C07-44FD-905B-F3DDFFDE7887}" destId="{705A136C-8C48-420E-B87F-8708BBEA0C77}" srcOrd="0" destOrd="0" presId="urn:microsoft.com/office/officeart/2005/8/layout/radial1"/>
    <dgm:cxn modelId="{3FA6E0EE-53B3-48F2-A32A-DBE915E0CD52}" srcId="{469E73BB-CCA5-44D9-BF36-8D8717926E7D}" destId="{4B3FF68C-3FCB-486E-9EF4-B454F5C297E5}" srcOrd="9" destOrd="0" parTransId="{5292FA46-2C07-44FD-905B-F3DDFFDE7887}" sibTransId="{02238481-571B-48A2-AADB-58A8E49AA845}"/>
    <dgm:cxn modelId="{977803EF-15BA-451C-8F79-1BD80D6E802D}" type="presOf" srcId="{5292FA46-2C07-44FD-905B-F3DDFFDE7887}" destId="{FF0F458F-0BDC-40F7-B3C6-8C431D90A360}" srcOrd="1" destOrd="0" presId="urn:microsoft.com/office/officeart/2005/8/layout/radial1"/>
    <dgm:cxn modelId="{C8D0A0EF-2783-4025-A869-67695F362D56}" srcId="{469E73BB-CCA5-44D9-BF36-8D8717926E7D}" destId="{431AF513-5BCB-40BD-8289-530B9B541827}" srcOrd="10" destOrd="0" parTransId="{8DF8D7B9-29C1-4E7A-8918-44AF7DA01B40}" sibTransId="{79C176E8-6D01-4463-9BE6-8B548BE878AF}"/>
    <dgm:cxn modelId="{1C1375F1-2CB0-4E5F-9E7E-D7E5C7C3081D}" type="presOf" srcId="{371BB093-1C9B-4A5E-A2C4-0F39F520C8CF}" destId="{2A2C6182-33E9-412C-86B9-5197D0C67600}" srcOrd="0" destOrd="0" presId="urn:microsoft.com/office/officeart/2005/8/layout/radial1"/>
    <dgm:cxn modelId="{ADD1FAF2-AC00-4CD5-9A30-D96D91FFD470}" type="presOf" srcId="{46265B3E-0B1C-4F26-B747-558563512D59}" destId="{10154973-4F26-481A-87BE-EADE1F00CFB5}" srcOrd="0" destOrd="0" presId="urn:microsoft.com/office/officeart/2005/8/layout/radial1"/>
    <dgm:cxn modelId="{07AF3FF4-8773-42BE-B52F-6B345E1122AD}" type="presOf" srcId="{5BD34A3E-9E38-44B4-A18A-ABCA18A95672}" destId="{502608E4-10C8-4623-85DD-F73E124DFEA3}" srcOrd="1" destOrd="0" presId="urn:microsoft.com/office/officeart/2005/8/layout/radial1"/>
    <dgm:cxn modelId="{F76F1192-DD72-4302-AEDA-7E60559C04E8}" type="presParOf" srcId="{A85E4E10-0930-4337-B173-B29DC74EE6B1}" destId="{32B0C1B2-609B-4FC3-9F49-7CF2C43F7825}" srcOrd="0" destOrd="0" presId="urn:microsoft.com/office/officeart/2005/8/layout/radial1"/>
    <dgm:cxn modelId="{5BD9F307-8CBE-4434-B740-FFA26C0471C2}" type="presParOf" srcId="{A85E4E10-0930-4337-B173-B29DC74EE6B1}" destId="{8DCE329D-DEE3-4741-ADE9-995349E22AA2}" srcOrd="1" destOrd="0" presId="urn:microsoft.com/office/officeart/2005/8/layout/radial1"/>
    <dgm:cxn modelId="{22FFFF83-2A78-455C-B728-44367CD72D56}" type="presParOf" srcId="{8DCE329D-DEE3-4741-ADE9-995349E22AA2}" destId="{7498A1B6-F984-4368-8A01-615C5E05CED6}" srcOrd="0" destOrd="0" presId="urn:microsoft.com/office/officeart/2005/8/layout/radial1"/>
    <dgm:cxn modelId="{97A6BAB6-8D33-4D63-AB29-C37BC057F926}" type="presParOf" srcId="{A85E4E10-0930-4337-B173-B29DC74EE6B1}" destId="{89C494F1-C1BA-49A8-B9B9-A07896F2CC3F}" srcOrd="2" destOrd="0" presId="urn:microsoft.com/office/officeart/2005/8/layout/radial1"/>
    <dgm:cxn modelId="{8CCF3DEA-8C4C-4AEE-863C-F20D7FCEEAE5}" type="presParOf" srcId="{A85E4E10-0930-4337-B173-B29DC74EE6B1}" destId="{2A2C6182-33E9-412C-86B9-5197D0C67600}" srcOrd="3" destOrd="0" presId="urn:microsoft.com/office/officeart/2005/8/layout/radial1"/>
    <dgm:cxn modelId="{B4E16E9F-B3EC-40C8-910E-DA10A4C74B22}" type="presParOf" srcId="{2A2C6182-33E9-412C-86B9-5197D0C67600}" destId="{42E2D7DD-6EBE-4C4B-9DE4-568419AE7388}" srcOrd="0" destOrd="0" presId="urn:microsoft.com/office/officeart/2005/8/layout/radial1"/>
    <dgm:cxn modelId="{107F0651-48FE-4D89-8167-1CB7A3240039}" type="presParOf" srcId="{A85E4E10-0930-4337-B173-B29DC74EE6B1}" destId="{1C19B808-4ABD-4B2A-917B-7531F994B456}" srcOrd="4" destOrd="0" presId="urn:microsoft.com/office/officeart/2005/8/layout/radial1"/>
    <dgm:cxn modelId="{5149DC16-8FE9-4784-81CB-BD46718577B4}" type="presParOf" srcId="{A85E4E10-0930-4337-B173-B29DC74EE6B1}" destId="{B2F7CC0E-559D-4D30-B84D-81F9700685A7}" srcOrd="5" destOrd="0" presId="urn:microsoft.com/office/officeart/2005/8/layout/radial1"/>
    <dgm:cxn modelId="{934255FF-18C4-4326-AD44-83726FE3C998}" type="presParOf" srcId="{B2F7CC0E-559D-4D30-B84D-81F9700685A7}" destId="{34963EF5-026F-4652-86F6-E6E3A6DBAA21}" srcOrd="0" destOrd="0" presId="urn:microsoft.com/office/officeart/2005/8/layout/radial1"/>
    <dgm:cxn modelId="{148C4FB2-2163-424D-BC7D-738CAD79DBA6}" type="presParOf" srcId="{A85E4E10-0930-4337-B173-B29DC74EE6B1}" destId="{1DE0AA25-946C-40C9-AB37-EDC638A344AF}" srcOrd="6" destOrd="0" presId="urn:microsoft.com/office/officeart/2005/8/layout/radial1"/>
    <dgm:cxn modelId="{7DD80A4C-BD8C-4C9F-A1EC-9D42AB8EB02D}" type="presParOf" srcId="{A85E4E10-0930-4337-B173-B29DC74EE6B1}" destId="{57781239-3EB0-42A0-9CD3-5C0CEAB93DF6}" srcOrd="7" destOrd="0" presId="urn:microsoft.com/office/officeart/2005/8/layout/radial1"/>
    <dgm:cxn modelId="{0BC6E1DB-FF74-41BC-9BA2-41210E65BB0C}" type="presParOf" srcId="{57781239-3EB0-42A0-9CD3-5C0CEAB93DF6}" destId="{3F22E3FC-1DE8-4454-B1F6-444B5A407232}" srcOrd="0" destOrd="0" presId="urn:microsoft.com/office/officeart/2005/8/layout/radial1"/>
    <dgm:cxn modelId="{33B0B642-EEAF-477A-AF14-FDCACD3E2018}" type="presParOf" srcId="{A85E4E10-0930-4337-B173-B29DC74EE6B1}" destId="{B7521163-A43E-476F-A8DE-034ABEC7419D}" srcOrd="8" destOrd="0" presId="urn:microsoft.com/office/officeart/2005/8/layout/radial1"/>
    <dgm:cxn modelId="{EDC83604-EC6F-41EC-A760-C3582965CB55}" type="presParOf" srcId="{A85E4E10-0930-4337-B173-B29DC74EE6B1}" destId="{0CD0E31D-5E15-4220-B097-935F6F79A0BA}" srcOrd="9" destOrd="0" presId="urn:microsoft.com/office/officeart/2005/8/layout/radial1"/>
    <dgm:cxn modelId="{B1A5A3F7-CC83-46D9-A8FF-6FDDAD5C171A}" type="presParOf" srcId="{0CD0E31D-5E15-4220-B097-935F6F79A0BA}" destId="{683A79DC-8343-4A17-A5B7-78A7BABB45B9}" srcOrd="0" destOrd="0" presId="urn:microsoft.com/office/officeart/2005/8/layout/radial1"/>
    <dgm:cxn modelId="{D153082C-2FDB-4513-A05B-C80152BFB448}" type="presParOf" srcId="{A85E4E10-0930-4337-B173-B29DC74EE6B1}" destId="{339326EF-FA41-4174-8125-47F7B7DBC5A5}" srcOrd="10" destOrd="0" presId="urn:microsoft.com/office/officeart/2005/8/layout/radial1"/>
    <dgm:cxn modelId="{80B160B2-1A1A-4979-8620-C9D21B9293A4}" type="presParOf" srcId="{A85E4E10-0930-4337-B173-B29DC74EE6B1}" destId="{10154973-4F26-481A-87BE-EADE1F00CFB5}" srcOrd="11" destOrd="0" presId="urn:microsoft.com/office/officeart/2005/8/layout/radial1"/>
    <dgm:cxn modelId="{188D7A63-4951-439A-8E9D-0EA6264D6AED}" type="presParOf" srcId="{10154973-4F26-481A-87BE-EADE1F00CFB5}" destId="{450330AA-C773-4AD6-B612-E7C153A258E2}" srcOrd="0" destOrd="0" presId="urn:microsoft.com/office/officeart/2005/8/layout/radial1"/>
    <dgm:cxn modelId="{05AFF59E-7388-4D7F-8450-233C1D39F18F}" type="presParOf" srcId="{A85E4E10-0930-4337-B173-B29DC74EE6B1}" destId="{5AA02F21-D1CC-4E51-8559-93DB871276A9}" srcOrd="12" destOrd="0" presId="urn:microsoft.com/office/officeart/2005/8/layout/radial1"/>
    <dgm:cxn modelId="{49ABA4C7-DFE3-4623-9059-C907317B30D7}" type="presParOf" srcId="{A85E4E10-0930-4337-B173-B29DC74EE6B1}" destId="{F39545D7-D13A-4136-84BF-A299A0BAD48D}" srcOrd="13" destOrd="0" presId="urn:microsoft.com/office/officeart/2005/8/layout/radial1"/>
    <dgm:cxn modelId="{89D674C9-9CCE-48D2-8979-410A41F301D0}" type="presParOf" srcId="{F39545D7-D13A-4136-84BF-A299A0BAD48D}" destId="{B0994AA0-2579-4BFD-AF0E-33FB550266AF}" srcOrd="0" destOrd="0" presId="urn:microsoft.com/office/officeart/2005/8/layout/radial1"/>
    <dgm:cxn modelId="{9D5A2DA5-4629-4E46-9B02-6116F507D4AE}" type="presParOf" srcId="{A85E4E10-0930-4337-B173-B29DC74EE6B1}" destId="{B8D078E9-3584-4CF0-A692-FD18AD09ACAB}" srcOrd="14" destOrd="0" presId="urn:microsoft.com/office/officeart/2005/8/layout/radial1"/>
    <dgm:cxn modelId="{36E68684-DE6F-4C32-9B7F-1223C08FB413}" type="presParOf" srcId="{A85E4E10-0930-4337-B173-B29DC74EE6B1}" destId="{3011C9BB-7BA3-4267-86BF-9CC0BFFA33FB}" srcOrd="15" destOrd="0" presId="urn:microsoft.com/office/officeart/2005/8/layout/radial1"/>
    <dgm:cxn modelId="{0704279D-DC27-449A-9448-AD9EFD1767F4}" type="presParOf" srcId="{3011C9BB-7BA3-4267-86BF-9CC0BFFA33FB}" destId="{CF06F9DC-EE7C-47EC-9231-06902C2CDE21}" srcOrd="0" destOrd="0" presId="urn:microsoft.com/office/officeart/2005/8/layout/radial1"/>
    <dgm:cxn modelId="{C0C896F5-D5CD-4760-B880-6405671A1F4D}" type="presParOf" srcId="{A85E4E10-0930-4337-B173-B29DC74EE6B1}" destId="{4DE5087D-3F1C-4B3C-ADCA-A6BCAD827994}" srcOrd="16" destOrd="0" presId="urn:microsoft.com/office/officeart/2005/8/layout/radial1"/>
    <dgm:cxn modelId="{02AC9D02-34DF-4A39-AF1C-71EA5FCB9FA9}" type="presParOf" srcId="{A85E4E10-0930-4337-B173-B29DC74EE6B1}" destId="{09141DFE-6BC8-4F82-8098-51EB1B023FA2}" srcOrd="17" destOrd="0" presId="urn:microsoft.com/office/officeart/2005/8/layout/radial1"/>
    <dgm:cxn modelId="{8125A84D-2962-4280-BE08-0675B8A910DE}" type="presParOf" srcId="{09141DFE-6BC8-4F82-8098-51EB1B023FA2}" destId="{502608E4-10C8-4623-85DD-F73E124DFEA3}" srcOrd="0" destOrd="0" presId="urn:microsoft.com/office/officeart/2005/8/layout/radial1"/>
    <dgm:cxn modelId="{10B1BB9A-D74D-45FD-BBB7-2B5D4E3E94DE}" type="presParOf" srcId="{A85E4E10-0930-4337-B173-B29DC74EE6B1}" destId="{7339BDA9-0F18-4EB2-ADC5-BC2829C5F63A}" srcOrd="18" destOrd="0" presId="urn:microsoft.com/office/officeart/2005/8/layout/radial1"/>
    <dgm:cxn modelId="{35219C40-F702-4E3F-845A-745047740026}" type="presParOf" srcId="{A85E4E10-0930-4337-B173-B29DC74EE6B1}" destId="{705A136C-8C48-420E-B87F-8708BBEA0C77}" srcOrd="19" destOrd="0" presId="urn:microsoft.com/office/officeart/2005/8/layout/radial1"/>
    <dgm:cxn modelId="{AB6561A1-B13F-4F47-B1CE-086F918DB69F}" type="presParOf" srcId="{705A136C-8C48-420E-B87F-8708BBEA0C77}" destId="{FF0F458F-0BDC-40F7-B3C6-8C431D90A360}" srcOrd="0" destOrd="0" presId="urn:microsoft.com/office/officeart/2005/8/layout/radial1"/>
    <dgm:cxn modelId="{7D737431-5254-490A-9DD4-FE3C16F9C6BA}" type="presParOf" srcId="{A85E4E10-0930-4337-B173-B29DC74EE6B1}" destId="{602C95A4-17EA-4F3E-9A44-CC6F6838DB15}" srcOrd="20" destOrd="0" presId="urn:microsoft.com/office/officeart/2005/8/layout/radial1"/>
    <dgm:cxn modelId="{C9E9C729-8101-48A0-8C04-7F776C781680}" type="presParOf" srcId="{A85E4E10-0930-4337-B173-B29DC74EE6B1}" destId="{6AEF9697-6536-4827-A51F-375FAFE44742}" srcOrd="21" destOrd="0" presId="urn:microsoft.com/office/officeart/2005/8/layout/radial1"/>
    <dgm:cxn modelId="{77CD681B-9D28-4580-8424-16AB1C5C7C02}" type="presParOf" srcId="{6AEF9697-6536-4827-A51F-375FAFE44742}" destId="{E82169AF-D288-414A-9F0E-CB0BF36D3EAF}" srcOrd="0" destOrd="0" presId="urn:microsoft.com/office/officeart/2005/8/layout/radial1"/>
    <dgm:cxn modelId="{85EBEEB5-7FE5-454E-86C3-82E04FBBB08A}" type="presParOf" srcId="{A85E4E10-0930-4337-B173-B29DC74EE6B1}" destId="{3D3C85DB-EC29-4E11-B053-FEA9FF378D24}" srcOrd="2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B719E7-D4F5-496A-A74D-FD731AB0DFE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IN"/>
        </a:p>
      </dgm:t>
    </dgm:pt>
    <dgm:pt modelId="{7F040943-5FD3-4281-A448-4664F5981D2F}">
      <dgm:prSet phldrT="[Text]" custT="1"/>
      <dgm:spPr>
        <a:solidFill>
          <a:schemeClr val="bg1"/>
        </a:solidFill>
      </dgm:spPr>
      <dgm:t>
        <a:bodyPr/>
        <a:lstStyle/>
        <a:p>
          <a:r>
            <a:rPr lang="en-US" sz="1800" dirty="0"/>
            <a:t>Underwriting Risk</a:t>
          </a:r>
          <a:endParaRPr lang="en-IN" sz="1800" dirty="0"/>
        </a:p>
      </dgm:t>
    </dgm:pt>
    <dgm:pt modelId="{7E20B8D5-A9F9-4F9A-AC2B-DCE6D1DBF28A}" type="parTrans" cxnId="{327C6CBA-7FF5-4A85-AD07-1760B5032364}">
      <dgm:prSet/>
      <dgm:spPr/>
      <dgm:t>
        <a:bodyPr/>
        <a:lstStyle/>
        <a:p>
          <a:endParaRPr lang="en-IN" sz="2000"/>
        </a:p>
      </dgm:t>
    </dgm:pt>
    <dgm:pt modelId="{5A72D8EB-A01A-407E-B472-892F05794499}" type="sibTrans" cxnId="{327C6CBA-7FF5-4A85-AD07-1760B5032364}">
      <dgm:prSet/>
      <dgm:spPr/>
      <dgm:t>
        <a:bodyPr/>
        <a:lstStyle/>
        <a:p>
          <a:endParaRPr lang="en-IN" sz="2000"/>
        </a:p>
      </dgm:t>
    </dgm:pt>
    <dgm:pt modelId="{5D84BB49-67E4-43E1-B7B3-980950402EB9}">
      <dgm:prSet phldrT="[Text]" custT="1"/>
      <dgm:spPr>
        <a:solidFill>
          <a:srgbClr val="00B050"/>
        </a:solidFill>
      </dgm:spPr>
      <dgm:t>
        <a:bodyPr/>
        <a:lstStyle/>
        <a:p>
          <a:r>
            <a:rPr lang="en-US" sz="1200" dirty="0"/>
            <a:t>Loss Ratio</a:t>
          </a:r>
          <a:endParaRPr lang="en-IN" sz="1200" dirty="0"/>
        </a:p>
      </dgm:t>
    </dgm:pt>
    <dgm:pt modelId="{380DE18D-8FF9-4C99-8701-659B3209C74B}" type="parTrans" cxnId="{432CF54A-C419-40B2-9013-641535DB70D3}">
      <dgm:prSet/>
      <dgm:spPr/>
      <dgm:t>
        <a:bodyPr/>
        <a:lstStyle/>
        <a:p>
          <a:endParaRPr lang="en-IN" sz="2000"/>
        </a:p>
      </dgm:t>
    </dgm:pt>
    <dgm:pt modelId="{985B4A8B-459D-4E5F-A083-9D138B973548}" type="sibTrans" cxnId="{432CF54A-C419-40B2-9013-641535DB70D3}">
      <dgm:prSet/>
      <dgm:spPr/>
      <dgm:t>
        <a:bodyPr/>
        <a:lstStyle/>
        <a:p>
          <a:endParaRPr lang="en-IN" sz="2000"/>
        </a:p>
      </dgm:t>
    </dgm:pt>
    <dgm:pt modelId="{3D9B82AE-89A9-422D-A9FC-66530171A402}">
      <dgm:prSet phldrT="[Text]" custT="1"/>
      <dgm:spPr>
        <a:solidFill>
          <a:srgbClr val="00B050"/>
        </a:solidFill>
      </dgm:spPr>
      <dgm:t>
        <a:bodyPr/>
        <a:lstStyle/>
        <a:p>
          <a:r>
            <a:rPr lang="en-US" sz="1200" dirty="0"/>
            <a:t>Concentration</a:t>
          </a:r>
          <a:endParaRPr lang="en-IN" sz="1200" dirty="0"/>
        </a:p>
      </dgm:t>
    </dgm:pt>
    <dgm:pt modelId="{CE49E5E3-0F24-4303-BCF7-D23963F7BF29}" type="parTrans" cxnId="{F5BFCAA5-BDC6-43F6-9621-9097F1D5D1C9}">
      <dgm:prSet/>
      <dgm:spPr/>
      <dgm:t>
        <a:bodyPr/>
        <a:lstStyle/>
        <a:p>
          <a:endParaRPr lang="en-IN" sz="2000"/>
        </a:p>
      </dgm:t>
    </dgm:pt>
    <dgm:pt modelId="{095BAA4C-A821-435A-9525-4900ED193C68}" type="sibTrans" cxnId="{F5BFCAA5-BDC6-43F6-9621-9097F1D5D1C9}">
      <dgm:prSet/>
      <dgm:spPr/>
      <dgm:t>
        <a:bodyPr/>
        <a:lstStyle/>
        <a:p>
          <a:endParaRPr lang="en-IN" sz="2000"/>
        </a:p>
      </dgm:t>
    </dgm:pt>
    <dgm:pt modelId="{42553B62-0857-49C3-B875-DDF6849FF839}">
      <dgm:prSet phldrT="[Text]" custT="1"/>
      <dgm:spPr>
        <a:solidFill>
          <a:schemeClr val="bg1"/>
        </a:solidFill>
      </dgm:spPr>
      <dgm:t>
        <a:bodyPr/>
        <a:lstStyle/>
        <a:p>
          <a:r>
            <a:rPr lang="en-US" sz="1800" dirty="0"/>
            <a:t>Market &amp; Credit Risk</a:t>
          </a:r>
          <a:endParaRPr lang="en-IN" sz="1800" dirty="0"/>
        </a:p>
      </dgm:t>
    </dgm:pt>
    <dgm:pt modelId="{129709A0-2150-4AB9-8C96-EBCF09CC3E5A}" type="parTrans" cxnId="{BF8B5AB7-6FDC-4EDD-8B52-348B8295FF54}">
      <dgm:prSet/>
      <dgm:spPr/>
      <dgm:t>
        <a:bodyPr/>
        <a:lstStyle/>
        <a:p>
          <a:endParaRPr lang="en-IN" sz="2000"/>
        </a:p>
      </dgm:t>
    </dgm:pt>
    <dgm:pt modelId="{3C89D4E0-7920-4BF8-A099-7B0B5434E5F7}" type="sibTrans" cxnId="{BF8B5AB7-6FDC-4EDD-8B52-348B8295FF54}">
      <dgm:prSet/>
      <dgm:spPr/>
      <dgm:t>
        <a:bodyPr/>
        <a:lstStyle/>
        <a:p>
          <a:endParaRPr lang="en-IN" sz="2000"/>
        </a:p>
      </dgm:t>
    </dgm:pt>
    <dgm:pt modelId="{5E8D5F0E-F4B9-4B4D-B1B6-3672797BE6CD}">
      <dgm:prSet phldrT="[Text]" custT="1"/>
      <dgm:spPr>
        <a:solidFill>
          <a:srgbClr val="00B050"/>
        </a:solidFill>
      </dgm:spPr>
      <dgm:t>
        <a:bodyPr/>
        <a:lstStyle/>
        <a:p>
          <a:r>
            <a:rPr lang="en-US" sz="1200" dirty="0"/>
            <a:t>Investments</a:t>
          </a:r>
          <a:endParaRPr lang="en-IN" sz="1200" dirty="0"/>
        </a:p>
      </dgm:t>
    </dgm:pt>
    <dgm:pt modelId="{6EAB7F10-C40C-4569-B98E-BE1E76082EAA}" type="parTrans" cxnId="{EDF6C533-60BC-44D2-B35D-F98E790A3028}">
      <dgm:prSet/>
      <dgm:spPr/>
      <dgm:t>
        <a:bodyPr/>
        <a:lstStyle/>
        <a:p>
          <a:endParaRPr lang="en-IN" sz="2000"/>
        </a:p>
      </dgm:t>
    </dgm:pt>
    <dgm:pt modelId="{C6DB2007-9E91-43FB-8256-6E324495D7B9}" type="sibTrans" cxnId="{EDF6C533-60BC-44D2-B35D-F98E790A3028}">
      <dgm:prSet/>
      <dgm:spPr/>
      <dgm:t>
        <a:bodyPr/>
        <a:lstStyle/>
        <a:p>
          <a:endParaRPr lang="en-IN" sz="2000"/>
        </a:p>
      </dgm:t>
    </dgm:pt>
    <dgm:pt modelId="{3EAA094A-2566-4D96-A9D3-D4F7954232C0}">
      <dgm:prSet phldrT="[Text]" custT="1"/>
      <dgm:spPr>
        <a:solidFill>
          <a:srgbClr val="00B050"/>
        </a:solidFill>
      </dgm:spPr>
      <dgm:t>
        <a:bodyPr/>
        <a:lstStyle/>
        <a:p>
          <a:r>
            <a:rPr lang="en-US" sz="1200" dirty="0"/>
            <a:t>Receivables-Credit</a:t>
          </a:r>
          <a:endParaRPr lang="en-IN" sz="1200" dirty="0"/>
        </a:p>
      </dgm:t>
    </dgm:pt>
    <dgm:pt modelId="{B9E639D9-3A06-4D91-93C1-FDD9208403BC}" type="parTrans" cxnId="{C33582A9-F78E-40F0-8A0D-150FB5ED1DE9}">
      <dgm:prSet/>
      <dgm:spPr/>
      <dgm:t>
        <a:bodyPr/>
        <a:lstStyle/>
        <a:p>
          <a:endParaRPr lang="en-IN" sz="2000"/>
        </a:p>
      </dgm:t>
    </dgm:pt>
    <dgm:pt modelId="{2499F73D-508B-4F44-AB82-E5C6F2C5265C}" type="sibTrans" cxnId="{C33582A9-F78E-40F0-8A0D-150FB5ED1DE9}">
      <dgm:prSet/>
      <dgm:spPr/>
      <dgm:t>
        <a:bodyPr/>
        <a:lstStyle/>
        <a:p>
          <a:endParaRPr lang="en-IN" sz="2000"/>
        </a:p>
      </dgm:t>
    </dgm:pt>
    <dgm:pt modelId="{D71BD450-93F6-419F-8A2D-8114EE88FC93}">
      <dgm:prSet phldrT="[Text]" custT="1"/>
      <dgm:spPr>
        <a:solidFill>
          <a:schemeClr val="bg1"/>
        </a:solidFill>
      </dgm:spPr>
      <dgm:t>
        <a:bodyPr/>
        <a:lstStyle/>
        <a:p>
          <a:r>
            <a:rPr lang="en-US" sz="1800" dirty="0"/>
            <a:t>Operational Risk</a:t>
          </a:r>
          <a:endParaRPr lang="en-IN" sz="1800" dirty="0"/>
        </a:p>
      </dgm:t>
    </dgm:pt>
    <dgm:pt modelId="{93596E9B-3A3A-4442-BBCA-834DD71671E5}" type="parTrans" cxnId="{A2AFA699-1573-4EAB-9EF6-0BCDF71EAA0A}">
      <dgm:prSet/>
      <dgm:spPr/>
      <dgm:t>
        <a:bodyPr/>
        <a:lstStyle/>
        <a:p>
          <a:endParaRPr lang="en-IN" sz="2000"/>
        </a:p>
      </dgm:t>
    </dgm:pt>
    <dgm:pt modelId="{70A4DC0A-19CF-43EC-90D7-A97D0D16AC75}" type="sibTrans" cxnId="{A2AFA699-1573-4EAB-9EF6-0BCDF71EAA0A}">
      <dgm:prSet/>
      <dgm:spPr/>
      <dgm:t>
        <a:bodyPr/>
        <a:lstStyle/>
        <a:p>
          <a:endParaRPr lang="en-IN" sz="2000"/>
        </a:p>
      </dgm:t>
    </dgm:pt>
    <dgm:pt modelId="{444926DE-FBE3-48F9-B600-2387437FC8E3}">
      <dgm:prSet phldrT="[Text]" custT="1"/>
      <dgm:spPr/>
      <dgm:t>
        <a:bodyPr/>
        <a:lstStyle/>
        <a:p>
          <a:r>
            <a:rPr lang="en-US" sz="1200" dirty="0"/>
            <a:t>People-Attrition</a:t>
          </a:r>
          <a:endParaRPr lang="en-IN" sz="1200" dirty="0"/>
        </a:p>
      </dgm:t>
    </dgm:pt>
    <dgm:pt modelId="{EBAE5F9C-8550-4F8D-9439-189C55FCB677}" type="parTrans" cxnId="{0D190091-E6EF-41FE-BE1C-85E5B4B75AAF}">
      <dgm:prSet/>
      <dgm:spPr/>
      <dgm:t>
        <a:bodyPr/>
        <a:lstStyle/>
        <a:p>
          <a:endParaRPr lang="en-IN" sz="2000"/>
        </a:p>
      </dgm:t>
    </dgm:pt>
    <dgm:pt modelId="{1C5BDB8E-FD14-49F1-8148-386CEF130D46}" type="sibTrans" cxnId="{0D190091-E6EF-41FE-BE1C-85E5B4B75AAF}">
      <dgm:prSet/>
      <dgm:spPr/>
      <dgm:t>
        <a:bodyPr/>
        <a:lstStyle/>
        <a:p>
          <a:endParaRPr lang="en-IN" sz="2000"/>
        </a:p>
      </dgm:t>
    </dgm:pt>
    <dgm:pt modelId="{ABFAE140-39FB-424E-9875-4DCB56E30479}">
      <dgm:prSet phldrT="[Text]" custT="1"/>
      <dgm:spPr>
        <a:solidFill>
          <a:srgbClr val="00B050"/>
        </a:solidFill>
      </dgm:spPr>
      <dgm:t>
        <a:bodyPr/>
        <a:lstStyle/>
        <a:p>
          <a:r>
            <a:rPr lang="en-US" sz="1200" dirty="0"/>
            <a:t>Process</a:t>
          </a:r>
          <a:endParaRPr lang="en-IN" sz="1200" dirty="0"/>
        </a:p>
      </dgm:t>
    </dgm:pt>
    <dgm:pt modelId="{957A0591-6E02-4BD3-86B0-52D7775E2A29}" type="parTrans" cxnId="{EBAF97F8-166F-48C0-928D-914A6583DB42}">
      <dgm:prSet/>
      <dgm:spPr/>
      <dgm:t>
        <a:bodyPr/>
        <a:lstStyle/>
        <a:p>
          <a:endParaRPr lang="en-IN" sz="2000"/>
        </a:p>
      </dgm:t>
    </dgm:pt>
    <dgm:pt modelId="{B60F35A8-B80F-4A23-A4D3-7C9EB951A9C9}" type="sibTrans" cxnId="{EBAF97F8-166F-48C0-928D-914A6583DB42}">
      <dgm:prSet/>
      <dgm:spPr/>
      <dgm:t>
        <a:bodyPr/>
        <a:lstStyle/>
        <a:p>
          <a:endParaRPr lang="en-IN" sz="2000"/>
        </a:p>
      </dgm:t>
    </dgm:pt>
    <dgm:pt modelId="{D5BC3487-B82B-4693-8BCD-5C6D6EA1FEC1}">
      <dgm:prSet phldrT="[Text]" custT="1"/>
      <dgm:spPr>
        <a:solidFill>
          <a:srgbClr val="00B050"/>
        </a:solidFill>
      </dgm:spPr>
      <dgm:t>
        <a:bodyPr/>
        <a:lstStyle/>
        <a:p>
          <a:r>
            <a:rPr lang="en-US" sz="1200" dirty="0"/>
            <a:t>Reinsurance</a:t>
          </a:r>
          <a:endParaRPr lang="en-IN" sz="1200" dirty="0"/>
        </a:p>
      </dgm:t>
    </dgm:pt>
    <dgm:pt modelId="{8D764045-4E7C-44D7-B211-750028A5B7AA}" type="parTrans" cxnId="{888BBA78-4BC1-4273-A6EE-F0813A318FD5}">
      <dgm:prSet/>
      <dgm:spPr/>
      <dgm:t>
        <a:bodyPr/>
        <a:lstStyle/>
        <a:p>
          <a:endParaRPr lang="en-IN" sz="2000"/>
        </a:p>
      </dgm:t>
    </dgm:pt>
    <dgm:pt modelId="{0D023408-26C3-45B4-AC01-EDE4550BEA6F}" type="sibTrans" cxnId="{888BBA78-4BC1-4273-A6EE-F0813A318FD5}">
      <dgm:prSet/>
      <dgm:spPr/>
      <dgm:t>
        <a:bodyPr/>
        <a:lstStyle/>
        <a:p>
          <a:endParaRPr lang="en-IN" sz="2000"/>
        </a:p>
      </dgm:t>
    </dgm:pt>
    <dgm:pt modelId="{B0105FA6-9064-43BA-B6E8-D674D5480CA5}">
      <dgm:prSet phldrT="[Text]" custT="1"/>
      <dgm:spPr>
        <a:solidFill>
          <a:srgbClr val="00B050"/>
        </a:solidFill>
      </dgm:spPr>
      <dgm:t>
        <a:bodyPr/>
        <a:lstStyle/>
        <a:p>
          <a:r>
            <a:rPr lang="en-US" sz="1200" dirty="0"/>
            <a:t>Reserving</a:t>
          </a:r>
          <a:endParaRPr lang="en-IN" sz="1200" dirty="0"/>
        </a:p>
      </dgm:t>
    </dgm:pt>
    <dgm:pt modelId="{F803C1DE-7E53-4C73-BE9C-D1F7A7543517}" type="parTrans" cxnId="{B53D8C0F-89CB-492F-A2D2-83BDFEF4C29E}">
      <dgm:prSet/>
      <dgm:spPr/>
      <dgm:t>
        <a:bodyPr/>
        <a:lstStyle/>
        <a:p>
          <a:endParaRPr lang="en-IN" sz="2000"/>
        </a:p>
      </dgm:t>
    </dgm:pt>
    <dgm:pt modelId="{A37CECDE-8625-4A5A-8A50-184FD46C28F6}" type="sibTrans" cxnId="{B53D8C0F-89CB-492F-A2D2-83BDFEF4C29E}">
      <dgm:prSet/>
      <dgm:spPr/>
      <dgm:t>
        <a:bodyPr/>
        <a:lstStyle/>
        <a:p>
          <a:endParaRPr lang="en-IN" sz="2000"/>
        </a:p>
      </dgm:t>
    </dgm:pt>
    <dgm:pt modelId="{7F392D3C-CAB9-446B-BEBC-AC23F11583D9}">
      <dgm:prSet phldrT="[Text]" custT="1"/>
      <dgm:spPr>
        <a:solidFill>
          <a:srgbClr val="00B050"/>
        </a:solidFill>
      </dgm:spPr>
      <dgm:t>
        <a:bodyPr/>
        <a:lstStyle/>
        <a:p>
          <a:r>
            <a:rPr lang="en-US" sz="1200" dirty="0"/>
            <a:t>Large &amp; Cat Claims</a:t>
          </a:r>
          <a:endParaRPr lang="en-IN" sz="1200" dirty="0"/>
        </a:p>
      </dgm:t>
    </dgm:pt>
    <dgm:pt modelId="{1E2FBBB4-E3F0-4066-909E-53FC0171C57A}" type="parTrans" cxnId="{8C89D7BE-E95B-4D4D-AF5D-A829CD01B24F}">
      <dgm:prSet/>
      <dgm:spPr/>
      <dgm:t>
        <a:bodyPr/>
        <a:lstStyle/>
        <a:p>
          <a:endParaRPr lang="en-IN" sz="2000"/>
        </a:p>
      </dgm:t>
    </dgm:pt>
    <dgm:pt modelId="{13E754D6-8D39-44C8-A83E-4A6A5B59B69F}" type="sibTrans" cxnId="{8C89D7BE-E95B-4D4D-AF5D-A829CD01B24F}">
      <dgm:prSet/>
      <dgm:spPr/>
      <dgm:t>
        <a:bodyPr/>
        <a:lstStyle/>
        <a:p>
          <a:endParaRPr lang="en-IN" sz="2000"/>
        </a:p>
      </dgm:t>
    </dgm:pt>
    <dgm:pt modelId="{7600FB4F-5C0D-4F09-9951-BAE9FD07EB97}">
      <dgm:prSet phldrT="[Text]" custT="1"/>
      <dgm:spPr>
        <a:solidFill>
          <a:srgbClr val="00B050"/>
        </a:solidFill>
      </dgm:spPr>
      <dgm:t>
        <a:bodyPr/>
        <a:lstStyle/>
        <a:p>
          <a:r>
            <a:rPr lang="en-US" sz="1200" dirty="0"/>
            <a:t>Technology</a:t>
          </a:r>
          <a:endParaRPr lang="en-IN" sz="1200" dirty="0"/>
        </a:p>
      </dgm:t>
    </dgm:pt>
    <dgm:pt modelId="{BAA17682-6CED-4422-AA7C-9D0B3C1CB157}" type="parTrans" cxnId="{66AF0A5F-8C58-47E8-B02E-E8D28A6B5D25}">
      <dgm:prSet/>
      <dgm:spPr/>
      <dgm:t>
        <a:bodyPr/>
        <a:lstStyle/>
        <a:p>
          <a:endParaRPr lang="en-IN" sz="2000"/>
        </a:p>
      </dgm:t>
    </dgm:pt>
    <dgm:pt modelId="{651BC8E1-54B4-4BAE-AB0B-BEA88C1A61CD}" type="sibTrans" cxnId="{66AF0A5F-8C58-47E8-B02E-E8D28A6B5D25}">
      <dgm:prSet/>
      <dgm:spPr/>
      <dgm:t>
        <a:bodyPr/>
        <a:lstStyle/>
        <a:p>
          <a:endParaRPr lang="en-IN" sz="2000"/>
        </a:p>
      </dgm:t>
    </dgm:pt>
    <dgm:pt modelId="{B341AD5A-56BD-4F4E-8CB8-8AE3985C8624}">
      <dgm:prSet phldrT="[Text]" custT="1"/>
      <dgm:spPr>
        <a:solidFill>
          <a:srgbClr val="00B050"/>
        </a:solidFill>
      </dgm:spPr>
      <dgm:t>
        <a:bodyPr/>
        <a:lstStyle/>
        <a:p>
          <a:r>
            <a:rPr lang="en-US" sz="1200" dirty="0"/>
            <a:t>Outsourcing</a:t>
          </a:r>
          <a:endParaRPr lang="en-IN" sz="1200" dirty="0"/>
        </a:p>
      </dgm:t>
    </dgm:pt>
    <dgm:pt modelId="{C325A5F1-3775-4348-B348-990E0F3B7F81}" type="parTrans" cxnId="{96AA76F3-F1E8-405B-AE34-3E3CD2AF8060}">
      <dgm:prSet/>
      <dgm:spPr/>
      <dgm:t>
        <a:bodyPr/>
        <a:lstStyle/>
        <a:p>
          <a:endParaRPr lang="en-IN" sz="2000"/>
        </a:p>
      </dgm:t>
    </dgm:pt>
    <dgm:pt modelId="{52AA6F93-12A6-4816-BFE3-0548182EEF0B}" type="sibTrans" cxnId="{96AA76F3-F1E8-405B-AE34-3E3CD2AF8060}">
      <dgm:prSet/>
      <dgm:spPr/>
      <dgm:t>
        <a:bodyPr/>
        <a:lstStyle/>
        <a:p>
          <a:endParaRPr lang="en-IN" sz="2000"/>
        </a:p>
      </dgm:t>
    </dgm:pt>
    <dgm:pt modelId="{002AA80C-638F-4FE0-9656-FD56F4C9BB97}">
      <dgm:prSet phldrT="[Text]" custT="1"/>
      <dgm:spPr>
        <a:solidFill>
          <a:schemeClr val="bg1"/>
        </a:solidFill>
      </dgm:spPr>
      <dgm:t>
        <a:bodyPr/>
        <a:lstStyle/>
        <a:p>
          <a:r>
            <a:rPr lang="en-US" sz="1800" dirty="0"/>
            <a:t>Strategic </a:t>
          </a:r>
          <a:endParaRPr lang="en-IN" sz="1800" dirty="0"/>
        </a:p>
      </dgm:t>
    </dgm:pt>
    <dgm:pt modelId="{4FD5E1B5-726A-45A8-A0A0-9161B39D4703}" type="parTrans" cxnId="{4EFCE662-2EC7-4E0A-BC06-6EA291412D7A}">
      <dgm:prSet/>
      <dgm:spPr/>
      <dgm:t>
        <a:bodyPr/>
        <a:lstStyle/>
        <a:p>
          <a:endParaRPr lang="en-IN" sz="2000"/>
        </a:p>
      </dgm:t>
    </dgm:pt>
    <dgm:pt modelId="{55F215FB-B8FC-45EF-B8B6-EA10020A33B9}" type="sibTrans" cxnId="{4EFCE662-2EC7-4E0A-BC06-6EA291412D7A}">
      <dgm:prSet/>
      <dgm:spPr/>
      <dgm:t>
        <a:bodyPr/>
        <a:lstStyle/>
        <a:p>
          <a:endParaRPr lang="en-IN" sz="2000"/>
        </a:p>
      </dgm:t>
    </dgm:pt>
    <dgm:pt modelId="{C725810F-135E-4093-BF53-173ED4EA783C}">
      <dgm:prSet phldrT="[Text]" custT="1"/>
      <dgm:spPr/>
      <dgm:t>
        <a:bodyPr/>
        <a:lstStyle/>
        <a:p>
          <a:r>
            <a:rPr lang="en-US" sz="1200" dirty="0"/>
            <a:t>Reputation</a:t>
          </a:r>
          <a:endParaRPr lang="en-IN" sz="1200" dirty="0"/>
        </a:p>
      </dgm:t>
    </dgm:pt>
    <dgm:pt modelId="{1E25999A-76C3-421D-BE45-816E8F34F2DB}" type="parTrans" cxnId="{FF161062-2483-49B7-B761-6456EA829A63}">
      <dgm:prSet/>
      <dgm:spPr/>
      <dgm:t>
        <a:bodyPr/>
        <a:lstStyle/>
        <a:p>
          <a:endParaRPr lang="en-IN" sz="2000"/>
        </a:p>
      </dgm:t>
    </dgm:pt>
    <dgm:pt modelId="{8133030A-6555-4562-96B5-BF91AF77F7DD}" type="sibTrans" cxnId="{FF161062-2483-49B7-B761-6456EA829A63}">
      <dgm:prSet/>
      <dgm:spPr/>
      <dgm:t>
        <a:bodyPr/>
        <a:lstStyle/>
        <a:p>
          <a:endParaRPr lang="en-IN" sz="2000"/>
        </a:p>
      </dgm:t>
    </dgm:pt>
    <dgm:pt modelId="{36540FD9-EF25-4356-9C66-8FDC377F09E7}">
      <dgm:prSet phldrT="[Text]" custT="1"/>
      <dgm:spPr>
        <a:solidFill>
          <a:srgbClr val="00B050"/>
        </a:solidFill>
      </dgm:spPr>
      <dgm:t>
        <a:bodyPr/>
        <a:lstStyle/>
        <a:p>
          <a:r>
            <a:rPr lang="en-US" sz="1200" dirty="0"/>
            <a:t>Regulatory</a:t>
          </a:r>
          <a:endParaRPr lang="en-IN" sz="1200" dirty="0"/>
        </a:p>
      </dgm:t>
    </dgm:pt>
    <dgm:pt modelId="{42E46327-234A-4D0E-B0F0-3DF3648B078D}" type="parTrans" cxnId="{118FA714-7056-4CF3-B55F-AC032BD70843}">
      <dgm:prSet/>
      <dgm:spPr/>
      <dgm:t>
        <a:bodyPr/>
        <a:lstStyle/>
        <a:p>
          <a:endParaRPr lang="en-IN" sz="2000"/>
        </a:p>
      </dgm:t>
    </dgm:pt>
    <dgm:pt modelId="{3A12224A-2EAE-41C9-B302-7824F914B291}" type="sibTrans" cxnId="{118FA714-7056-4CF3-B55F-AC032BD70843}">
      <dgm:prSet/>
      <dgm:spPr/>
      <dgm:t>
        <a:bodyPr/>
        <a:lstStyle/>
        <a:p>
          <a:endParaRPr lang="en-IN" sz="2000"/>
        </a:p>
      </dgm:t>
    </dgm:pt>
    <dgm:pt modelId="{6F8286F3-DCE2-4740-8008-55236ECA8D87}">
      <dgm:prSet phldrT="[Text]" custT="1"/>
      <dgm:spPr>
        <a:solidFill>
          <a:srgbClr val="00B050"/>
        </a:solidFill>
      </dgm:spPr>
      <dgm:t>
        <a:bodyPr/>
        <a:lstStyle/>
        <a:p>
          <a:r>
            <a:rPr lang="en-US" sz="1200" dirty="0"/>
            <a:t>Solvency/Capital Adequacy</a:t>
          </a:r>
          <a:endParaRPr lang="en-IN" sz="1200" dirty="0"/>
        </a:p>
      </dgm:t>
    </dgm:pt>
    <dgm:pt modelId="{1DB49613-771B-43B5-8497-38DDDEC34FA0}" type="parTrans" cxnId="{1422F7FF-CBF9-4229-AD1E-40593B9EB6CC}">
      <dgm:prSet/>
      <dgm:spPr/>
      <dgm:t>
        <a:bodyPr/>
        <a:lstStyle/>
        <a:p>
          <a:endParaRPr lang="en-IN" sz="2000"/>
        </a:p>
      </dgm:t>
    </dgm:pt>
    <dgm:pt modelId="{6705D149-7D9A-4D7A-BBA0-8B45A77C6AD1}" type="sibTrans" cxnId="{1422F7FF-CBF9-4229-AD1E-40593B9EB6CC}">
      <dgm:prSet/>
      <dgm:spPr/>
      <dgm:t>
        <a:bodyPr/>
        <a:lstStyle/>
        <a:p>
          <a:endParaRPr lang="en-IN" sz="2000"/>
        </a:p>
      </dgm:t>
    </dgm:pt>
    <dgm:pt modelId="{365750CF-9C42-40E8-8D76-568A903B41E0}">
      <dgm:prSet phldrT="[Text]" custT="1"/>
      <dgm:spPr>
        <a:solidFill>
          <a:srgbClr val="00B050"/>
        </a:solidFill>
      </dgm:spPr>
      <dgm:t>
        <a:bodyPr/>
        <a:lstStyle/>
        <a:p>
          <a:r>
            <a:rPr lang="en-US" sz="1200" dirty="0"/>
            <a:t>Plan Achievement</a:t>
          </a:r>
          <a:endParaRPr lang="en-IN" sz="1200" dirty="0"/>
        </a:p>
      </dgm:t>
    </dgm:pt>
    <dgm:pt modelId="{B3FBEF1B-E5C9-4644-9B67-8846CE81DF69}" type="parTrans" cxnId="{CD2178CB-5B81-4A6D-A978-2A598233CF7A}">
      <dgm:prSet/>
      <dgm:spPr/>
      <dgm:t>
        <a:bodyPr/>
        <a:lstStyle/>
        <a:p>
          <a:endParaRPr lang="en-IN" sz="2000"/>
        </a:p>
      </dgm:t>
    </dgm:pt>
    <dgm:pt modelId="{5D29A9D2-D4DE-43A7-869B-AECD51A0D354}" type="sibTrans" cxnId="{CD2178CB-5B81-4A6D-A978-2A598233CF7A}">
      <dgm:prSet/>
      <dgm:spPr/>
      <dgm:t>
        <a:bodyPr/>
        <a:lstStyle/>
        <a:p>
          <a:endParaRPr lang="en-IN" sz="2000"/>
        </a:p>
      </dgm:t>
    </dgm:pt>
    <dgm:pt modelId="{E365F699-6D02-4905-A02F-C777A6D9DD62}">
      <dgm:prSet phldrT="[Text]" custT="1"/>
      <dgm:spPr>
        <a:solidFill>
          <a:srgbClr val="00B050"/>
        </a:solidFill>
      </dgm:spPr>
      <dgm:t>
        <a:bodyPr/>
        <a:lstStyle/>
        <a:p>
          <a:r>
            <a:rPr lang="en-US" sz="1200" dirty="0">
              <a:solidFill>
                <a:schemeClr val="bg1"/>
              </a:solidFill>
            </a:rPr>
            <a:t>Product Pricing</a:t>
          </a:r>
          <a:endParaRPr lang="en-IN" sz="1200" dirty="0">
            <a:solidFill>
              <a:schemeClr val="bg1"/>
            </a:solidFill>
          </a:endParaRPr>
        </a:p>
      </dgm:t>
    </dgm:pt>
    <dgm:pt modelId="{14C63B5D-DE5C-4678-85BC-64728E6AF38A}" type="parTrans" cxnId="{8F06E932-9BC3-474E-B5EE-7D09A1D55CDD}">
      <dgm:prSet/>
      <dgm:spPr/>
      <dgm:t>
        <a:bodyPr/>
        <a:lstStyle/>
        <a:p>
          <a:endParaRPr lang="en-IN" sz="2000"/>
        </a:p>
      </dgm:t>
    </dgm:pt>
    <dgm:pt modelId="{D2B9D659-0C6F-416F-90AC-75939F8CBB6A}" type="sibTrans" cxnId="{8F06E932-9BC3-474E-B5EE-7D09A1D55CDD}">
      <dgm:prSet/>
      <dgm:spPr/>
      <dgm:t>
        <a:bodyPr/>
        <a:lstStyle/>
        <a:p>
          <a:endParaRPr lang="en-IN" sz="2000"/>
        </a:p>
      </dgm:t>
    </dgm:pt>
    <dgm:pt modelId="{FD02A033-5CA8-4FF9-99F5-C702AECC72BD}">
      <dgm:prSet phldrT="[Text]" custT="1"/>
      <dgm:spPr>
        <a:solidFill>
          <a:srgbClr val="00B050"/>
        </a:solidFill>
      </dgm:spPr>
      <dgm:t>
        <a:bodyPr/>
        <a:lstStyle/>
        <a:p>
          <a:r>
            <a:rPr lang="en-US" sz="1200" dirty="0">
              <a:solidFill>
                <a:schemeClr val="tx1"/>
              </a:solidFill>
            </a:rPr>
            <a:t>Interest Rate</a:t>
          </a:r>
          <a:endParaRPr lang="en-IN" sz="1200" dirty="0">
            <a:solidFill>
              <a:schemeClr val="tx1"/>
            </a:solidFill>
          </a:endParaRPr>
        </a:p>
      </dgm:t>
    </dgm:pt>
    <dgm:pt modelId="{59EC00C9-5695-446D-8031-0CE1E7BD8607}" type="parTrans" cxnId="{11A24788-3410-4928-8897-AC5B137CA2C5}">
      <dgm:prSet/>
      <dgm:spPr/>
      <dgm:t>
        <a:bodyPr/>
        <a:lstStyle/>
        <a:p>
          <a:endParaRPr lang="en-IN" sz="2000"/>
        </a:p>
      </dgm:t>
    </dgm:pt>
    <dgm:pt modelId="{420B1F36-9D42-4DD4-A79C-0C27AA351451}" type="sibTrans" cxnId="{11A24788-3410-4928-8897-AC5B137CA2C5}">
      <dgm:prSet/>
      <dgm:spPr/>
      <dgm:t>
        <a:bodyPr/>
        <a:lstStyle/>
        <a:p>
          <a:endParaRPr lang="en-IN" sz="2000"/>
        </a:p>
      </dgm:t>
    </dgm:pt>
    <dgm:pt modelId="{860D625C-929A-47F1-9D29-774569F5C74B}">
      <dgm:prSet phldrT="[Text]" custT="1"/>
      <dgm:spPr>
        <a:solidFill>
          <a:srgbClr val="FFC000"/>
        </a:solidFill>
      </dgm:spPr>
      <dgm:t>
        <a:bodyPr/>
        <a:lstStyle/>
        <a:p>
          <a:r>
            <a:rPr lang="en-US" sz="1200" dirty="0">
              <a:solidFill>
                <a:schemeClr val="tx1"/>
              </a:solidFill>
            </a:rPr>
            <a:t>Liquidity</a:t>
          </a:r>
          <a:endParaRPr lang="en-IN" sz="1200" dirty="0">
            <a:solidFill>
              <a:schemeClr val="tx1"/>
            </a:solidFill>
          </a:endParaRPr>
        </a:p>
      </dgm:t>
    </dgm:pt>
    <dgm:pt modelId="{5122EDF3-1BD7-4589-8A2A-A62EE213DCBE}" type="parTrans" cxnId="{35087DBC-A0A5-43AB-9C98-8136AC90E3A3}">
      <dgm:prSet/>
      <dgm:spPr/>
      <dgm:t>
        <a:bodyPr/>
        <a:lstStyle/>
        <a:p>
          <a:endParaRPr lang="en-IN" sz="2000"/>
        </a:p>
      </dgm:t>
    </dgm:pt>
    <dgm:pt modelId="{9EA3E9A7-766F-4C32-B808-D6567B732C3C}" type="sibTrans" cxnId="{35087DBC-A0A5-43AB-9C98-8136AC90E3A3}">
      <dgm:prSet/>
      <dgm:spPr/>
      <dgm:t>
        <a:bodyPr/>
        <a:lstStyle/>
        <a:p>
          <a:endParaRPr lang="en-IN" sz="2000"/>
        </a:p>
      </dgm:t>
    </dgm:pt>
    <dgm:pt modelId="{18905240-7F13-42A1-A24C-50A39299E312}">
      <dgm:prSet phldrT="[Text]" custT="1"/>
      <dgm:spPr>
        <a:solidFill>
          <a:srgbClr val="FFC000"/>
        </a:solidFill>
      </dgm:spPr>
      <dgm:t>
        <a:bodyPr/>
        <a:lstStyle/>
        <a:p>
          <a:r>
            <a:rPr lang="en-US" sz="1200" dirty="0">
              <a:solidFill>
                <a:schemeClr val="tx1"/>
              </a:solidFill>
            </a:rPr>
            <a:t>Business Continuity</a:t>
          </a:r>
          <a:endParaRPr lang="en-IN" sz="1200" dirty="0">
            <a:solidFill>
              <a:schemeClr val="tx1"/>
            </a:solidFill>
          </a:endParaRPr>
        </a:p>
      </dgm:t>
    </dgm:pt>
    <dgm:pt modelId="{A19314D9-53E2-45DB-8669-4AC7B6E2ECF0}" type="parTrans" cxnId="{3DC7EF94-BD49-49DB-938B-062DA089AA1C}">
      <dgm:prSet/>
      <dgm:spPr/>
      <dgm:t>
        <a:bodyPr/>
        <a:lstStyle/>
        <a:p>
          <a:endParaRPr lang="en-IN" sz="2000"/>
        </a:p>
      </dgm:t>
    </dgm:pt>
    <dgm:pt modelId="{31646389-E480-49D1-9C3A-F7042AC2162F}" type="sibTrans" cxnId="{3DC7EF94-BD49-49DB-938B-062DA089AA1C}">
      <dgm:prSet/>
      <dgm:spPr/>
      <dgm:t>
        <a:bodyPr/>
        <a:lstStyle/>
        <a:p>
          <a:endParaRPr lang="en-IN" sz="2000"/>
        </a:p>
      </dgm:t>
    </dgm:pt>
    <dgm:pt modelId="{078D5ABF-93C2-4A08-A93A-7C44F73DD169}">
      <dgm:prSet phldrT="[Text]" custT="1"/>
      <dgm:spPr>
        <a:solidFill>
          <a:srgbClr val="FFC000"/>
        </a:solidFill>
      </dgm:spPr>
      <dgm:t>
        <a:bodyPr/>
        <a:lstStyle/>
        <a:p>
          <a:r>
            <a:rPr lang="en-US" sz="1200" dirty="0">
              <a:solidFill>
                <a:schemeClr val="tx1"/>
              </a:solidFill>
            </a:rPr>
            <a:t>Tax</a:t>
          </a:r>
          <a:endParaRPr lang="en-IN" sz="1200" dirty="0">
            <a:solidFill>
              <a:schemeClr val="tx1"/>
            </a:solidFill>
          </a:endParaRPr>
        </a:p>
      </dgm:t>
    </dgm:pt>
    <dgm:pt modelId="{182DBC06-66C2-4F7C-9CBE-66861E8736DB}" type="parTrans" cxnId="{DA0EBB72-E6D0-4410-A0B9-80E8AA7AB4B1}">
      <dgm:prSet/>
      <dgm:spPr/>
      <dgm:t>
        <a:bodyPr/>
        <a:lstStyle/>
        <a:p>
          <a:endParaRPr lang="en-IN" sz="2000"/>
        </a:p>
      </dgm:t>
    </dgm:pt>
    <dgm:pt modelId="{73C99E7C-7646-42AF-8CC1-1139054FE703}" type="sibTrans" cxnId="{DA0EBB72-E6D0-4410-A0B9-80E8AA7AB4B1}">
      <dgm:prSet/>
      <dgm:spPr/>
      <dgm:t>
        <a:bodyPr/>
        <a:lstStyle/>
        <a:p>
          <a:endParaRPr lang="en-IN" sz="2000"/>
        </a:p>
      </dgm:t>
    </dgm:pt>
    <dgm:pt modelId="{047A56DB-318A-4D54-A318-4BCDE663FE14}">
      <dgm:prSet phldrT="[Text]" custT="1"/>
      <dgm:spPr>
        <a:solidFill>
          <a:srgbClr val="00B050"/>
        </a:solidFill>
      </dgm:spPr>
      <dgm:t>
        <a:bodyPr/>
        <a:lstStyle/>
        <a:p>
          <a:r>
            <a:rPr lang="en-US" sz="1200" dirty="0">
              <a:solidFill>
                <a:schemeClr val="tx1"/>
              </a:solidFill>
            </a:rPr>
            <a:t>Information Security</a:t>
          </a:r>
          <a:endParaRPr lang="en-IN" sz="1200" dirty="0">
            <a:solidFill>
              <a:schemeClr val="tx1"/>
            </a:solidFill>
          </a:endParaRPr>
        </a:p>
      </dgm:t>
    </dgm:pt>
    <dgm:pt modelId="{77734045-C117-458D-83AB-68E677649CDF}" type="parTrans" cxnId="{E736E290-BD18-4E53-9B63-2156763C9FC0}">
      <dgm:prSet/>
      <dgm:spPr/>
      <dgm:t>
        <a:bodyPr/>
        <a:lstStyle/>
        <a:p>
          <a:endParaRPr lang="en-IN" sz="2000"/>
        </a:p>
      </dgm:t>
    </dgm:pt>
    <dgm:pt modelId="{F012D2E1-5144-4522-A14F-A4B9AFDEAA55}" type="sibTrans" cxnId="{E736E290-BD18-4E53-9B63-2156763C9FC0}">
      <dgm:prSet/>
      <dgm:spPr/>
      <dgm:t>
        <a:bodyPr/>
        <a:lstStyle/>
        <a:p>
          <a:endParaRPr lang="en-IN" sz="2000"/>
        </a:p>
      </dgm:t>
    </dgm:pt>
    <dgm:pt modelId="{5A5EE6AA-B386-4A9F-9255-1E78F865901B}">
      <dgm:prSet phldrT="[Text]" custT="1"/>
      <dgm:spPr>
        <a:solidFill>
          <a:srgbClr val="00B050"/>
        </a:solidFill>
      </dgm:spPr>
      <dgm:t>
        <a:bodyPr/>
        <a:lstStyle/>
        <a:p>
          <a:r>
            <a:rPr lang="en-US" sz="1200" dirty="0">
              <a:solidFill>
                <a:schemeClr val="tx1"/>
              </a:solidFill>
            </a:rPr>
            <a:t>Fraud Control</a:t>
          </a:r>
          <a:endParaRPr lang="en-IN" sz="1200" dirty="0">
            <a:solidFill>
              <a:schemeClr val="tx1"/>
            </a:solidFill>
          </a:endParaRPr>
        </a:p>
      </dgm:t>
    </dgm:pt>
    <dgm:pt modelId="{EFFE3A0D-D8BB-448B-A7BF-D65E6DD4329C}" type="parTrans" cxnId="{87A63C38-C61A-4C29-B4F3-B7A74BD086F2}">
      <dgm:prSet/>
      <dgm:spPr/>
      <dgm:t>
        <a:bodyPr/>
        <a:lstStyle/>
        <a:p>
          <a:endParaRPr lang="en-IN" sz="2000"/>
        </a:p>
      </dgm:t>
    </dgm:pt>
    <dgm:pt modelId="{A9100864-7411-4BF2-B2EB-A09EEC897F41}" type="sibTrans" cxnId="{87A63C38-C61A-4C29-B4F3-B7A74BD086F2}">
      <dgm:prSet/>
      <dgm:spPr/>
      <dgm:t>
        <a:bodyPr/>
        <a:lstStyle/>
        <a:p>
          <a:endParaRPr lang="en-IN" sz="2000"/>
        </a:p>
      </dgm:t>
    </dgm:pt>
    <dgm:pt modelId="{221A290C-94D6-42CC-8C00-F1353C15D5E3}">
      <dgm:prSet phldrT="[Text]" custT="1"/>
      <dgm:spPr>
        <a:solidFill>
          <a:srgbClr val="FFC000"/>
        </a:solidFill>
      </dgm:spPr>
      <dgm:t>
        <a:bodyPr/>
        <a:lstStyle/>
        <a:p>
          <a:r>
            <a:rPr lang="en-US" sz="1200" dirty="0">
              <a:solidFill>
                <a:schemeClr val="tx1"/>
              </a:solidFill>
            </a:rPr>
            <a:t>Retention (customer)</a:t>
          </a:r>
          <a:endParaRPr lang="en-IN" sz="1200" dirty="0">
            <a:solidFill>
              <a:schemeClr val="tx1"/>
            </a:solidFill>
          </a:endParaRPr>
        </a:p>
      </dgm:t>
    </dgm:pt>
    <dgm:pt modelId="{82F87B44-9158-4954-92C6-0E494D773433}" type="parTrans" cxnId="{04F1E03F-47CB-451D-A505-A43BA574D0EB}">
      <dgm:prSet/>
      <dgm:spPr/>
      <dgm:t>
        <a:bodyPr/>
        <a:lstStyle/>
        <a:p>
          <a:endParaRPr lang="en-IN" sz="2000"/>
        </a:p>
      </dgm:t>
    </dgm:pt>
    <dgm:pt modelId="{591FCC46-E921-48B4-8C95-BF9DA53C076F}" type="sibTrans" cxnId="{04F1E03F-47CB-451D-A505-A43BA574D0EB}">
      <dgm:prSet/>
      <dgm:spPr/>
      <dgm:t>
        <a:bodyPr/>
        <a:lstStyle/>
        <a:p>
          <a:endParaRPr lang="en-IN" sz="2000"/>
        </a:p>
      </dgm:t>
    </dgm:pt>
    <dgm:pt modelId="{09042CA2-E4A3-48DE-A03A-502C3A56B871}">
      <dgm:prSet phldrT="[Text]" custT="1"/>
      <dgm:spPr>
        <a:solidFill>
          <a:srgbClr val="FFC000"/>
        </a:solidFill>
      </dgm:spPr>
      <dgm:t>
        <a:bodyPr/>
        <a:lstStyle/>
        <a:p>
          <a:r>
            <a:rPr lang="en-US" sz="1200" dirty="0">
              <a:solidFill>
                <a:schemeClr val="tx1"/>
              </a:solidFill>
            </a:rPr>
            <a:t>Legal &amp; Contract Management</a:t>
          </a:r>
          <a:endParaRPr lang="en-IN" sz="1200" dirty="0">
            <a:solidFill>
              <a:schemeClr val="tx1"/>
            </a:solidFill>
          </a:endParaRPr>
        </a:p>
      </dgm:t>
    </dgm:pt>
    <dgm:pt modelId="{3836AAD4-9DF5-4C28-A10A-46D306F5AA40}" type="parTrans" cxnId="{550EF5A4-47F2-4867-9533-F37EC2305B2B}">
      <dgm:prSet/>
      <dgm:spPr/>
      <dgm:t>
        <a:bodyPr/>
        <a:lstStyle/>
        <a:p>
          <a:endParaRPr lang="en-IN" sz="2000"/>
        </a:p>
      </dgm:t>
    </dgm:pt>
    <dgm:pt modelId="{15524FAA-5776-406C-8F9E-236F0BD6DCE1}" type="sibTrans" cxnId="{550EF5A4-47F2-4867-9533-F37EC2305B2B}">
      <dgm:prSet/>
      <dgm:spPr/>
      <dgm:t>
        <a:bodyPr/>
        <a:lstStyle/>
        <a:p>
          <a:endParaRPr lang="en-IN" sz="2000"/>
        </a:p>
      </dgm:t>
    </dgm:pt>
    <dgm:pt modelId="{60E45F14-650C-47C5-BC2D-04317DF8F5FA}">
      <dgm:prSet phldrT="[Text]" custT="1"/>
      <dgm:spPr>
        <a:solidFill>
          <a:srgbClr val="FFC000"/>
        </a:solidFill>
      </dgm:spPr>
      <dgm:t>
        <a:bodyPr/>
        <a:lstStyle/>
        <a:p>
          <a:r>
            <a:rPr lang="en-US" sz="1200" dirty="0">
              <a:solidFill>
                <a:schemeClr val="tx1"/>
              </a:solidFill>
            </a:rPr>
            <a:t>Litigation Risk</a:t>
          </a:r>
          <a:endParaRPr lang="en-IN" sz="1200" dirty="0">
            <a:solidFill>
              <a:schemeClr val="tx1"/>
            </a:solidFill>
          </a:endParaRPr>
        </a:p>
      </dgm:t>
    </dgm:pt>
    <dgm:pt modelId="{02F5FC70-58E3-4693-990C-4FA8115B2179}" type="parTrans" cxnId="{89D81E7B-0E06-4B76-A93C-9CB284C1309C}">
      <dgm:prSet/>
      <dgm:spPr/>
      <dgm:t>
        <a:bodyPr/>
        <a:lstStyle/>
        <a:p>
          <a:endParaRPr lang="en-IN" sz="2000"/>
        </a:p>
      </dgm:t>
    </dgm:pt>
    <dgm:pt modelId="{E8795426-8FC0-4FA8-8BAD-1621C4CECA70}" type="sibTrans" cxnId="{89D81E7B-0E06-4B76-A93C-9CB284C1309C}">
      <dgm:prSet/>
      <dgm:spPr/>
      <dgm:t>
        <a:bodyPr/>
        <a:lstStyle/>
        <a:p>
          <a:endParaRPr lang="en-IN" sz="2000"/>
        </a:p>
      </dgm:t>
    </dgm:pt>
    <dgm:pt modelId="{DFB82E2E-DB26-46F1-AEEE-292D1A9C1777}">
      <dgm:prSet phldrT="[Text]" custT="1"/>
      <dgm:spPr>
        <a:solidFill>
          <a:srgbClr val="FFC000"/>
        </a:solidFill>
      </dgm:spPr>
      <dgm:t>
        <a:bodyPr/>
        <a:lstStyle/>
        <a:p>
          <a:r>
            <a:rPr lang="en-US" sz="1200" dirty="0">
              <a:solidFill>
                <a:schemeClr val="tx1"/>
              </a:solidFill>
            </a:rPr>
            <a:t>Customer Grievance</a:t>
          </a:r>
          <a:endParaRPr lang="en-IN" sz="1200" dirty="0">
            <a:solidFill>
              <a:schemeClr val="tx1"/>
            </a:solidFill>
          </a:endParaRPr>
        </a:p>
      </dgm:t>
    </dgm:pt>
    <dgm:pt modelId="{60AE32B9-05FA-434F-9E6F-A1DBBAE1219F}" type="parTrans" cxnId="{48075420-91F7-4852-A18F-AE36E48337C0}">
      <dgm:prSet/>
      <dgm:spPr/>
      <dgm:t>
        <a:bodyPr/>
        <a:lstStyle/>
        <a:p>
          <a:endParaRPr lang="en-IN" sz="2000"/>
        </a:p>
      </dgm:t>
    </dgm:pt>
    <dgm:pt modelId="{D14EB82C-51EC-4782-9141-F061AF1DCC0C}" type="sibTrans" cxnId="{48075420-91F7-4852-A18F-AE36E48337C0}">
      <dgm:prSet/>
      <dgm:spPr/>
      <dgm:t>
        <a:bodyPr/>
        <a:lstStyle/>
        <a:p>
          <a:endParaRPr lang="en-IN" sz="2000"/>
        </a:p>
      </dgm:t>
    </dgm:pt>
    <dgm:pt modelId="{34351BBB-11B6-41D1-9CD4-FB2C163FB17F}" type="pres">
      <dgm:prSet presAssocID="{3AB719E7-D4F5-496A-A74D-FD731AB0DFE8}" presName="theList" presStyleCnt="0">
        <dgm:presLayoutVars>
          <dgm:dir/>
          <dgm:animLvl val="lvl"/>
          <dgm:resizeHandles val="exact"/>
        </dgm:presLayoutVars>
      </dgm:prSet>
      <dgm:spPr/>
    </dgm:pt>
    <dgm:pt modelId="{6FA43CDA-4CE3-4AAE-9E58-C11F4368423E}" type="pres">
      <dgm:prSet presAssocID="{7F040943-5FD3-4281-A448-4664F5981D2F}" presName="compNode" presStyleCnt="0"/>
      <dgm:spPr/>
    </dgm:pt>
    <dgm:pt modelId="{84A2B8F4-0306-4B15-9762-89DC4F2BDECF}" type="pres">
      <dgm:prSet presAssocID="{7F040943-5FD3-4281-A448-4664F5981D2F}" presName="aNode" presStyleLbl="bgShp" presStyleIdx="0" presStyleCnt="4"/>
      <dgm:spPr/>
    </dgm:pt>
    <dgm:pt modelId="{8BCBC5A3-03C2-42DE-A000-16A6DA7B1FBD}" type="pres">
      <dgm:prSet presAssocID="{7F040943-5FD3-4281-A448-4664F5981D2F}" presName="textNode" presStyleLbl="bgShp" presStyleIdx="0" presStyleCnt="4"/>
      <dgm:spPr/>
    </dgm:pt>
    <dgm:pt modelId="{F9C5B96A-0545-477F-BB99-55B79BA4C39E}" type="pres">
      <dgm:prSet presAssocID="{7F040943-5FD3-4281-A448-4664F5981D2F}" presName="compChildNode" presStyleCnt="0"/>
      <dgm:spPr/>
    </dgm:pt>
    <dgm:pt modelId="{A1A81478-3AF0-4914-9B2B-CF9D6E210364}" type="pres">
      <dgm:prSet presAssocID="{7F040943-5FD3-4281-A448-4664F5981D2F}" presName="theInnerList" presStyleCnt="0"/>
      <dgm:spPr/>
    </dgm:pt>
    <dgm:pt modelId="{92DF4B5F-6B58-4D31-B242-89AAAB01565A}" type="pres">
      <dgm:prSet presAssocID="{5D84BB49-67E4-43E1-B7B3-980950402EB9}" presName="childNode" presStyleLbl="node1" presStyleIdx="0" presStyleCnt="26">
        <dgm:presLayoutVars>
          <dgm:bulletEnabled val="1"/>
        </dgm:presLayoutVars>
      </dgm:prSet>
      <dgm:spPr/>
    </dgm:pt>
    <dgm:pt modelId="{40614E6F-6E7B-4730-B5DB-43CCA84DDA50}" type="pres">
      <dgm:prSet presAssocID="{5D84BB49-67E4-43E1-B7B3-980950402EB9}" presName="aSpace2" presStyleCnt="0"/>
      <dgm:spPr/>
    </dgm:pt>
    <dgm:pt modelId="{7F36790B-E7DE-49AF-8797-B9CC2C609004}" type="pres">
      <dgm:prSet presAssocID="{3D9B82AE-89A9-422D-A9FC-66530171A402}" presName="childNode" presStyleLbl="node1" presStyleIdx="1" presStyleCnt="26">
        <dgm:presLayoutVars>
          <dgm:bulletEnabled val="1"/>
        </dgm:presLayoutVars>
      </dgm:prSet>
      <dgm:spPr/>
    </dgm:pt>
    <dgm:pt modelId="{4522F359-1D00-4C3B-BCBA-F535DA4A6172}" type="pres">
      <dgm:prSet presAssocID="{3D9B82AE-89A9-422D-A9FC-66530171A402}" presName="aSpace2" presStyleCnt="0"/>
      <dgm:spPr/>
    </dgm:pt>
    <dgm:pt modelId="{97160B6E-07D5-4D80-AFCB-CBE254A4DE23}" type="pres">
      <dgm:prSet presAssocID="{D5BC3487-B82B-4693-8BCD-5C6D6EA1FEC1}" presName="childNode" presStyleLbl="node1" presStyleIdx="2" presStyleCnt="26">
        <dgm:presLayoutVars>
          <dgm:bulletEnabled val="1"/>
        </dgm:presLayoutVars>
      </dgm:prSet>
      <dgm:spPr/>
    </dgm:pt>
    <dgm:pt modelId="{3AE48B10-3CC4-4315-85B7-255295672FD6}" type="pres">
      <dgm:prSet presAssocID="{D5BC3487-B82B-4693-8BCD-5C6D6EA1FEC1}" presName="aSpace2" presStyleCnt="0"/>
      <dgm:spPr/>
    </dgm:pt>
    <dgm:pt modelId="{8DE47775-C662-4843-A20D-7F4E08DE35FB}" type="pres">
      <dgm:prSet presAssocID="{B0105FA6-9064-43BA-B6E8-D674D5480CA5}" presName="childNode" presStyleLbl="node1" presStyleIdx="3" presStyleCnt="26">
        <dgm:presLayoutVars>
          <dgm:bulletEnabled val="1"/>
        </dgm:presLayoutVars>
      </dgm:prSet>
      <dgm:spPr/>
    </dgm:pt>
    <dgm:pt modelId="{B1FCB74A-3959-42A5-9E17-F7EE21040059}" type="pres">
      <dgm:prSet presAssocID="{B0105FA6-9064-43BA-B6E8-D674D5480CA5}" presName="aSpace2" presStyleCnt="0"/>
      <dgm:spPr/>
    </dgm:pt>
    <dgm:pt modelId="{141F5C16-5AB0-4874-AE07-21BAB9E01C96}" type="pres">
      <dgm:prSet presAssocID="{7F392D3C-CAB9-446B-BEBC-AC23F11583D9}" presName="childNode" presStyleLbl="node1" presStyleIdx="4" presStyleCnt="26">
        <dgm:presLayoutVars>
          <dgm:bulletEnabled val="1"/>
        </dgm:presLayoutVars>
      </dgm:prSet>
      <dgm:spPr/>
    </dgm:pt>
    <dgm:pt modelId="{B3545FE2-AB52-4B53-BAD7-96040896CBA7}" type="pres">
      <dgm:prSet presAssocID="{7F392D3C-CAB9-446B-BEBC-AC23F11583D9}" presName="aSpace2" presStyleCnt="0"/>
      <dgm:spPr/>
    </dgm:pt>
    <dgm:pt modelId="{0BEBB71D-79C4-4145-8012-0DF30D8FDFE2}" type="pres">
      <dgm:prSet presAssocID="{E365F699-6D02-4905-A02F-C777A6D9DD62}" presName="childNode" presStyleLbl="node1" presStyleIdx="5" presStyleCnt="26">
        <dgm:presLayoutVars>
          <dgm:bulletEnabled val="1"/>
        </dgm:presLayoutVars>
      </dgm:prSet>
      <dgm:spPr/>
    </dgm:pt>
    <dgm:pt modelId="{C73DBC37-D1C1-40F7-B17C-0B4374B28C96}" type="pres">
      <dgm:prSet presAssocID="{7F040943-5FD3-4281-A448-4664F5981D2F}" presName="aSpace" presStyleCnt="0"/>
      <dgm:spPr/>
    </dgm:pt>
    <dgm:pt modelId="{2CEECC1C-7B02-44FF-A59B-0251EDA8746B}" type="pres">
      <dgm:prSet presAssocID="{42553B62-0857-49C3-B875-DDF6849FF839}" presName="compNode" presStyleCnt="0"/>
      <dgm:spPr/>
    </dgm:pt>
    <dgm:pt modelId="{CD56077F-C67C-4A36-B0FB-B99EE6AF4669}" type="pres">
      <dgm:prSet presAssocID="{42553B62-0857-49C3-B875-DDF6849FF839}" presName="aNode" presStyleLbl="bgShp" presStyleIdx="1" presStyleCnt="4"/>
      <dgm:spPr/>
    </dgm:pt>
    <dgm:pt modelId="{2B8B1D3F-1CD6-4A84-913F-80B6349C13A4}" type="pres">
      <dgm:prSet presAssocID="{42553B62-0857-49C3-B875-DDF6849FF839}" presName="textNode" presStyleLbl="bgShp" presStyleIdx="1" presStyleCnt="4"/>
      <dgm:spPr/>
    </dgm:pt>
    <dgm:pt modelId="{9363D46F-A3CB-4B33-A33F-E4B3E25CF81B}" type="pres">
      <dgm:prSet presAssocID="{42553B62-0857-49C3-B875-DDF6849FF839}" presName="compChildNode" presStyleCnt="0"/>
      <dgm:spPr/>
    </dgm:pt>
    <dgm:pt modelId="{E683E99A-6D64-44B0-A13A-059B45E1D811}" type="pres">
      <dgm:prSet presAssocID="{42553B62-0857-49C3-B875-DDF6849FF839}" presName="theInnerList" presStyleCnt="0"/>
      <dgm:spPr/>
    </dgm:pt>
    <dgm:pt modelId="{66A4E7AB-8C83-4456-9C7F-C11C4DC089BB}" type="pres">
      <dgm:prSet presAssocID="{5E8D5F0E-F4B9-4B4D-B1B6-3672797BE6CD}" presName="childNode" presStyleLbl="node1" presStyleIdx="6" presStyleCnt="26">
        <dgm:presLayoutVars>
          <dgm:bulletEnabled val="1"/>
        </dgm:presLayoutVars>
      </dgm:prSet>
      <dgm:spPr/>
    </dgm:pt>
    <dgm:pt modelId="{0821759D-4130-452D-B698-948207255383}" type="pres">
      <dgm:prSet presAssocID="{5E8D5F0E-F4B9-4B4D-B1B6-3672797BE6CD}" presName="aSpace2" presStyleCnt="0"/>
      <dgm:spPr/>
    </dgm:pt>
    <dgm:pt modelId="{2912C9D5-CB83-486E-8631-06DAA6F24015}" type="pres">
      <dgm:prSet presAssocID="{3EAA094A-2566-4D96-A9D3-D4F7954232C0}" presName="childNode" presStyleLbl="node1" presStyleIdx="7" presStyleCnt="26">
        <dgm:presLayoutVars>
          <dgm:bulletEnabled val="1"/>
        </dgm:presLayoutVars>
      </dgm:prSet>
      <dgm:spPr/>
    </dgm:pt>
    <dgm:pt modelId="{A9CA7BC1-284A-43B0-8D70-46D3A1462341}" type="pres">
      <dgm:prSet presAssocID="{3EAA094A-2566-4D96-A9D3-D4F7954232C0}" presName="aSpace2" presStyleCnt="0"/>
      <dgm:spPr/>
    </dgm:pt>
    <dgm:pt modelId="{2CAAACDE-0768-4FE0-915E-C65EAF4788FF}" type="pres">
      <dgm:prSet presAssocID="{FD02A033-5CA8-4FF9-99F5-C702AECC72BD}" presName="childNode" presStyleLbl="node1" presStyleIdx="8" presStyleCnt="26">
        <dgm:presLayoutVars>
          <dgm:bulletEnabled val="1"/>
        </dgm:presLayoutVars>
      </dgm:prSet>
      <dgm:spPr/>
    </dgm:pt>
    <dgm:pt modelId="{294FDB78-08A6-471B-B913-A97F2033F13F}" type="pres">
      <dgm:prSet presAssocID="{FD02A033-5CA8-4FF9-99F5-C702AECC72BD}" presName="aSpace2" presStyleCnt="0"/>
      <dgm:spPr/>
    </dgm:pt>
    <dgm:pt modelId="{3D30326A-727A-446C-A0F8-BEED9E92C46E}" type="pres">
      <dgm:prSet presAssocID="{860D625C-929A-47F1-9D29-774569F5C74B}" presName="childNode" presStyleLbl="node1" presStyleIdx="9" presStyleCnt="26">
        <dgm:presLayoutVars>
          <dgm:bulletEnabled val="1"/>
        </dgm:presLayoutVars>
      </dgm:prSet>
      <dgm:spPr/>
    </dgm:pt>
    <dgm:pt modelId="{FE8000EF-0364-4AF2-A820-491679EF996D}" type="pres">
      <dgm:prSet presAssocID="{42553B62-0857-49C3-B875-DDF6849FF839}" presName="aSpace" presStyleCnt="0"/>
      <dgm:spPr/>
    </dgm:pt>
    <dgm:pt modelId="{2ABCDFDC-0775-4AD9-9213-0172A503EC3E}" type="pres">
      <dgm:prSet presAssocID="{D71BD450-93F6-419F-8A2D-8114EE88FC93}" presName="compNode" presStyleCnt="0"/>
      <dgm:spPr/>
    </dgm:pt>
    <dgm:pt modelId="{168350C3-81FF-44B2-AFC4-C033AFF0D90E}" type="pres">
      <dgm:prSet presAssocID="{D71BD450-93F6-419F-8A2D-8114EE88FC93}" presName="aNode" presStyleLbl="bgShp" presStyleIdx="2" presStyleCnt="4"/>
      <dgm:spPr/>
    </dgm:pt>
    <dgm:pt modelId="{51770568-2905-4041-9CD5-9C5D379DE12E}" type="pres">
      <dgm:prSet presAssocID="{D71BD450-93F6-419F-8A2D-8114EE88FC93}" presName="textNode" presStyleLbl="bgShp" presStyleIdx="2" presStyleCnt="4"/>
      <dgm:spPr/>
    </dgm:pt>
    <dgm:pt modelId="{3A48FB17-639C-4C3A-A4CD-38CCC8019381}" type="pres">
      <dgm:prSet presAssocID="{D71BD450-93F6-419F-8A2D-8114EE88FC93}" presName="compChildNode" presStyleCnt="0"/>
      <dgm:spPr/>
    </dgm:pt>
    <dgm:pt modelId="{1E96296F-2F93-4C53-BC2D-B5A560582355}" type="pres">
      <dgm:prSet presAssocID="{D71BD450-93F6-419F-8A2D-8114EE88FC93}" presName="theInnerList" presStyleCnt="0"/>
      <dgm:spPr/>
    </dgm:pt>
    <dgm:pt modelId="{2F36969E-BA11-4EE5-A962-B93A0F95CFBE}" type="pres">
      <dgm:prSet presAssocID="{444926DE-FBE3-48F9-B600-2387437FC8E3}" presName="childNode" presStyleLbl="node1" presStyleIdx="10" presStyleCnt="26">
        <dgm:presLayoutVars>
          <dgm:bulletEnabled val="1"/>
        </dgm:presLayoutVars>
      </dgm:prSet>
      <dgm:spPr/>
    </dgm:pt>
    <dgm:pt modelId="{F6EEFBE3-A50B-47E7-B337-B8981DD3A8A5}" type="pres">
      <dgm:prSet presAssocID="{444926DE-FBE3-48F9-B600-2387437FC8E3}" presName="aSpace2" presStyleCnt="0"/>
      <dgm:spPr/>
    </dgm:pt>
    <dgm:pt modelId="{AD860AC8-6E06-4B19-B93D-DDFFE55CC2C4}" type="pres">
      <dgm:prSet presAssocID="{ABFAE140-39FB-424E-9875-4DCB56E30479}" presName="childNode" presStyleLbl="node1" presStyleIdx="11" presStyleCnt="26">
        <dgm:presLayoutVars>
          <dgm:bulletEnabled val="1"/>
        </dgm:presLayoutVars>
      </dgm:prSet>
      <dgm:spPr/>
    </dgm:pt>
    <dgm:pt modelId="{4AF0C84A-F420-4F96-A933-06F3D604B250}" type="pres">
      <dgm:prSet presAssocID="{ABFAE140-39FB-424E-9875-4DCB56E30479}" presName="aSpace2" presStyleCnt="0"/>
      <dgm:spPr/>
    </dgm:pt>
    <dgm:pt modelId="{C1CADEC6-804B-45D2-9FB7-957426E73066}" type="pres">
      <dgm:prSet presAssocID="{7600FB4F-5C0D-4F09-9951-BAE9FD07EB97}" presName="childNode" presStyleLbl="node1" presStyleIdx="12" presStyleCnt="26">
        <dgm:presLayoutVars>
          <dgm:bulletEnabled val="1"/>
        </dgm:presLayoutVars>
      </dgm:prSet>
      <dgm:spPr/>
    </dgm:pt>
    <dgm:pt modelId="{69FE2B23-D7D0-4D10-8F87-78982C094F71}" type="pres">
      <dgm:prSet presAssocID="{7600FB4F-5C0D-4F09-9951-BAE9FD07EB97}" presName="aSpace2" presStyleCnt="0"/>
      <dgm:spPr/>
    </dgm:pt>
    <dgm:pt modelId="{616C55E3-4B90-4654-8F31-624C418097E3}" type="pres">
      <dgm:prSet presAssocID="{B341AD5A-56BD-4F4E-8CB8-8AE3985C8624}" presName="childNode" presStyleLbl="node1" presStyleIdx="13" presStyleCnt="26">
        <dgm:presLayoutVars>
          <dgm:bulletEnabled val="1"/>
        </dgm:presLayoutVars>
      </dgm:prSet>
      <dgm:spPr/>
    </dgm:pt>
    <dgm:pt modelId="{DC9DD6CF-403D-4A5E-9D4C-B85E32207573}" type="pres">
      <dgm:prSet presAssocID="{B341AD5A-56BD-4F4E-8CB8-8AE3985C8624}" presName="aSpace2" presStyleCnt="0"/>
      <dgm:spPr/>
    </dgm:pt>
    <dgm:pt modelId="{F46FDEB6-EF3B-4330-AFD6-F16CF1131C52}" type="pres">
      <dgm:prSet presAssocID="{18905240-7F13-42A1-A24C-50A39299E312}" presName="childNode" presStyleLbl="node1" presStyleIdx="14" presStyleCnt="26">
        <dgm:presLayoutVars>
          <dgm:bulletEnabled val="1"/>
        </dgm:presLayoutVars>
      </dgm:prSet>
      <dgm:spPr/>
    </dgm:pt>
    <dgm:pt modelId="{11818C37-B1E3-4AA3-9979-C9FD9E1C004A}" type="pres">
      <dgm:prSet presAssocID="{18905240-7F13-42A1-A24C-50A39299E312}" presName="aSpace2" presStyleCnt="0"/>
      <dgm:spPr/>
    </dgm:pt>
    <dgm:pt modelId="{5177D583-7485-451F-8C9F-FA3423FA3237}" type="pres">
      <dgm:prSet presAssocID="{078D5ABF-93C2-4A08-A93A-7C44F73DD169}" presName="childNode" presStyleLbl="node1" presStyleIdx="15" presStyleCnt="26">
        <dgm:presLayoutVars>
          <dgm:bulletEnabled val="1"/>
        </dgm:presLayoutVars>
      </dgm:prSet>
      <dgm:spPr/>
    </dgm:pt>
    <dgm:pt modelId="{F97F87DB-F882-42D1-83C3-F7C4D9222E4F}" type="pres">
      <dgm:prSet presAssocID="{078D5ABF-93C2-4A08-A93A-7C44F73DD169}" presName="aSpace2" presStyleCnt="0"/>
      <dgm:spPr/>
    </dgm:pt>
    <dgm:pt modelId="{C987381F-876C-4B87-8928-D594A7F321CA}" type="pres">
      <dgm:prSet presAssocID="{047A56DB-318A-4D54-A318-4BCDE663FE14}" presName="childNode" presStyleLbl="node1" presStyleIdx="16" presStyleCnt="26">
        <dgm:presLayoutVars>
          <dgm:bulletEnabled val="1"/>
        </dgm:presLayoutVars>
      </dgm:prSet>
      <dgm:spPr/>
    </dgm:pt>
    <dgm:pt modelId="{E89FB62E-ED33-45FE-952A-A1B128127396}" type="pres">
      <dgm:prSet presAssocID="{047A56DB-318A-4D54-A318-4BCDE663FE14}" presName="aSpace2" presStyleCnt="0"/>
      <dgm:spPr/>
    </dgm:pt>
    <dgm:pt modelId="{8674D1B2-38A2-4233-A1F7-53BEED80D5AD}" type="pres">
      <dgm:prSet presAssocID="{5A5EE6AA-B386-4A9F-9255-1E78F865901B}" presName="childNode" presStyleLbl="node1" presStyleIdx="17" presStyleCnt="26">
        <dgm:presLayoutVars>
          <dgm:bulletEnabled val="1"/>
        </dgm:presLayoutVars>
      </dgm:prSet>
      <dgm:spPr/>
    </dgm:pt>
    <dgm:pt modelId="{4F6364E1-98C9-41AA-800F-8F958B378958}" type="pres">
      <dgm:prSet presAssocID="{5A5EE6AA-B386-4A9F-9255-1E78F865901B}" presName="aSpace2" presStyleCnt="0"/>
      <dgm:spPr/>
    </dgm:pt>
    <dgm:pt modelId="{E7A486D6-5786-4143-948B-A82B1583C8C4}" type="pres">
      <dgm:prSet presAssocID="{221A290C-94D6-42CC-8C00-F1353C15D5E3}" presName="childNode" presStyleLbl="node1" presStyleIdx="18" presStyleCnt="26">
        <dgm:presLayoutVars>
          <dgm:bulletEnabled val="1"/>
        </dgm:presLayoutVars>
      </dgm:prSet>
      <dgm:spPr/>
    </dgm:pt>
    <dgm:pt modelId="{403EEDCA-3241-4C79-8414-E9FF42DD0D25}" type="pres">
      <dgm:prSet presAssocID="{D71BD450-93F6-419F-8A2D-8114EE88FC93}" presName="aSpace" presStyleCnt="0"/>
      <dgm:spPr/>
    </dgm:pt>
    <dgm:pt modelId="{D02984DA-B717-4390-9534-9BBD4EC5CAF6}" type="pres">
      <dgm:prSet presAssocID="{002AA80C-638F-4FE0-9656-FD56F4C9BB97}" presName="compNode" presStyleCnt="0"/>
      <dgm:spPr/>
    </dgm:pt>
    <dgm:pt modelId="{A2F3C222-72F0-48BA-99A5-00236F94735F}" type="pres">
      <dgm:prSet presAssocID="{002AA80C-638F-4FE0-9656-FD56F4C9BB97}" presName="aNode" presStyleLbl="bgShp" presStyleIdx="3" presStyleCnt="4"/>
      <dgm:spPr/>
    </dgm:pt>
    <dgm:pt modelId="{8CBF439A-0AE7-4D58-8922-6E9D88835C49}" type="pres">
      <dgm:prSet presAssocID="{002AA80C-638F-4FE0-9656-FD56F4C9BB97}" presName="textNode" presStyleLbl="bgShp" presStyleIdx="3" presStyleCnt="4"/>
      <dgm:spPr/>
    </dgm:pt>
    <dgm:pt modelId="{643EC139-9FAC-4901-93F6-75178A1BE8BF}" type="pres">
      <dgm:prSet presAssocID="{002AA80C-638F-4FE0-9656-FD56F4C9BB97}" presName="compChildNode" presStyleCnt="0"/>
      <dgm:spPr/>
    </dgm:pt>
    <dgm:pt modelId="{92DA9032-68E5-466B-878E-DFA5E8752419}" type="pres">
      <dgm:prSet presAssocID="{002AA80C-638F-4FE0-9656-FD56F4C9BB97}" presName="theInnerList" presStyleCnt="0"/>
      <dgm:spPr/>
    </dgm:pt>
    <dgm:pt modelId="{D8AE0B5F-A375-489B-BC15-3205426DDA0F}" type="pres">
      <dgm:prSet presAssocID="{C725810F-135E-4093-BF53-173ED4EA783C}" presName="childNode" presStyleLbl="node1" presStyleIdx="19" presStyleCnt="26">
        <dgm:presLayoutVars>
          <dgm:bulletEnabled val="1"/>
        </dgm:presLayoutVars>
      </dgm:prSet>
      <dgm:spPr/>
    </dgm:pt>
    <dgm:pt modelId="{69A2F443-6627-47EB-9603-B0C6C3115AA4}" type="pres">
      <dgm:prSet presAssocID="{C725810F-135E-4093-BF53-173ED4EA783C}" presName="aSpace2" presStyleCnt="0"/>
      <dgm:spPr/>
    </dgm:pt>
    <dgm:pt modelId="{CA4AA66E-5561-40F2-8988-30EA0BAC654A}" type="pres">
      <dgm:prSet presAssocID="{36540FD9-EF25-4356-9C66-8FDC377F09E7}" presName="childNode" presStyleLbl="node1" presStyleIdx="20" presStyleCnt="26">
        <dgm:presLayoutVars>
          <dgm:bulletEnabled val="1"/>
        </dgm:presLayoutVars>
      </dgm:prSet>
      <dgm:spPr/>
    </dgm:pt>
    <dgm:pt modelId="{53E492EB-1D74-4883-8C8C-B36A89571F58}" type="pres">
      <dgm:prSet presAssocID="{36540FD9-EF25-4356-9C66-8FDC377F09E7}" presName="aSpace2" presStyleCnt="0"/>
      <dgm:spPr/>
    </dgm:pt>
    <dgm:pt modelId="{1AB69AC2-35F3-437B-9AC6-63385B9AA0D7}" type="pres">
      <dgm:prSet presAssocID="{6F8286F3-DCE2-4740-8008-55236ECA8D87}" presName="childNode" presStyleLbl="node1" presStyleIdx="21" presStyleCnt="26">
        <dgm:presLayoutVars>
          <dgm:bulletEnabled val="1"/>
        </dgm:presLayoutVars>
      </dgm:prSet>
      <dgm:spPr/>
    </dgm:pt>
    <dgm:pt modelId="{B2E7C946-F5F3-4154-B2C3-9CFD933FC7EF}" type="pres">
      <dgm:prSet presAssocID="{6F8286F3-DCE2-4740-8008-55236ECA8D87}" presName="aSpace2" presStyleCnt="0"/>
      <dgm:spPr/>
    </dgm:pt>
    <dgm:pt modelId="{7162C1B3-A3B4-447E-8183-84E8EFD60C76}" type="pres">
      <dgm:prSet presAssocID="{365750CF-9C42-40E8-8D76-568A903B41E0}" presName="childNode" presStyleLbl="node1" presStyleIdx="22" presStyleCnt="26">
        <dgm:presLayoutVars>
          <dgm:bulletEnabled val="1"/>
        </dgm:presLayoutVars>
      </dgm:prSet>
      <dgm:spPr/>
    </dgm:pt>
    <dgm:pt modelId="{5BF0D9BA-D823-4186-B085-B36219D0C64C}" type="pres">
      <dgm:prSet presAssocID="{365750CF-9C42-40E8-8D76-568A903B41E0}" presName="aSpace2" presStyleCnt="0"/>
      <dgm:spPr/>
    </dgm:pt>
    <dgm:pt modelId="{6C080839-A124-46C5-9E95-44E3FC70AE45}" type="pres">
      <dgm:prSet presAssocID="{09042CA2-E4A3-48DE-A03A-502C3A56B871}" presName="childNode" presStyleLbl="node1" presStyleIdx="23" presStyleCnt="26">
        <dgm:presLayoutVars>
          <dgm:bulletEnabled val="1"/>
        </dgm:presLayoutVars>
      </dgm:prSet>
      <dgm:spPr/>
    </dgm:pt>
    <dgm:pt modelId="{4591F230-6A7B-413F-BCA1-792E5BC5AEFE}" type="pres">
      <dgm:prSet presAssocID="{09042CA2-E4A3-48DE-A03A-502C3A56B871}" presName="aSpace2" presStyleCnt="0"/>
      <dgm:spPr/>
    </dgm:pt>
    <dgm:pt modelId="{84814293-5E20-4A81-95F8-C8E9DDC1F5AE}" type="pres">
      <dgm:prSet presAssocID="{60E45F14-650C-47C5-BC2D-04317DF8F5FA}" presName="childNode" presStyleLbl="node1" presStyleIdx="24" presStyleCnt="26">
        <dgm:presLayoutVars>
          <dgm:bulletEnabled val="1"/>
        </dgm:presLayoutVars>
      </dgm:prSet>
      <dgm:spPr/>
    </dgm:pt>
    <dgm:pt modelId="{BB1E980E-2864-4AB0-AEA8-D8D498F8B1A3}" type="pres">
      <dgm:prSet presAssocID="{60E45F14-650C-47C5-BC2D-04317DF8F5FA}" presName="aSpace2" presStyleCnt="0"/>
      <dgm:spPr/>
    </dgm:pt>
    <dgm:pt modelId="{A59B6B47-C2A9-44AE-BD93-66CCF760D477}" type="pres">
      <dgm:prSet presAssocID="{DFB82E2E-DB26-46F1-AEEE-292D1A9C1777}" presName="childNode" presStyleLbl="node1" presStyleIdx="25" presStyleCnt="26">
        <dgm:presLayoutVars>
          <dgm:bulletEnabled val="1"/>
        </dgm:presLayoutVars>
      </dgm:prSet>
      <dgm:spPr/>
    </dgm:pt>
  </dgm:ptLst>
  <dgm:cxnLst>
    <dgm:cxn modelId="{08D11104-4409-471A-A193-8578EB0F63CE}" type="presOf" srcId="{E365F699-6D02-4905-A02F-C777A6D9DD62}" destId="{0BEBB71D-79C4-4145-8012-0DF30D8FDFE2}" srcOrd="0" destOrd="0" presId="urn:microsoft.com/office/officeart/2005/8/layout/lProcess2"/>
    <dgm:cxn modelId="{B1948E08-9330-4304-8AF1-EAA67F1B9854}" type="presOf" srcId="{60E45F14-650C-47C5-BC2D-04317DF8F5FA}" destId="{84814293-5E20-4A81-95F8-C8E9DDC1F5AE}" srcOrd="0" destOrd="0" presId="urn:microsoft.com/office/officeart/2005/8/layout/lProcess2"/>
    <dgm:cxn modelId="{B53D8C0F-89CB-492F-A2D2-83BDFEF4C29E}" srcId="{7F040943-5FD3-4281-A448-4664F5981D2F}" destId="{B0105FA6-9064-43BA-B6E8-D674D5480CA5}" srcOrd="3" destOrd="0" parTransId="{F803C1DE-7E53-4C73-BE9C-D1F7A7543517}" sibTransId="{A37CECDE-8625-4A5A-8A50-184FD46C28F6}"/>
    <dgm:cxn modelId="{0C394313-2FB3-4DB3-828E-E315FED4979C}" type="presOf" srcId="{42553B62-0857-49C3-B875-DDF6849FF839}" destId="{CD56077F-C67C-4A36-B0FB-B99EE6AF4669}" srcOrd="0" destOrd="0" presId="urn:microsoft.com/office/officeart/2005/8/layout/lProcess2"/>
    <dgm:cxn modelId="{118FA714-7056-4CF3-B55F-AC032BD70843}" srcId="{002AA80C-638F-4FE0-9656-FD56F4C9BB97}" destId="{36540FD9-EF25-4356-9C66-8FDC377F09E7}" srcOrd="1" destOrd="0" parTransId="{42E46327-234A-4D0E-B0F0-3DF3648B078D}" sibTransId="{3A12224A-2EAE-41C9-B302-7824F914B291}"/>
    <dgm:cxn modelId="{42D35C17-B8DB-4E82-BA19-393FFA828A2D}" type="presOf" srcId="{047A56DB-318A-4D54-A318-4BCDE663FE14}" destId="{C987381F-876C-4B87-8928-D594A7F321CA}" srcOrd="0" destOrd="0" presId="urn:microsoft.com/office/officeart/2005/8/layout/lProcess2"/>
    <dgm:cxn modelId="{4020A617-E3BB-47C1-93E4-A76457D65483}" type="presOf" srcId="{078D5ABF-93C2-4A08-A93A-7C44F73DD169}" destId="{5177D583-7485-451F-8C9F-FA3423FA3237}" srcOrd="0" destOrd="0" presId="urn:microsoft.com/office/officeart/2005/8/layout/lProcess2"/>
    <dgm:cxn modelId="{48075420-91F7-4852-A18F-AE36E48337C0}" srcId="{002AA80C-638F-4FE0-9656-FD56F4C9BB97}" destId="{DFB82E2E-DB26-46F1-AEEE-292D1A9C1777}" srcOrd="6" destOrd="0" parTransId="{60AE32B9-05FA-434F-9E6F-A1DBBAE1219F}" sibTransId="{D14EB82C-51EC-4782-9141-F061AF1DCC0C}"/>
    <dgm:cxn modelId="{8F06E932-9BC3-474E-B5EE-7D09A1D55CDD}" srcId="{7F040943-5FD3-4281-A448-4664F5981D2F}" destId="{E365F699-6D02-4905-A02F-C777A6D9DD62}" srcOrd="5" destOrd="0" parTransId="{14C63B5D-DE5C-4678-85BC-64728E6AF38A}" sibTransId="{D2B9D659-0C6F-416F-90AC-75939F8CBB6A}"/>
    <dgm:cxn modelId="{EDF6C533-60BC-44D2-B35D-F98E790A3028}" srcId="{42553B62-0857-49C3-B875-DDF6849FF839}" destId="{5E8D5F0E-F4B9-4B4D-B1B6-3672797BE6CD}" srcOrd="0" destOrd="0" parTransId="{6EAB7F10-C40C-4569-B98E-BE1E76082EAA}" sibTransId="{C6DB2007-9E91-43FB-8256-6E324495D7B9}"/>
    <dgm:cxn modelId="{8DB09036-5215-4BFB-8CF4-8D13C5260D37}" type="presOf" srcId="{7F040943-5FD3-4281-A448-4664F5981D2F}" destId="{8BCBC5A3-03C2-42DE-A000-16A6DA7B1FBD}" srcOrd="1" destOrd="0" presId="urn:microsoft.com/office/officeart/2005/8/layout/lProcess2"/>
    <dgm:cxn modelId="{87A63C38-C61A-4C29-B4F3-B7A74BD086F2}" srcId="{D71BD450-93F6-419F-8A2D-8114EE88FC93}" destId="{5A5EE6AA-B386-4A9F-9255-1E78F865901B}" srcOrd="7" destOrd="0" parTransId="{EFFE3A0D-D8BB-448B-A7BF-D65E6DD4329C}" sibTransId="{A9100864-7411-4BF2-B2EB-A09EEC897F41}"/>
    <dgm:cxn modelId="{BEC68439-BE39-4AFC-9B6B-759C64E291BB}" type="presOf" srcId="{3D9B82AE-89A9-422D-A9FC-66530171A402}" destId="{7F36790B-E7DE-49AF-8797-B9CC2C609004}" srcOrd="0" destOrd="0" presId="urn:microsoft.com/office/officeart/2005/8/layout/lProcess2"/>
    <dgm:cxn modelId="{AB0DF93D-C075-4CE5-A23C-E97EB5C3388E}" type="presOf" srcId="{18905240-7F13-42A1-A24C-50A39299E312}" destId="{F46FDEB6-EF3B-4330-AFD6-F16CF1131C52}" srcOrd="0" destOrd="0" presId="urn:microsoft.com/office/officeart/2005/8/layout/lProcess2"/>
    <dgm:cxn modelId="{04F1E03F-47CB-451D-A505-A43BA574D0EB}" srcId="{D71BD450-93F6-419F-8A2D-8114EE88FC93}" destId="{221A290C-94D6-42CC-8C00-F1353C15D5E3}" srcOrd="8" destOrd="0" parTransId="{82F87B44-9158-4954-92C6-0E494D773433}" sibTransId="{591FCC46-E921-48B4-8C95-BF9DA53C076F}"/>
    <dgm:cxn modelId="{0D431C5D-875C-4D19-B761-BB544427DC60}" type="presOf" srcId="{5A5EE6AA-B386-4A9F-9255-1E78F865901B}" destId="{8674D1B2-38A2-4233-A1F7-53BEED80D5AD}" srcOrd="0" destOrd="0" presId="urn:microsoft.com/office/officeart/2005/8/layout/lProcess2"/>
    <dgm:cxn modelId="{66AF0A5F-8C58-47E8-B02E-E8D28A6B5D25}" srcId="{D71BD450-93F6-419F-8A2D-8114EE88FC93}" destId="{7600FB4F-5C0D-4F09-9951-BAE9FD07EB97}" srcOrd="2" destOrd="0" parTransId="{BAA17682-6CED-4422-AA7C-9D0B3C1CB157}" sibTransId="{651BC8E1-54B4-4BAE-AB0B-BEA88C1A61CD}"/>
    <dgm:cxn modelId="{FF161062-2483-49B7-B761-6456EA829A63}" srcId="{002AA80C-638F-4FE0-9656-FD56F4C9BB97}" destId="{C725810F-135E-4093-BF53-173ED4EA783C}" srcOrd="0" destOrd="0" parTransId="{1E25999A-76C3-421D-BE45-816E8F34F2DB}" sibTransId="{8133030A-6555-4562-96B5-BF91AF77F7DD}"/>
    <dgm:cxn modelId="{4EFCE662-2EC7-4E0A-BC06-6EA291412D7A}" srcId="{3AB719E7-D4F5-496A-A74D-FD731AB0DFE8}" destId="{002AA80C-638F-4FE0-9656-FD56F4C9BB97}" srcOrd="3" destOrd="0" parTransId="{4FD5E1B5-726A-45A8-A0A0-9161B39D4703}" sibTransId="{55F215FB-B8FC-45EF-B8B6-EA10020A33B9}"/>
    <dgm:cxn modelId="{D5B6B364-3397-4835-9C44-13738DDEFB7B}" type="presOf" srcId="{D71BD450-93F6-419F-8A2D-8114EE88FC93}" destId="{51770568-2905-4041-9CD5-9C5D379DE12E}" srcOrd="1" destOrd="0" presId="urn:microsoft.com/office/officeart/2005/8/layout/lProcess2"/>
    <dgm:cxn modelId="{624A3745-29ED-46E2-8BE8-46F6308B70C1}" type="presOf" srcId="{5D84BB49-67E4-43E1-B7B3-980950402EB9}" destId="{92DF4B5F-6B58-4D31-B242-89AAAB01565A}" srcOrd="0" destOrd="0" presId="urn:microsoft.com/office/officeart/2005/8/layout/lProcess2"/>
    <dgm:cxn modelId="{438AAF48-021E-4EC1-B6FF-C79D8081DD88}" type="presOf" srcId="{444926DE-FBE3-48F9-B600-2387437FC8E3}" destId="{2F36969E-BA11-4EE5-A962-B93A0F95CFBE}" srcOrd="0" destOrd="0" presId="urn:microsoft.com/office/officeart/2005/8/layout/lProcess2"/>
    <dgm:cxn modelId="{432CF54A-C419-40B2-9013-641535DB70D3}" srcId="{7F040943-5FD3-4281-A448-4664F5981D2F}" destId="{5D84BB49-67E4-43E1-B7B3-980950402EB9}" srcOrd="0" destOrd="0" parTransId="{380DE18D-8FF9-4C99-8701-659B3209C74B}" sibTransId="{985B4A8B-459D-4E5F-A083-9D138B973548}"/>
    <dgm:cxn modelId="{CAC32E6B-8044-46E5-AD17-8C8DC302A1B6}" type="presOf" srcId="{DFB82E2E-DB26-46F1-AEEE-292D1A9C1777}" destId="{A59B6B47-C2A9-44AE-BD93-66CCF760D477}" srcOrd="0" destOrd="0" presId="urn:microsoft.com/office/officeart/2005/8/layout/lProcess2"/>
    <dgm:cxn modelId="{C853EE4C-2AC8-419D-BE31-8A24AFAAA063}" type="presOf" srcId="{B341AD5A-56BD-4F4E-8CB8-8AE3985C8624}" destId="{616C55E3-4B90-4654-8F31-624C418097E3}" srcOrd="0" destOrd="0" presId="urn:microsoft.com/office/officeart/2005/8/layout/lProcess2"/>
    <dgm:cxn modelId="{2CF5D36D-3D4D-4741-8475-EFDFE5E40BEB}" type="presOf" srcId="{365750CF-9C42-40E8-8D76-568A903B41E0}" destId="{7162C1B3-A3B4-447E-8183-84E8EFD60C76}" srcOrd="0" destOrd="0" presId="urn:microsoft.com/office/officeart/2005/8/layout/lProcess2"/>
    <dgm:cxn modelId="{F243BC6E-3056-49A3-995B-E47AD354A8B1}" type="presOf" srcId="{D71BD450-93F6-419F-8A2D-8114EE88FC93}" destId="{168350C3-81FF-44B2-AFC4-C033AFF0D90E}" srcOrd="0" destOrd="0" presId="urn:microsoft.com/office/officeart/2005/8/layout/lProcess2"/>
    <dgm:cxn modelId="{DA0EBB72-E6D0-4410-A0B9-80E8AA7AB4B1}" srcId="{D71BD450-93F6-419F-8A2D-8114EE88FC93}" destId="{078D5ABF-93C2-4A08-A93A-7C44F73DD169}" srcOrd="5" destOrd="0" parTransId="{182DBC06-66C2-4F7C-9CBE-66861E8736DB}" sibTransId="{73C99E7C-7646-42AF-8CC1-1139054FE703}"/>
    <dgm:cxn modelId="{72B8ED74-F758-4099-8AD3-48380CE99A00}" type="presOf" srcId="{860D625C-929A-47F1-9D29-774569F5C74B}" destId="{3D30326A-727A-446C-A0F8-BEED9E92C46E}" srcOrd="0" destOrd="0" presId="urn:microsoft.com/office/officeart/2005/8/layout/lProcess2"/>
    <dgm:cxn modelId="{D70ECF75-2441-4801-A410-AE9D218781D5}" type="presOf" srcId="{7600FB4F-5C0D-4F09-9951-BAE9FD07EB97}" destId="{C1CADEC6-804B-45D2-9FB7-957426E73066}" srcOrd="0" destOrd="0" presId="urn:microsoft.com/office/officeart/2005/8/layout/lProcess2"/>
    <dgm:cxn modelId="{888BBA78-4BC1-4273-A6EE-F0813A318FD5}" srcId="{7F040943-5FD3-4281-A448-4664F5981D2F}" destId="{D5BC3487-B82B-4693-8BCD-5C6D6EA1FEC1}" srcOrd="2" destOrd="0" parTransId="{8D764045-4E7C-44D7-B211-750028A5B7AA}" sibTransId="{0D023408-26C3-45B4-AC01-EDE4550BEA6F}"/>
    <dgm:cxn modelId="{89D81E7B-0E06-4B76-A93C-9CB284C1309C}" srcId="{002AA80C-638F-4FE0-9656-FD56F4C9BB97}" destId="{60E45F14-650C-47C5-BC2D-04317DF8F5FA}" srcOrd="5" destOrd="0" parTransId="{02F5FC70-58E3-4693-990C-4FA8115B2179}" sibTransId="{E8795426-8FC0-4FA8-8BAD-1621C4CECA70}"/>
    <dgm:cxn modelId="{11A24788-3410-4928-8897-AC5B137CA2C5}" srcId="{42553B62-0857-49C3-B875-DDF6849FF839}" destId="{FD02A033-5CA8-4FF9-99F5-C702AECC72BD}" srcOrd="2" destOrd="0" parTransId="{59EC00C9-5695-446D-8031-0CE1E7BD8607}" sibTransId="{420B1F36-9D42-4DD4-A79C-0C27AA351451}"/>
    <dgm:cxn modelId="{E736E290-BD18-4E53-9B63-2156763C9FC0}" srcId="{D71BD450-93F6-419F-8A2D-8114EE88FC93}" destId="{047A56DB-318A-4D54-A318-4BCDE663FE14}" srcOrd="6" destOrd="0" parTransId="{77734045-C117-458D-83AB-68E677649CDF}" sibTransId="{F012D2E1-5144-4522-A14F-A4B9AFDEAA55}"/>
    <dgm:cxn modelId="{0D190091-E6EF-41FE-BE1C-85E5B4B75AAF}" srcId="{D71BD450-93F6-419F-8A2D-8114EE88FC93}" destId="{444926DE-FBE3-48F9-B600-2387437FC8E3}" srcOrd="0" destOrd="0" parTransId="{EBAE5F9C-8550-4F8D-9439-189C55FCB677}" sibTransId="{1C5BDB8E-FD14-49F1-8148-386CEF130D46}"/>
    <dgm:cxn modelId="{2DE37F92-3C81-41E2-95F1-339655A7DCB7}" type="presOf" srcId="{6F8286F3-DCE2-4740-8008-55236ECA8D87}" destId="{1AB69AC2-35F3-437B-9AC6-63385B9AA0D7}" srcOrd="0" destOrd="0" presId="urn:microsoft.com/office/officeart/2005/8/layout/lProcess2"/>
    <dgm:cxn modelId="{3DC7EF94-BD49-49DB-938B-062DA089AA1C}" srcId="{D71BD450-93F6-419F-8A2D-8114EE88FC93}" destId="{18905240-7F13-42A1-A24C-50A39299E312}" srcOrd="4" destOrd="0" parTransId="{A19314D9-53E2-45DB-8669-4AC7B6E2ECF0}" sibTransId="{31646389-E480-49D1-9C3A-F7042AC2162F}"/>
    <dgm:cxn modelId="{A2AFA699-1573-4EAB-9EF6-0BCDF71EAA0A}" srcId="{3AB719E7-D4F5-496A-A74D-FD731AB0DFE8}" destId="{D71BD450-93F6-419F-8A2D-8114EE88FC93}" srcOrd="2" destOrd="0" parTransId="{93596E9B-3A3A-4442-BBCA-834DD71671E5}" sibTransId="{70A4DC0A-19CF-43EC-90D7-A97D0D16AC75}"/>
    <dgm:cxn modelId="{550EF5A4-47F2-4867-9533-F37EC2305B2B}" srcId="{002AA80C-638F-4FE0-9656-FD56F4C9BB97}" destId="{09042CA2-E4A3-48DE-A03A-502C3A56B871}" srcOrd="4" destOrd="0" parTransId="{3836AAD4-9DF5-4C28-A10A-46D306F5AA40}" sibTransId="{15524FAA-5776-406C-8F9E-236F0BD6DCE1}"/>
    <dgm:cxn modelId="{F5BFCAA5-BDC6-43F6-9621-9097F1D5D1C9}" srcId="{7F040943-5FD3-4281-A448-4664F5981D2F}" destId="{3D9B82AE-89A9-422D-A9FC-66530171A402}" srcOrd="1" destOrd="0" parTransId="{CE49E5E3-0F24-4303-BCF7-D23963F7BF29}" sibTransId="{095BAA4C-A821-435A-9525-4900ED193C68}"/>
    <dgm:cxn modelId="{C33582A9-F78E-40F0-8A0D-150FB5ED1DE9}" srcId="{42553B62-0857-49C3-B875-DDF6849FF839}" destId="{3EAA094A-2566-4D96-A9D3-D4F7954232C0}" srcOrd="1" destOrd="0" parTransId="{B9E639D9-3A06-4D91-93C1-FDD9208403BC}" sibTransId="{2499F73D-508B-4F44-AB82-E5C6F2C5265C}"/>
    <dgm:cxn modelId="{E045BBB3-7BF3-4D62-9D75-CDF6BD8A107C}" type="presOf" srcId="{221A290C-94D6-42CC-8C00-F1353C15D5E3}" destId="{E7A486D6-5786-4143-948B-A82B1583C8C4}" srcOrd="0" destOrd="0" presId="urn:microsoft.com/office/officeart/2005/8/layout/lProcess2"/>
    <dgm:cxn modelId="{BF8B5AB7-6FDC-4EDD-8B52-348B8295FF54}" srcId="{3AB719E7-D4F5-496A-A74D-FD731AB0DFE8}" destId="{42553B62-0857-49C3-B875-DDF6849FF839}" srcOrd="1" destOrd="0" parTransId="{129709A0-2150-4AB9-8C96-EBCF09CC3E5A}" sibTransId="{3C89D4E0-7920-4BF8-A099-7B0B5434E5F7}"/>
    <dgm:cxn modelId="{327C6CBA-7FF5-4A85-AD07-1760B5032364}" srcId="{3AB719E7-D4F5-496A-A74D-FD731AB0DFE8}" destId="{7F040943-5FD3-4281-A448-4664F5981D2F}" srcOrd="0" destOrd="0" parTransId="{7E20B8D5-A9F9-4F9A-AC2B-DCE6D1DBF28A}" sibTransId="{5A72D8EB-A01A-407E-B472-892F05794499}"/>
    <dgm:cxn modelId="{CD2DC2BB-9943-42E7-8D2F-F6B10E3A83AD}" type="presOf" srcId="{36540FD9-EF25-4356-9C66-8FDC377F09E7}" destId="{CA4AA66E-5561-40F2-8988-30EA0BAC654A}" srcOrd="0" destOrd="0" presId="urn:microsoft.com/office/officeart/2005/8/layout/lProcess2"/>
    <dgm:cxn modelId="{35087DBC-A0A5-43AB-9C98-8136AC90E3A3}" srcId="{42553B62-0857-49C3-B875-DDF6849FF839}" destId="{860D625C-929A-47F1-9D29-774569F5C74B}" srcOrd="3" destOrd="0" parTransId="{5122EDF3-1BD7-4589-8A2A-A62EE213DCBE}" sibTransId="{9EA3E9A7-766F-4C32-B808-D6567B732C3C}"/>
    <dgm:cxn modelId="{8C89D7BE-E95B-4D4D-AF5D-A829CD01B24F}" srcId="{7F040943-5FD3-4281-A448-4664F5981D2F}" destId="{7F392D3C-CAB9-446B-BEBC-AC23F11583D9}" srcOrd="4" destOrd="0" parTransId="{1E2FBBB4-E3F0-4066-909E-53FC0171C57A}" sibTransId="{13E754D6-8D39-44C8-A83E-4A6A5B59B69F}"/>
    <dgm:cxn modelId="{9B4429C2-5625-4CFC-B5E0-10F7D07F28F4}" type="presOf" srcId="{002AA80C-638F-4FE0-9656-FD56F4C9BB97}" destId="{A2F3C222-72F0-48BA-99A5-00236F94735F}" srcOrd="0" destOrd="0" presId="urn:microsoft.com/office/officeart/2005/8/layout/lProcess2"/>
    <dgm:cxn modelId="{CD2178CB-5B81-4A6D-A978-2A598233CF7A}" srcId="{002AA80C-638F-4FE0-9656-FD56F4C9BB97}" destId="{365750CF-9C42-40E8-8D76-568A903B41E0}" srcOrd="3" destOrd="0" parTransId="{B3FBEF1B-E5C9-4644-9B67-8846CE81DF69}" sibTransId="{5D29A9D2-D4DE-43A7-869B-AECD51A0D354}"/>
    <dgm:cxn modelId="{8569C6D1-0AA4-4846-842F-720177B67D24}" type="presOf" srcId="{7F392D3C-CAB9-446B-BEBC-AC23F11583D9}" destId="{141F5C16-5AB0-4874-AE07-21BAB9E01C96}" srcOrd="0" destOrd="0" presId="urn:microsoft.com/office/officeart/2005/8/layout/lProcess2"/>
    <dgm:cxn modelId="{77961BDA-3271-4CD0-90CB-E00CFF3ED9F9}" type="presOf" srcId="{42553B62-0857-49C3-B875-DDF6849FF839}" destId="{2B8B1D3F-1CD6-4A84-913F-80B6349C13A4}" srcOrd="1" destOrd="0" presId="urn:microsoft.com/office/officeart/2005/8/layout/lProcess2"/>
    <dgm:cxn modelId="{742FA0DB-EA33-4488-BA41-BF1590E0585F}" type="presOf" srcId="{FD02A033-5CA8-4FF9-99F5-C702AECC72BD}" destId="{2CAAACDE-0768-4FE0-915E-C65EAF4788FF}" srcOrd="0" destOrd="0" presId="urn:microsoft.com/office/officeart/2005/8/layout/lProcess2"/>
    <dgm:cxn modelId="{3009E8DB-5DB8-4FF8-8DB4-8F946835DD3B}" type="presOf" srcId="{C725810F-135E-4093-BF53-173ED4EA783C}" destId="{D8AE0B5F-A375-489B-BC15-3205426DDA0F}" srcOrd="0" destOrd="0" presId="urn:microsoft.com/office/officeart/2005/8/layout/lProcess2"/>
    <dgm:cxn modelId="{7A1DBEE6-EC0B-4314-93AA-3FC6C3B0D3D2}" type="presOf" srcId="{D5BC3487-B82B-4693-8BCD-5C6D6EA1FEC1}" destId="{97160B6E-07D5-4D80-AFCB-CBE254A4DE23}" srcOrd="0" destOrd="0" presId="urn:microsoft.com/office/officeart/2005/8/layout/lProcess2"/>
    <dgm:cxn modelId="{B50BC8E7-24BF-4BB7-972E-C9CD6BA0D14A}" type="presOf" srcId="{5E8D5F0E-F4B9-4B4D-B1B6-3672797BE6CD}" destId="{66A4E7AB-8C83-4456-9C7F-C11C4DC089BB}" srcOrd="0" destOrd="0" presId="urn:microsoft.com/office/officeart/2005/8/layout/lProcess2"/>
    <dgm:cxn modelId="{EB88F6EC-ECE9-4D1D-B88B-1C59B50BB271}" type="presOf" srcId="{7F040943-5FD3-4281-A448-4664F5981D2F}" destId="{84A2B8F4-0306-4B15-9762-89DC4F2BDECF}" srcOrd="0" destOrd="0" presId="urn:microsoft.com/office/officeart/2005/8/layout/lProcess2"/>
    <dgm:cxn modelId="{7FA749F0-E8FF-423D-A917-F8DC2C9A164A}" type="presOf" srcId="{3EAA094A-2566-4D96-A9D3-D4F7954232C0}" destId="{2912C9D5-CB83-486E-8631-06DAA6F24015}" srcOrd="0" destOrd="0" presId="urn:microsoft.com/office/officeart/2005/8/layout/lProcess2"/>
    <dgm:cxn modelId="{29529AF0-F141-4850-A919-2AA6B94D0AA0}" type="presOf" srcId="{B0105FA6-9064-43BA-B6E8-D674D5480CA5}" destId="{8DE47775-C662-4843-A20D-7F4E08DE35FB}" srcOrd="0" destOrd="0" presId="urn:microsoft.com/office/officeart/2005/8/layout/lProcess2"/>
    <dgm:cxn modelId="{A0B06AF1-2CAE-4678-993E-036C7A2A6462}" type="presOf" srcId="{002AA80C-638F-4FE0-9656-FD56F4C9BB97}" destId="{8CBF439A-0AE7-4D58-8922-6E9D88835C49}" srcOrd="1" destOrd="0" presId="urn:microsoft.com/office/officeart/2005/8/layout/lProcess2"/>
    <dgm:cxn modelId="{10623DF3-3F99-454A-B6BC-A047E1E13CE6}" type="presOf" srcId="{3AB719E7-D4F5-496A-A74D-FD731AB0DFE8}" destId="{34351BBB-11B6-41D1-9CD4-FB2C163FB17F}" srcOrd="0" destOrd="0" presId="urn:microsoft.com/office/officeart/2005/8/layout/lProcess2"/>
    <dgm:cxn modelId="{96AA76F3-F1E8-405B-AE34-3E3CD2AF8060}" srcId="{D71BD450-93F6-419F-8A2D-8114EE88FC93}" destId="{B341AD5A-56BD-4F4E-8CB8-8AE3985C8624}" srcOrd="3" destOrd="0" parTransId="{C325A5F1-3775-4348-B348-990E0F3B7F81}" sibTransId="{52AA6F93-12A6-4816-BFE3-0548182EEF0B}"/>
    <dgm:cxn modelId="{86AE7CF3-DAD8-4022-B008-A9C855767023}" type="presOf" srcId="{09042CA2-E4A3-48DE-A03A-502C3A56B871}" destId="{6C080839-A124-46C5-9E95-44E3FC70AE45}" srcOrd="0" destOrd="0" presId="urn:microsoft.com/office/officeart/2005/8/layout/lProcess2"/>
    <dgm:cxn modelId="{5D2E5EF4-2386-4178-894B-86D084AB8C08}" type="presOf" srcId="{ABFAE140-39FB-424E-9875-4DCB56E30479}" destId="{AD860AC8-6E06-4B19-B93D-DDFFE55CC2C4}" srcOrd="0" destOrd="0" presId="urn:microsoft.com/office/officeart/2005/8/layout/lProcess2"/>
    <dgm:cxn modelId="{EBAF97F8-166F-48C0-928D-914A6583DB42}" srcId="{D71BD450-93F6-419F-8A2D-8114EE88FC93}" destId="{ABFAE140-39FB-424E-9875-4DCB56E30479}" srcOrd="1" destOrd="0" parTransId="{957A0591-6E02-4BD3-86B0-52D7775E2A29}" sibTransId="{B60F35A8-B80F-4A23-A4D3-7C9EB951A9C9}"/>
    <dgm:cxn modelId="{1422F7FF-CBF9-4229-AD1E-40593B9EB6CC}" srcId="{002AA80C-638F-4FE0-9656-FD56F4C9BB97}" destId="{6F8286F3-DCE2-4740-8008-55236ECA8D87}" srcOrd="2" destOrd="0" parTransId="{1DB49613-771B-43B5-8497-38DDDEC34FA0}" sibTransId="{6705D149-7D9A-4D7A-BBA0-8B45A77C6AD1}"/>
    <dgm:cxn modelId="{C5C1E003-3E56-4F26-8CBF-827EEC75F266}" type="presParOf" srcId="{34351BBB-11B6-41D1-9CD4-FB2C163FB17F}" destId="{6FA43CDA-4CE3-4AAE-9E58-C11F4368423E}" srcOrd="0" destOrd="0" presId="urn:microsoft.com/office/officeart/2005/8/layout/lProcess2"/>
    <dgm:cxn modelId="{CEFB0D7E-2B45-4006-8B84-636DD9D62A44}" type="presParOf" srcId="{6FA43CDA-4CE3-4AAE-9E58-C11F4368423E}" destId="{84A2B8F4-0306-4B15-9762-89DC4F2BDECF}" srcOrd="0" destOrd="0" presId="urn:microsoft.com/office/officeart/2005/8/layout/lProcess2"/>
    <dgm:cxn modelId="{1101B95C-931A-4A5E-9258-88512C533C7D}" type="presParOf" srcId="{6FA43CDA-4CE3-4AAE-9E58-C11F4368423E}" destId="{8BCBC5A3-03C2-42DE-A000-16A6DA7B1FBD}" srcOrd="1" destOrd="0" presId="urn:microsoft.com/office/officeart/2005/8/layout/lProcess2"/>
    <dgm:cxn modelId="{7119B664-315C-4A34-AB23-2C2242A5AB20}" type="presParOf" srcId="{6FA43CDA-4CE3-4AAE-9E58-C11F4368423E}" destId="{F9C5B96A-0545-477F-BB99-55B79BA4C39E}" srcOrd="2" destOrd="0" presId="urn:microsoft.com/office/officeart/2005/8/layout/lProcess2"/>
    <dgm:cxn modelId="{9D4076AE-A286-4CA5-8E0F-72B8AAA889AA}" type="presParOf" srcId="{F9C5B96A-0545-477F-BB99-55B79BA4C39E}" destId="{A1A81478-3AF0-4914-9B2B-CF9D6E210364}" srcOrd="0" destOrd="0" presId="urn:microsoft.com/office/officeart/2005/8/layout/lProcess2"/>
    <dgm:cxn modelId="{E2BB747E-9B07-41D1-A984-29E1AA27832C}" type="presParOf" srcId="{A1A81478-3AF0-4914-9B2B-CF9D6E210364}" destId="{92DF4B5F-6B58-4D31-B242-89AAAB01565A}" srcOrd="0" destOrd="0" presId="urn:microsoft.com/office/officeart/2005/8/layout/lProcess2"/>
    <dgm:cxn modelId="{FECCE5B1-E623-4305-9358-C03818CB0820}" type="presParOf" srcId="{A1A81478-3AF0-4914-9B2B-CF9D6E210364}" destId="{40614E6F-6E7B-4730-B5DB-43CCA84DDA50}" srcOrd="1" destOrd="0" presId="urn:microsoft.com/office/officeart/2005/8/layout/lProcess2"/>
    <dgm:cxn modelId="{1E420A78-2367-4A28-B6D0-3D4C34A3BA9C}" type="presParOf" srcId="{A1A81478-3AF0-4914-9B2B-CF9D6E210364}" destId="{7F36790B-E7DE-49AF-8797-B9CC2C609004}" srcOrd="2" destOrd="0" presId="urn:microsoft.com/office/officeart/2005/8/layout/lProcess2"/>
    <dgm:cxn modelId="{3D154358-4950-4CEC-A4B4-EAE4EC8F9136}" type="presParOf" srcId="{A1A81478-3AF0-4914-9B2B-CF9D6E210364}" destId="{4522F359-1D00-4C3B-BCBA-F535DA4A6172}" srcOrd="3" destOrd="0" presId="urn:microsoft.com/office/officeart/2005/8/layout/lProcess2"/>
    <dgm:cxn modelId="{2424E459-9B18-4C8F-A714-CEC8F244A2F6}" type="presParOf" srcId="{A1A81478-3AF0-4914-9B2B-CF9D6E210364}" destId="{97160B6E-07D5-4D80-AFCB-CBE254A4DE23}" srcOrd="4" destOrd="0" presId="urn:microsoft.com/office/officeart/2005/8/layout/lProcess2"/>
    <dgm:cxn modelId="{5C1EE3FA-C6CC-4477-B592-2434FECEA698}" type="presParOf" srcId="{A1A81478-3AF0-4914-9B2B-CF9D6E210364}" destId="{3AE48B10-3CC4-4315-85B7-255295672FD6}" srcOrd="5" destOrd="0" presId="urn:microsoft.com/office/officeart/2005/8/layout/lProcess2"/>
    <dgm:cxn modelId="{2A5D5C6C-01F2-4E1E-8DFB-E5B566ADDDAB}" type="presParOf" srcId="{A1A81478-3AF0-4914-9B2B-CF9D6E210364}" destId="{8DE47775-C662-4843-A20D-7F4E08DE35FB}" srcOrd="6" destOrd="0" presId="urn:microsoft.com/office/officeart/2005/8/layout/lProcess2"/>
    <dgm:cxn modelId="{DC2D4437-8ABC-4C85-BACA-3E2298A106FA}" type="presParOf" srcId="{A1A81478-3AF0-4914-9B2B-CF9D6E210364}" destId="{B1FCB74A-3959-42A5-9E17-F7EE21040059}" srcOrd="7" destOrd="0" presId="urn:microsoft.com/office/officeart/2005/8/layout/lProcess2"/>
    <dgm:cxn modelId="{53DE404D-317B-4964-99D0-947D2242499F}" type="presParOf" srcId="{A1A81478-3AF0-4914-9B2B-CF9D6E210364}" destId="{141F5C16-5AB0-4874-AE07-21BAB9E01C96}" srcOrd="8" destOrd="0" presId="urn:microsoft.com/office/officeart/2005/8/layout/lProcess2"/>
    <dgm:cxn modelId="{3BEF8EAD-1731-4174-B47E-140ECBB6EE3D}" type="presParOf" srcId="{A1A81478-3AF0-4914-9B2B-CF9D6E210364}" destId="{B3545FE2-AB52-4B53-BAD7-96040896CBA7}" srcOrd="9" destOrd="0" presId="urn:microsoft.com/office/officeart/2005/8/layout/lProcess2"/>
    <dgm:cxn modelId="{98E44240-2ADD-4EA1-ABA4-60C98CFDE6DF}" type="presParOf" srcId="{A1A81478-3AF0-4914-9B2B-CF9D6E210364}" destId="{0BEBB71D-79C4-4145-8012-0DF30D8FDFE2}" srcOrd="10" destOrd="0" presId="urn:microsoft.com/office/officeart/2005/8/layout/lProcess2"/>
    <dgm:cxn modelId="{3D933A4F-A3DC-4E3D-9FFA-F56A8E3145D9}" type="presParOf" srcId="{34351BBB-11B6-41D1-9CD4-FB2C163FB17F}" destId="{C73DBC37-D1C1-40F7-B17C-0B4374B28C96}" srcOrd="1" destOrd="0" presId="urn:microsoft.com/office/officeart/2005/8/layout/lProcess2"/>
    <dgm:cxn modelId="{95D40526-B1CF-48EF-9040-EB7351C8AEB6}" type="presParOf" srcId="{34351BBB-11B6-41D1-9CD4-FB2C163FB17F}" destId="{2CEECC1C-7B02-44FF-A59B-0251EDA8746B}" srcOrd="2" destOrd="0" presId="urn:microsoft.com/office/officeart/2005/8/layout/lProcess2"/>
    <dgm:cxn modelId="{FE7C2C7F-4AB4-4775-AA11-5C48C93F4DA8}" type="presParOf" srcId="{2CEECC1C-7B02-44FF-A59B-0251EDA8746B}" destId="{CD56077F-C67C-4A36-B0FB-B99EE6AF4669}" srcOrd="0" destOrd="0" presId="urn:microsoft.com/office/officeart/2005/8/layout/lProcess2"/>
    <dgm:cxn modelId="{A73E4300-DE94-4A76-8B0C-55BC03AF092F}" type="presParOf" srcId="{2CEECC1C-7B02-44FF-A59B-0251EDA8746B}" destId="{2B8B1D3F-1CD6-4A84-913F-80B6349C13A4}" srcOrd="1" destOrd="0" presId="urn:microsoft.com/office/officeart/2005/8/layout/lProcess2"/>
    <dgm:cxn modelId="{CD54A8A1-626F-4ECE-86AF-6C717B5F1F8A}" type="presParOf" srcId="{2CEECC1C-7B02-44FF-A59B-0251EDA8746B}" destId="{9363D46F-A3CB-4B33-A33F-E4B3E25CF81B}" srcOrd="2" destOrd="0" presId="urn:microsoft.com/office/officeart/2005/8/layout/lProcess2"/>
    <dgm:cxn modelId="{6ED1717C-75B3-4FC9-9017-0C86B056B5F4}" type="presParOf" srcId="{9363D46F-A3CB-4B33-A33F-E4B3E25CF81B}" destId="{E683E99A-6D64-44B0-A13A-059B45E1D811}" srcOrd="0" destOrd="0" presId="urn:microsoft.com/office/officeart/2005/8/layout/lProcess2"/>
    <dgm:cxn modelId="{6B58DE37-9E2A-4EB1-8676-6AA38E13DAC5}" type="presParOf" srcId="{E683E99A-6D64-44B0-A13A-059B45E1D811}" destId="{66A4E7AB-8C83-4456-9C7F-C11C4DC089BB}" srcOrd="0" destOrd="0" presId="urn:microsoft.com/office/officeart/2005/8/layout/lProcess2"/>
    <dgm:cxn modelId="{3184B085-E15F-433A-958D-C86750EB8196}" type="presParOf" srcId="{E683E99A-6D64-44B0-A13A-059B45E1D811}" destId="{0821759D-4130-452D-B698-948207255383}" srcOrd="1" destOrd="0" presId="urn:microsoft.com/office/officeart/2005/8/layout/lProcess2"/>
    <dgm:cxn modelId="{FECC1B44-D26B-4C82-AB43-337C667E68CD}" type="presParOf" srcId="{E683E99A-6D64-44B0-A13A-059B45E1D811}" destId="{2912C9D5-CB83-486E-8631-06DAA6F24015}" srcOrd="2" destOrd="0" presId="urn:microsoft.com/office/officeart/2005/8/layout/lProcess2"/>
    <dgm:cxn modelId="{B1B6A967-6EFE-4A20-ACCC-BEC6014AC193}" type="presParOf" srcId="{E683E99A-6D64-44B0-A13A-059B45E1D811}" destId="{A9CA7BC1-284A-43B0-8D70-46D3A1462341}" srcOrd="3" destOrd="0" presId="urn:microsoft.com/office/officeart/2005/8/layout/lProcess2"/>
    <dgm:cxn modelId="{B0B47FAE-BBE0-48C1-85B9-9257894FE903}" type="presParOf" srcId="{E683E99A-6D64-44B0-A13A-059B45E1D811}" destId="{2CAAACDE-0768-4FE0-915E-C65EAF4788FF}" srcOrd="4" destOrd="0" presId="urn:microsoft.com/office/officeart/2005/8/layout/lProcess2"/>
    <dgm:cxn modelId="{760D3F8D-402E-4B32-A204-72243E4FDC8E}" type="presParOf" srcId="{E683E99A-6D64-44B0-A13A-059B45E1D811}" destId="{294FDB78-08A6-471B-B913-A97F2033F13F}" srcOrd="5" destOrd="0" presId="urn:microsoft.com/office/officeart/2005/8/layout/lProcess2"/>
    <dgm:cxn modelId="{6240E1A9-C9C1-46B7-BD44-133DFBBA7D86}" type="presParOf" srcId="{E683E99A-6D64-44B0-A13A-059B45E1D811}" destId="{3D30326A-727A-446C-A0F8-BEED9E92C46E}" srcOrd="6" destOrd="0" presId="urn:microsoft.com/office/officeart/2005/8/layout/lProcess2"/>
    <dgm:cxn modelId="{AE0F66CA-C1FD-4115-B31E-3E2F65FF056C}" type="presParOf" srcId="{34351BBB-11B6-41D1-9CD4-FB2C163FB17F}" destId="{FE8000EF-0364-4AF2-A820-491679EF996D}" srcOrd="3" destOrd="0" presId="urn:microsoft.com/office/officeart/2005/8/layout/lProcess2"/>
    <dgm:cxn modelId="{256FA2CE-596B-454E-A05F-138B6C916376}" type="presParOf" srcId="{34351BBB-11B6-41D1-9CD4-FB2C163FB17F}" destId="{2ABCDFDC-0775-4AD9-9213-0172A503EC3E}" srcOrd="4" destOrd="0" presId="urn:microsoft.com/office/officeart/2005/8/layout/lProcess2"/>
    <dgm:cxn modelId="{C91123A5-C69A-43A9-943F-9543F21660C3}" type="presParOf" srcId="{2ABCDFDC-0775-4AD9-9213-0172A503EC3E}" destId="{168350C3-81FF-44B2-AFC4-C033AFF0D90E}" srcOrd="0" destOrd="0" presId="urn:microsoft.com/office/officeart/2005/8/layout/lProcess2"/>
    <dgm:cxn modelId="{C17BDA8A-AB3B-4FE2-9DAB-DE128BAAEF8C}" type="presParOf" srcId="{2ABCDFDC-0775-4AD9-9213-0172A503EC3E}" destId="{51770568-2905-4041-9CD5-9C5D379DE12E}" srcOrd="1" destOrd="0" presId="urn:microsoft.com/office/officeart/2005/8/layout/lProcess2"/>
    <dgm:cxn modelId="{73BBC1C3-DDB7-4700-B6ED-1CE0D6869A92}" type="presParOf" srcId="{2ABCDFDC-0775-4AD9-9213-0172A503EC3E}" destId="{3A48FB17-639C-4C3A-A4CD-38CCC8019381}" srcOrd="2" destOrd="0" presId="urn:microsoft.com/office/officeart/2005/8/layout/lProcess2"/>
    <dgm:cxn modelId="{3C40F3B2-253A-4AA5-A724-B302D2446B94}" type="presParOf" srcId="{3A48FB17-639C-4C3A-A4CD-38CCC8019381}" destId="{1E96296F-2F93-4C53-BC2D-B5A560582355}" srcOrd="0" destOrd="0" presId="urn:microsoft.com/office/officeart/2005/8/layout/lProcess2"/>
    <dgm:cxn modelId="{837BF077-4C8F-40DD-AE0C-693F89BBB4A1}" type="presParOf" srcId="{1E96296F-2F93-4C53-BC2D-B5A560582355}" destId="{2F36969E-BA11-4EE5-A962-B93A0F95CFBE}" srcOrd="0" destOrd="0" presId="urn:microsoft.com/office/officeart/2005/8/layout/lProcess2"/>
    <dgm:cxn modelId="{ADD0C599-1784-4915-83A4-A2937EFA3ECC}" type="presParOf" srcId="{1E96296F-2F93-4C53-BC2D-B5A560582355}" destId="{F6EEFBE3-A50B-47E7-B337-B8981DD3A8A5}" srcOrd="1" destOrd="0" presId="urn:microsoft.com/office/officeart/2005/8/layout/lProcess2"/>
    <dgm:cxn modelId="{EAB0E498-3765-430A-9E43-21DD45ED5E4E}" type="presParOf" srcId="{1E96296F-2F93-4C53-BC2D-B5A560582355}" destId="{AD860AC8-6E06-4B19-B93D-DDFFE55CC2C4}" srcOrd="2" destOrd="0" presId="urn:microsoft.com/office/officeart/2005/8/layout/lProcess2"/>
    <dgm:cxn modelId="{A24DE560-F050-48D8-ADAA-8A86F5B5DAF5}" type="presParOf" srcId="{1E96296F-2F93-4C53-BC2D-B5A560582355}" destId="{4AF0C84A-F420-4F96-A933-06F3D604B250}" srcOrd="3" destOrd="0" presId="urn:microsoft.com/office/officeart/2005/8/layout/lProcess2"/>
    <dgm:cxn modelId="{99E99E13-2438-4FCA-B7CA-84198BB213B6}" type="presParOf" srcId="{1E96296F-2F93-4C53-BC2D-B5A560582355}" destId="{C1CADEC6-804B-45D2-9FB7-957426E73066}" srcOrd="4" destOrd="0" presId="urn:microsoft.com/office/officeart/2005/8/layout/lProcess2"/>
    <dgm:cxn modelId="{B99089C6-12F9-4FC3-A6BA-5245D54EEC43}" type="presParOf" srcId="{1E96296F-2F93-4C53-BC2D-B5A560582355}" destId="{69FE2B23-D7D0-4D10-8F87-78982C094F71}" srcOrd="5" destOrd="0" presId="urn:microsoft.com/office/officeart/2005/8/layout/lProcess2"/>
    <dgm:cxn modelId="{4A215A71-FB9B-471F-8BF0-595790909715}" type="presParOf" srcId="{1E96296F-2F93-4C53-BC2D-B5A560582355}" destId="{616C55E3-4B90-4654-8F31-624C418097E3}" srcOrd="6" destOrd="0" presId="urn:microsoft.com/office/officeart/2005/8/layout/lProcess2"/>
    <dgm:cxn modelId="{3D65C3EF-E6ED-4A4E-BCF0-E8F1CE4FBE26}" type="presParOf" srcId="{1E96296F-2F93-4C53-BC2D-B5A560582355}" destId="{DC9DD6CF-403D-4A5E-9D4C-B85E32207573}" srcOrd="7" destOrd="0" presId="urn:microsoft.com/office/officeart/2005/8/layout/lProcess2"/>
    <dgm:cxn modelId="{10F8A2BC-B058-4137-91EC-5F88A06D8F6C}" type="presParOf" srcId="{1E96296F-2F93-4C53-BC2D-B5A560582355}" destId="{F46FDEB6-EF3B-4330-AFD6-F16CF1131C52}" srcOrd="8" destOrd="0" presId="urn:microsoft.com/office/officeart/2005/8/layout/lProcess2"/>
    <dgm:cxn modelId="{F8941C38-F178-4A12-A48F-C97D76B6E9AF}" type="presParOf" srcId="{1E96296F-2F93-4C53-BC2D-B5A560582355}" destId="{11818C37-B1E3-4AA3-9979-C9FD9E1C004A}" srcOrd="9" destOrd="0" presId="urn:microsoft.com/office/officeart/2005/8/layout/lProcess2"/>
    <dgm:cxn modelId="{64AC34B7-16B9-4431-B3A7-0CE24001B66C}" type="presParOf" srcId="{1E96296F-2F93-4C53-BC2D-B5A560582355}" destId="{5177D583-7485-451F-8C9F-FA3423FA3237}" srcOrd="10" destOrd="0" presId="urn:microsoft.com/office/officeart/2005/8/layout/lProcess2"/>
    <dgm:cxn modelId="{03FDFDBD-2A27-4A71-9845-432388072580}" type="presParOf" srcId="{1E96296F-2F93-4C53-BC2D-B5A560582355}" destId="{F97F87DB-F882-42D1-83C3-F7C4D9222E4F}" srcOrd="11" destOrd="0" presId="urn:microsoft.com/office/officeart/2005/8/layout/lProcess2"/>
    <dgm:cxn modelId="{7FDBBDF5-0969-4974-BFA8-84F40306FC03}" type="presParOf" srcId="{1E96296F-2F93-4C53-BC2D-B5A560582355}" destId="{C987381F-876C-4B87-8928-D594A7F321CA}" srcOrd="12" destOrd="0" presId="urn:microsoft.com/office/officeart/2005/8/layout/lProcess2"/>
    <dgm:cxn modelId="{1FDC155B-03EA-4D3A-AAFC-404AFC712F8E}" type="presParOf" srcId="{1E96296F-2F93-4C53-BC2D-B5A560582355}" destId="{E89FB62E-ED33-45FE-952A-A1B128127396}" srcOrd="13" destOrd="0" presId="urn:microsoft.com/office/officeart/2005/8/layout/lProcess2"/>
    <dgm:cxn modelId="{3BDFC1C0-2D0B-4D8B-8184-C9DE93525CDF}" type="presParOf" srcId="{1E96296F-2F93-4C53-BC2D-B5A560582355}" destId="{8674D1B2-38A2-4233-A1F7-53BEED80D5AD}" srcOrd="14" destOrd="0" presId="urn:microsoft.com/office/officeart/2005/8/layout/lProcess2"/>
    <dgm:cxn modelId="{256A06F2-C186-4222-8C0A-1324A65C53E9}" type="presParOf" srcId="{1E96296F-2F93-4C53-BC2D-B5A560582355}" destId="{4F6364E1-98C9-41AA-800F-8F958B378958}" srcOrd="15" destOrd="0" presId="urn:microsoft.com/office/officeart/2005/8/layout/lProcess2"/>
    <dgm:cxn modelId="{4948659D-1944-4FEB-B453-D885ADDBD4F8}" type="presParOf" srcId="{1E96296F-2F93-4C53-BC2D-B5A560582355}" destId="{E7A486D6-5786-4143-948B-A82B1583C8C4}" srcOrd="16" destOrd="0" presId="urn:microsoft.com/office/officeart/2005/8/layout/lProcess2"/>
    <dgm:cxn modelId="{E9D1508B-91F9-4C82-B04B-4DB6AA6BF3D5}" type="presParOf" srcId="{34351BBB-11B6-41D1-9CD4-FB2C163FB17F}" destId="{403EEDCA-3241-4C79-8414-E9FF42DD0D25}" srcOrd="5" destOrd="0" presId="urn:microsoft.com/office/officeart/2005/8/layout/lProcess2"/>
    <dgm:cxn modelId="{D88C4FA5-3F01-46CA-A678-7D8F82F7D050}" type="presParOf" srcId="{34351BBB-11B6-41D1-9CD4-FB2C163FB17F}" destId="{D02984DA-B717-4390-9534-9BBD4EC5CAF6}" srcOrd="6" destOrd="0" presId="urn:microsoft.com/office/officeart/2005/8/layout/lProcess2"/>
    <dgm:cxn modelId="{C684A26D-3E50-4075-B89A-5747F3D60FB8}" type="presParOf" srcId="{D02984DA-B717-4390-9534-9BBD4EC5CAF6}" destId="{A2F3C222-72F0-48BA-99A5-00236F94735F}" srcOrd="0" destOrd="0" presId="urn:microsoft.com/office/officeart/2005/8/layout/lProcess2"/>
    <dgm:cxn modelId="{9EE6D337-9CE2-4974-94D5-9AA9A3BF5F70}" type="presParOf" srcId="{D02984DA-B717-4390-9534-9BBD4EC5CAF6}" destId="{8CBF439A-0AE7-4D58-8922-6E9D88835C49}" srcOrd="1" destOrd="0" presId="urn:microsoft.com/office/officeart/2005/8/layout/lProcess2"/>
    <dgm:cxn modelId="{F8F988A4-3BD6-44C7-B4DB-187B3B982242}" type="presParOf" srcId="{D02984DA-B717-4390-9534-9BBD4EC5CAF6}" destId="{643EC139-9FAC-4901-93F6-75178A1BE8BF}" srcOrd="2" destOrd="0" presId="urn:microsoft.com/office/officeart/2005/8/layout/lProcess2"/>
    <dgm:cxn modelId="{F5E2897E-C3B4-40A8-A597-6EEDACFD91C3}" type="presParOf" srcId="{643EC139-9FAC-4901-93F6-75178A1BE8BF}" destId="{92DA9032-68E5-466B-878E-DFA5E8752419}" srcOrd="0" destOrd="0" presId="urn:microsoft.com/office/officeart/2005/8/layout/lProcess2"/>
    <dgm:cxn modelId="{184D6317-5C8D-44DA-B13E-538EA710D99B}" type="presParOf" srcId="{92DA9032-68E5-466B-878E-DFA5E8752419}" destId="{D8AE0B5F-A375-489B-BC15-3205426DDA0F}" srcOrd="0" destOrd="0" presId="urn:microsoft.com/office/officeart/2005/8/layout/lProcess2"/>
    <dgm:cxn modelId="{81BA9E84-4D95-47C5-9D2F-150181798A61}" type="presParOf" srcId="{92DA9032-68E5-466B-878E-DFA5E8752419}" destId="{69A2F443-6627-47EB-9603-B0C6C3115AA4}" srcOrd="1" destOrd="0" presId="urn:microsoft.com/office/officeart/2005/8/layout/lProcess2"/>
    <dgm:cxn modelId="{12066F40-3E97-4D84-90EE-28233292E5D0}" type="presParOf" srcId="{92DA9032-68E5-466B-878E-DFA5E8752419}" destId="{CA4AA66E-5561-40F2-8988-30EA0BAC654A}" srcOrd="2" destOrd="0" presId="urn:microsoft.com/office/officeart/2005/8/layout/lProcess2"/>
    <dgm:cxn modelId="{7B926126-4B5B-49B8-8361-83C8AF910351}" type="presParOf" srcId="{92DA9032-68E5-466B-878E-DFA5E8752419}" destId="{53E492EB-1D74-4883-8C8C-B36A89571F58}" srcOrd="3" destOrd="0" presId="urn:microsoft.com/office/officeart/2005/8/layout/lProcess2"/>
    <dgm:cxn modelId="{56FD3793-AC15-4FE8-A4B4-DB6DDED18911}" type="presParOf" srcId="{92DA9032-68E5-466B-878E-DFA5E8752419}" destId="{1AB69AC2-35F3-437B-9AC6-63385B9AA0D7}" srcOrd="4" destOrd="0" presId="urn:microsoft.com/office/officeart/2005/8/layout/lProcess2"/>
    <dgm:cxn modelId="{62824989-6FC2-47D5-856F-3869ED3FD947}" type="presParOf" srcId="{92DA9032-68E5-466B-878E-DFA5E8752419}" destId="{B2E7C946-F5F3-4154-B2C3-9CFD933FC7EF}" srcOrd="5" destOrd="0" presId="urn:microsoft.com/office/officeart/2005/8/layout/lProcess2"/>
    <dgm:cxn modelId="{9D81C55B-CE5B-4C92-B9CE-6C725D263E9B}" type="presParOf" srcId="{92DA9032-68E5-466B-878E-DFA5E8752419}" destId="{7162C1B3-A3B4-447E-8183-84E8EFD60C76}" srcOrd="6" destOrd="0" presId="urn:microsoft.com/office/officeart/2005/8/layout/lProcess2"/>
    <dgm:cxn modelId="{6B7D099B-0C8F-4C4B-A7DA-603C633C0F6D}" type="presParOf" srcId="{92DA9032-68E5-466B-878E-DFA5E8752419}" destId="{5BF0D9BA-D823-4186-B085-B36219D0C64C}" srcOrd="7" destOrd="0" presId="urn:microsoft.com/office/officeart/2005/8/layout/lProcess2"/>
    <dgm:cxn modelId="{8D8A584B-9075-4D12-9ECA-1BB265B1C823}" type="presParOf" srcId="{92DA9032-68E5-466B-878E-DFA5E8752419}" destId="{6C080839-A124-46C5-9E95-44E3FC70AE45}" srcOrd="8" destOrd="0" presId="urn:microsoft.com/office/officeart/2005/8/layout/lProcess2"/>
    <dgm:cxn modelId="{68168F8B-7E18-44FD-AEDF-7337723F50EA}" type="presParOf" srcId="{92DA9032-68E5-466B-878E-DFA5E8752419}" destId="{4591F230-6A7B-413F-BCA1-792E5BC5AEFE}" srcOrd="9" destOrd="0" presId="urn:microsoft.com/office/officeart/2005/8/layout/lProcess2"/>
    <dgm:cxn modelId="{23C1A2CC-15C4-493D-90A7-C9E60228B8B8}" type="presParOf" srcId="{92DA9032-68E5-466B-878E-DFA5E8752419}" destId="{84814293-5E20-4A81-95F8-C8E9DDC1F5AE}" srcOrd="10" destOrd="0" presId="urn:microsoft.com/office/officeart/2005/8/layout/lProcess2"/>
    <dgm:cxn modelId="{BEAD6F69-FD5F-4AE9-9E7E-C286840AAF8D}" type="presParOf" srcId="{92DA9032-68E5-466B-878E-DFA5E8752419}" destId="{BB1E980E-2864-4AB0-AEA8-D8D498F8B1A3}" srcOrd="11" destOrd="0" presId="urn:microsoft.com/office/officeart/2005/8/layout/lProcess2"/>
    <dgm:cxn modelId="{A73E12C2-C0E5-4618-AC1B-581C4B2AE3F6}" type="presParOf" srcId="{92DA9032-68E5-466B-878E-DFA5E8752419}" destId="{A59B6B47-C2A9-44AE-BD93-66CCF760D477}" srcOrd="1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8F951-DB5B-4ECD-A515-30EF39C45A93}">
      <dsp:nvSpPr>
        <dsp:cNvPr id="0" name=""/>
        <dsp:cNvSpPr/>
      </dsp:nvSpPr>
      <dsp:spPr>
        <a:xfrm>
          <a:off x="4321372" y="2010539"/>
          <a:ext cx="961630" cy="791009"/>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Insurance Company</a:t>
          </a:r>
        </a:p>
      </dsp:txBody>
      <dsp:txXfrm>
        <a:off x="4462199" y="2126380"/>
        <a:ext cx="679976" cy="559327"/>
      </dsp:txXfrm>
    </dsp:sp>
    <dsp:sp modelId="{086FCC45-0CBF-4EED-81F3-CE1CFCEB9544}">
      <dsp:nvSpPr>
        <dsp:cNvPr id="0" name=""/>
        <dsp:cNvSpPr/>
      </dsp:nvSpPr>
      <dsp:spPr>
        <a:xfrm rot="16200000">
          <a:off x="4202753" y="1403693"/>
          <a:ext cx="1198867" cy="14824"/>
        </a:xfrm>
        <a:custGeom>
          <a:avLst/>
          <a:gdLst/>
          <a:ahLst/>
          <a:cxnLst/>
          <a:rect l="0" t="0" r="0" b="0"/>
          <a:pathLst>
            <a:path>
              <a:moveTo>
                <a:pt x="0" y="7412"/>
              </a:moveTo>
              <a:lnTo>
                <a:pt x="1198867" y="7412"/>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202753" y="1381134"/>
        <a:ext cx="1198867" cy="59943"/>
      </dsp:txXfrm>
    </dsp:sp>
    <dsp:sp modelId="{776ED2EC-F3F8-4FA6-896A-57E7932292FB}">
      <dsp:nvSpPr>
        <dsp:cNvPr id="0" name=""/>
        <dsp:cNvSpPr/>
      </dsp:nvSpPr>
      <dsp:spPr>
        <a:xfrm>
          <a:off x="4321372" y="20662"/>
          <a:ext cx="961630" cy="791009"/>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Health-Third Party Administrators</a:t>
          </a:r>
        </a:p>
      </dsp:txBody>
      <dsp:txXfrm>
        <a:off x="4462199" y="136503"/>
        <a:ext cx="679976" cy="559327"/>
      </dsp:txXfrm>
    </dsp:sp>
    <dsp:sp modelId="{5DB13C57-95E6-425B-B879-466790246E29}">
      <dsp:nvSpPr>
        <dsp:cNvPr id="0" name=""/>
        <dsp:cNvSpPr/>
      </dsp:nvSpPr>
      <dsp:spPr>
        <a:xfrm rot="18000000">
          <a:off x="4717249" y="1536990"/>
          <a:ext cx="1164813" cy="14824"/>
        </a:xfrm>
        <a:custGeom>
          <a:avLst/>
          <a:gdLst/>
          <a:ahLst/>
          <a:cxnLst/>
          <a:rect l="0" t="0" r="0" b="0"/>
          <a:pathLst>
            <a:path>
              <a:moveTo>
                <a:pt x="0" y="7412"/>
              </a:moveTo>
              <a:lnTo>
                <a:pt x="1164813" y="7412"/>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717249" y="1515282"/>
        <a:ext cx="1164813" cy="58240"/>
      </dsp:txXfrm>
    </dsp:sp>
    <dsp:sp modelId="{F92F4DBC-B5D4-46B6-B36D-2210BE74A55E}">
      <dsp:nvSpPr>
        <dsp:cNvPr id="0" name=""/>
        <dsp:cNvSpPr/>
      </dsp:nvSpPr>
      <dsp:spPr>
        <a:xfrm>
          <a:off x="5316310" y="287255"/>
          <a:ext cx="961630" cy="791009"/>
        </a:xfrm>
        <a:prstGeom prst="ellipse">
          <a:avLst/>
        </a:prstGeom>
        <a:solidFill>
          <a:schemeClr val="accent5">
            <a:hueOff val="-153148"/>
            <a:satOff val="-722"/>
            <a:lumOff val="1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Policy Processing Vendors</a:t>
          </a:r>
        </a:p>
      </dsp:txBody>
      <dsp:txXfrm>
        <a:off x="5457137" y="403096"/>
        <a:ext cx="679976" cy="559327"/>
      </dsp:txXfrm>
    </dsp:sp>
    <dsp:sp modelId="{CCEE9094-750D-44F1-86CC-7815D03803CA}">
      <dsp:nvSpPr>
        <dsp:cNvPr id="0" name=""/>
        <dsp:cNvSpPr/>
      </dsp:nvSpPr>
      <dsp:spPr>
        <a:xfrm rot="19800000">
          <a:off x="5123323" y="1901162"/>
          <a:ext cx="1081011" cy="14824"/>
        </a:xfrm>
        <a:custGeom>
          <a:avLst/>
          <a:gdLst/>
          <a:ahLst/>
          <a:cxnLst/>
          <a:rect l="0" t="0" r="0" b="0"/>
          <a:pathLst>
            <a:path>
              <a:moveTo>
                <a:pt x="0" y="7412"/>
              </a:moveTo>
              <a:lnTo>
                <a:pt x="1081011" y="7412"/>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123323" y="1881550"/>
        <a:ext cx="1081011" cy="54050"/>
      </dsp:txXfrm>
    </dsp:sp>
    <dsp:sp modelId="{A2C316F7-1FB5-4061-BB18-ACD663FCC3B0}">
      <dsp:nvSpPr>
        <dsp:cNvPr id="0" name=""/>
        <dsp:cNvSpPr/>
      </dsp:nvSpPr>
      <dsp:spPr>
        <a:xfrm>
          <a:off x="6044656" y="1015601"/>
          <a:ext cx="961630" cy="791009"/>
        </a:xfrm>
        <a:prstGeom prst="ellipse">
          <a:avLst/>
        </a:prstGeom>
        <a:solidFill>
          <a:schemeClr val="accent5">
            <a:hueOff val="-306297"/>
            <a:satOff val="-1444"/>
            <a:lumOff val="35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Software Development vendors</a:t>
          </a:r>
        </a:p>
      </dsp:txBody>
      <dsp:txXfrm>
        <a:off x="6185483" y="1131442"/>
        <a:ext cx="679976" cy="559327"/>
      </dsp:txXfrm>
    </dsp:sp>
    <dsp:sp modelId="{9D1A0059-6138-4CB0-81D6-9796244AB36D}">
      <dsp:nvSpPr>
        <dsp:cNvPr id="0" name=""/>
        <dsp:cNvSpPr/>
      </dsp:nvSpPr>
      <dsp:spPr>
        <a:xfrm>
          <a:off x="5283002" y="2398632"/>
          <a:ext cx="1028246" cy="14824"/>
        </a:xfrm>
        <a:custGeom>
          <a:avLst/>
          <a:gdLst/>
          <a:ahLst/>
          <a:cxnLst/>
          <a:rect l="0" t="0" r="0" b="0"/>
          <a:pathLst>
            <a:path>
              <a:moveTo>
                <a:pt x="0" y="7412"/>
              </a:moveTo>
              <a:lnTo>
                <a:pt x="1028246" y="7412"/>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283002" y="2380338"/>
        <a:ext cx="1028246" cy="51412"/>
      </dsp:txXfrm>
    </dsp:sp>
    <dsp:sp modelId="{2D7F370D-60F1-42BF-9D40-CED194A1145F}">
      <dsp:nvSpPr>
        <dsp:cNvPr id="0" name=""/>
        <dsp:cNvSpPr/>
      </dsp:nvSpPr>
      <dsp:spPr>
        <a:xfrm>
          <a:off x="6311249" y="2010539"/>
          <a:ext cx="961630" cy="791009"/>
        </a:xfrm>
        <a:prstGeom prst="ellipse">
          <a:avLst/>
        </a:prstGeom>
        <a:solidFill>
          <a:schemeClr val="accent5">
            <a:hueOff val="-459445"/>
            <a:satOff val="-2167"/>
            <a:lumOff val="5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IT Infrastructure/Hosting</a:t>
          </a:r>
        </a:p>
      </dsp:txBody>
      <dsp:txXfrm>
        <a:off x="6452076" y="2126380"/>
        <a:ext cx="679976" cy="559327"/>
      </dsp:txXfrm>
    </dsp:sp>
    <dsp:sp modelId="{3599E5EF-7F8A-43E0-A294-8E51D17EC831}">
      <dsp:nvSpPr>
        <dsp:cNvPr id="0" name=""/>
        <dsp:cNvSpPr/>
      </dsp:nvSpPr>
      <dsp:spPr>
        <a:xfrm rot="1800000">
          <a:off x="5123323" y="2896101"/>
          <a:ext cx="1081011" cy="14824"/>
        </a:xfrm>
        <a:custGeom>
          <a:avLst/>
          <a:gdLst/>
          <a:ahLst/>
          <a:cxnLst/>
          <a:rect l="0" t="0" r="0" b="0"/>
          <a:pathLst>
            <a:path>
              <a:moveTo>
                <a:pt x="0" y="7412"/>
              </a:moveTo>
              <a:lnTo>
                <a:pt x="1081011" y="7412"/>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123323" y="2876488"/>
        <a:ext cx="1081011" cy="54050"/>
      </dsp:txXfrm>
    </dsp:sp>
    <dsp:sp modelId="{6F31D3D9-2899-43B6-A22F-60CF222DF848}">
      <dsp:nvSpPr>
        <dsp:cNvPr id="0" name=""/>
        <dsp:cNvSpPr/>
      </dsp:nvSpPr>
      <dsp:spPr>
        <a:xfrm>
          <a:off x="6044656" y="3005478"/>
          <a:ext cx="961630" cy="791009"/>
        </a:xfrm>
        <a:prstGeom prst="ellipse">
          <a:avLst/>
        </a:prstGeom>
        <a:solidFill>
          <a:schemeClr val="accent5">
            <a:hueOff val="-612593"/>
            <a:satOff val="-2889"/>
            <a:lumOff val="71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Reinsurers</a:t>
          </a:r>
        </a:p>
      </dsp:txBody>
      <dsp:txXfrm>
        <a:off x="6185483" y="3121319"/>
        <a:ext cx="679976" cy="559327"/>
      </dsp:txXfrm>
    </dsp:sp>
    <dsp:sp modelId="{EF463BDB-2720-45F6-8283-E0195972AA9E}">
      <dsp:nvSpPr>
        <dsp:cNvPr id="0" name=""/>
        <dsp:cNvSpPr/>
      </dsp:nvSpPr>
      <dsp:spPr>
        <a:xfrm rot="3600000">
          <a:off x="4712993" y="3267646"/>
          <a:ext cx="1181840" cy="14824"/>
        </a:xfrm>
        <a:custGeom>
          <a:avLst/>
          <a:gdLst/>
          <a:ahLst/>
          <a:cxnLst/>
          <a:rect l="0" t="0" r="0" b="0"/>
          <a:pathLst>
            <a:path>
              <a:moveTo>
                <a:pt x="0" y="7412"/>
              </a:moveTo>
              <a:lnTo>
                <a:pt x="1181840" y="7412"/>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74367" y="3245513"/>
        <a:ext cx="59092" cy="59092"/>
      </dsp:txXfrm>
    </dsp:sp>
    <dsp:sp modelId="{610DFE8C-AF19-4D44-8720-19D13AFA6DEA}">
      <dsp:nvSpPr>
        <dsp:cNvPr id="0" name=""/>
        <dsp:cNvSpPr/>
      </dsp:nvSpPr>
      <dsp:spPr>
        <a:xfrm>
          <a:off x="5401621" y="3733823"/>
          <a:ext cx="791009" cy="791009"/>
        </a:xfrm>
        <a:prstGeom prst="ellipse">
          <a:avLst/>
        </a:prstGeom>
        <a:solidFill>
          <a:schemeClr val="accent5">
            <a:hueOff val="-765741"/>
            <a:satOff val="-3611"/>
            <a:lumOff val="89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VAS service providers</a:t>
          </a:r>
        </a:p>
      </dsp:txBody>
      <dsp:txXfrm>
        <a:off x="5517462" y="3849664"/>
        <a:ext cx="559327" cy="559327"/>
      </dsp:txXfrm>
    </dsp:sp>
    <dsp:sp modelId="{9242B631-9983-4355-B6FC-673E742A0927}">
      <dsp:nvSpPr>
        <dsp:cNvPr id="0" name=""/>
        <dsp:cNvSpPr/>
      </dsp:nvSpPr>
      <dsp:spPr>
        <a:xfrm rot="5400000">
          <a:off x="4202753" y="3393570"/>
          <a:ext cx="1198867" cy="14824"/>
        </a:xfrm>
        <a:custGeom>
          <a:avLst/>
          <a:gdLst/>
          <a:ahLst/>
          <a:cxnLst/>
          <a:rect l="0" t="0" r="0" b="0"/>
          <a:pathLst>
            <a:path>
              <a:moveTo>
                <a:pt x="0" y="7412"/>
              </a:moveTo>
              <a:lnTo>
                <a:pt x="1198867" y="7412"/>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202753" y="3371011"/>
        <a:ext cx="1198867" cy="59943"/>
      </dsp:txXfrm>
    </dsp:sp>
    <dsp:sp modelId="{BDA63776-9296-418C-A03D-35F9DCD870A9}">
      <dsp:nvSpPr>
        <dsp:cNvPr id="0" name=""/>
        <dsp:cNvSpPr/>
      </dsp:nvSpPr>
      <dsp:spPr>
        <a:xfrm>
          <a:off x="4321372" y="4000416"/>
          <a:ext cx="961630" cy="791009"/>
        </a:xfrm>
        <a:prstGeom prst="ellipse">
          <a:avLst/>
        </a:prstGeom>
        <a:solidFill>
          <a:schemeClr val="accent5">
            <a:hueOff val="-918890"/>
            <a:satOff val="-4333"/>
            <a:lumOff val="10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Garages &amp; Service Providers</a:t>
          </a:r>
        </a:p>
      </dsp:txBody>
      <dsp:txXfrm>
        <a:off x="4462199" y="4116257"/>
        <a:ext cx="679976" cy="559327"/>
      </dsp:txXfrm>
    </dsp:sp>
    <dsp:sp modelId="{1E4A61E9-D583-49C9-9C3F-4DFF05E5555E}">
      <dsp:nvSpPr>
        <dsp:cNvPr id="0" name=""/>
        <dsp:cNvSpPr/>
      </dsp:nvSpPr>
      <dsp:spPr>
        <a:xfrm rot="7200000">
          <a:off x="3722311" y="3260274"/>
          <a:ext cx="1164813" cy="14824"/>
        </a:xfrm>
        <a:custGeom>
          <a:avLst/>
          <a:gdLst/>
          <a:ahLst/>
          <a:cxnLst/>
          <a:rect l="0" t="0" r="0" b="0"/>
          <a:pathLst>
            <a:path>
              <a:moveTo>
                <a:pt x="0" y="7412"/>
              </a:moveTo>
              <a:lnTo>
                <a:pt x="1164813" y="7412"/>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3722311" y="3238566"/>
        <a:ext cx="1164813" cy="58240"/>
      </dsp:txXfrm>
    </dsp:sp>
    <dsp:sp modelId="{E369351D-50AA-4C31-A83C-573D83507842}">
      <dsp:nvSpPr>
        <dsp:cNvPr id="0" name=""/>
        <dsp:cNvSpPr/>
      </dsp:nvSpPr>
      <dsp:spPr>
        <a:xfrm>
          <a:off x="3326433" y="3733823"/>
          <a:ext cx="961630" cy="791009"/>
        </a:xfrm>
        <a:prstGeom prst="ellipse">
          <a:avLst/>
        </a:prstGeom>
        <a:solidFill>
          <a:schemeClr val="accent5">
            <a:hueOff val="-1072038"/>
            <a:satOff val="-5055"/>
            <a:lumOff val="12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Agents / Brokers</a:t>
          </a:r>
        </a:p>
      </dsp:txBody>
      <dsp:txXfrm>
        <a:off x="3467260" y="3849664"/>
        <a:ext cx="679976" cy="559327"/>
      </dsp:txXfrm>
    </dsp:sp>
    <dsp:sp modelId="{487B28E5-4CF0-4D0A-9F9A-DB0F741F49CC}">
      <dsp:nvSpPr>
        <dsp:cNvPr id="0" name=""/>
        <dsp:cNvSpPr/>
      </dsp:nvSpPr>
      <dsp:spPr>
        <a:xfrm rot="9000000">
          <a:off x="3400040" y="2896101"/>
          <a:ext cx="1081011" cy="14824"/>
        </a:xfrm>
        <a:custGeom>
          <a:avLst/>
          <a:gdLst/>
          <a:ahLst/>
          <a:cxnLst/>
          <a:rect l="0" t="0" r="0" b="0"/>
          <a:pathLst>
            <a:path>
              <a:moveTo>
                <a:pt x="0" y="7412"/>
              </a:moveTo>
              <a:lnTo>
                <a:pt x="1081011" y="7412"/>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3400040" y="2876488"/>
        <a:ext cx="1081011" cy="54050"/>
      </dsp:txXfrm>
    </dsp:sp>
    <dsp:sp modelId="{F519CDF6-6B1A-481E-846E-A8348FC86E1F}">
      <dsp:nvSpPr>
        <dsp:cNvPr id="0" name=""/>
        <dsp:cNvSpPr/>
      </dsp:nvSpPr>
      <dsp:spPr>
        <a:xfrm>
          <a:off x="2598088" y="3005478"/>
          <a:ext cx="961630" cy="791009"/>
        </a:xfrm>
        <a:prstGeom prst="ellipse">
          <a:avLst/>
        </a:prstGeom>
        <a:solidFill>
          <a:schemeClr val="accent5">
            <a:hueOff val="-1225186"/>
            <a:satOff val="-5777"/>
            <a:lumOff val="14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Insurance Intermediary Tie ups </a:t>
          </a:r>
        </a:p>
      </dsp:txBody>
      <dsp:txXfrm>
        <a:off x="2738915" y="3121319"/>
        <a:ext cx="679976" cy="559327"/>
      </dsp:txXfrm>
    </dsp:sp>
    <dsp:sp modelId="{D8588DA0-CBBD-4C53-8232-B642711C1AC9}">
      <dsp:nvSpPr>
        <dsp:cNvPr id="0" name=""/>
        <dsp:cNvSpPr/>
      </dsp:nvSpPr>
      <dsp:spPr>
        <a:xfrm rot="10800000">
          <a:off x="3293125" y="2398632"/>
          <a:ext cx="1028246" cy="14824"/>
        </a:xfrm>
        <a:custGeom>
          <a:avLst/>
          <a:gdLst/>
          <a:ahLst/>
          <a:cxnLst/>
          <a:rect l="0" t="0" r="0" b="0"/>
          <a:pathLst>
            <a:path>
              <a:moveTo>
                <a:pt x="0" y="7412"/>
              </a:moveTo>
              <a:lnTo>
                <a:pt x="1028246" y="7412"/>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3293125" y="2380338"/>
        <a:ext cx="1028246" cy="51412"/>
      </dsp:txXfrm>
    </dsp:sp>
    <dsp:sp modelId="{23EDC7A6-3501-47F7-BE2A-1F7C5517FB24}">
      <dsp:nvSpPr>
        <dsp:cNvPr id="0" name=""/>
        <dsp:cNvSpPr/>
      </dsp:nvSpPr>
      <dsp:spPr>
        <a:xfrm>
          <a:off x="2331495" y="2010539"/>
          <a:ext cx="961630" cy="791009"/>
        </a:xfrm>
        <a:prstGeom prst="ellipse">
          <a:avLst/>
        </a:prstGeom>
        <a:solidFill>
          <a:schemeClr val="accent5">
            <a:hueOff val="-1378334"/>
            <a:satOff val="-6500"/>
            <a:lumOff val="160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Break in inspection vendors</a:t>
          </a:r>
        </a:p>
      </dsp:txBody>
      <dsp:txXfrm>
        <a:off x="2472322" y="2126380"/>
        <a:ext cx="679976" cy="559327"/>
      </dsp:txXfrm>
    </dsp:sp>
    <dsp:sp modelId="{74B2569F-73B6-4B24-B535-035D07E3B31A}">
      <dsp:nvSpPr>
        <dsp:cNvPr id="0" name=""/>
        <dsp:cNvSpPr/>
      </dsp:nvSpPr>
      <dsp:spPr>
        <a:xfrm rot="12600000">
          <a:off x="3400040" y="1901162"/>
          <a:ext cx="1081011" cy="14824"/>
        </a:xfrm>
        <a:custGeom>
          <a:avLst/>
          <a:gdLst/>
          <a:ahLst/>
          <a:cxnLst/>
          <a:rect l="0" t="0" r="0" b="0"/>
          <a:pathLst>
            <a:path>
              <a:moveTo>
                <a:pt x="0" y="7412"/>
              </a:moveTo>
              <a:lnTo>
                <a:pt x="1081011" y="7412"/>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3400040" y="1881550"/>
        <a:ext cx="1081011" cy="54050"/>
      </dsp:txXfrm>
    </dsp:sp>
    <dsp:sp modelId="{9950C4B9-C648-412D-AC18-290B05B41507}">
      <dsp:nvSpPr>
        <dsp:cNvPr id="0" name=""/>
        <dsp:cNvSpPr/>
      </dsp:nvSpPr>
      <dsp:spPr>
        <a:xfrm>
          <a:off x="2598088" y="1015601"/>
          <a:ext cx="961630" cy="791009"/>
        </a:xfrm>
        <a:prstGeom prst="ellipse">
          <a:avLst/>
        </a:prstGeom>
        <a:solidFill>
          <a:schemeClr val="accent5">
            <a:hueOff val="-1531483"/>
            <a:satOff val="-7222"/>
            <a:lumOff val="17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Surveyors</a:t>
          </a:r>
        </a:p>
      </dsp:txBody>
      <dsp:txXfrm>
        <a:off x="2738915" y="1131442"/>
        <a:ext cx="679976" cy="559327"/>
      </dsp:txXfrm>
    </dsp:sp>
    <dsp:sp modelId="{FC4A377D-A9D9-4714-B323-FD51A8A9F687}">
      <dsp:nvSpPr>
        <dsp:cNvPr id="0" name=""/>
        <dsp:cNvSpPr/>
      </dsp:nvSpPr>
      <dsp:spPr>
        <a:xfrm rot="14400000">
          <a:off x="3722311" y="1536990"/>
          <a:ext cx="1164813" cy="14824"/>
        </a:xfrm>
        <a:custGeom>
          <a:avLst/>
          <a:gdLst/>
          <a:ahLst/>
          <a:cxnLst/>
          <a:rect l="0" t="0" r="0" b="0"/>
          <a:pathLst>
            <a:path>
              <a:moveTo>
                <a:pt x="0" y="7412"/>
              </a:moveTo>
              <a:lnTo>
                <a:pt x="1164813" y="7412"/>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3722311" y="1515282"/>
        <a:ext cx="1164813" cy="58240"/>
      </dsp:txXfrm>
    </dsp:sp>
    <dsp:sp modelId="{63335266-5A25-4E49-BD25-DBC5AA1E7FAA}">
      <dsp:nvSpPr>
        <dsp:cNvPr id="0" name=""/>
        <dsp:cNvSpPr/>
      </dsp:nvSpPr>
      <dsp:spPr>
        <a:xfrm>
          <a:off x="3326433" y="287255"/>
          <a:ext cx="961630" cy="791009"/>
        </a:xfrm>
        <a:prstGeom prst="ellipse">
          <a:avLst/>
        </a:prstGeom>
        <a:solidFill>
          <a:schemeClr val="accent5">
            <a:hueOff val="-1684631"/>
            <a:satOff val="-7944"/>
            <a:lumOff val="19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Loss Adjusters &amp; Salvage</a:t>
          </a:r>
        </a:p>
      </dsp:txBody>
      <dsp:txXfrm>
        <a:off x="3467260" y="403096"/>
        <a:ext cx="679976" cy="5593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0C1B2-609B-4FC3-9F49-7CF2C43F7825}">
      <dsp:nvSpPr>
        <dsp:cNvPr id="0" name=""/>
        <dsp:cNvSpPr/>
      </dsp:nvSpPr>
      <dsp:spPr>
        <a:xfrm>
          <a:off x="4415514" y="2251390"/>
          <a:ext cx="1455971" cy="964347"/>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Insurance Company</a:t>
          </a:r>
        </a:p>
      </dsp:txBody>
      <dsp:txXfrm>
        <a:off x="4628736" y="2392615"/>
        <a:ext cx="1029527" cy="681897"/>
      </dsp:txXfrm>
    </dsp:sp>
    <dsp:sp modelId="{8DCE329D-DEE3-4741-ADE9-995349E22AA2}">
      <dsp:nvSpPr>
        <dsp:cNvPr id="0" name=""/>
        <dsp:cNvSpPr/>
      </dsp:nvSpPr>
      <dsp:spPr>
        <a:xfrm rot="16200000">
          <a:off x="4511476" y="1610929"/>
          <a:ext cx="1264046" cy="16873"/>
        </a:xfrm>
        <a:custGeom>
          <a:avLst/>
          <a:gdLst/>
          <a:ahLst/>
          <a:cxnLst/>
          <a:rect l="0" t="0" r="0" b="0"/>
          <a:pathLst>
            <a:path>
              <a:moveTo>
                <a:pt x="0" y="8436"/>
              </a:moveTo>
              <a:lnTo>
                <a:pt x="1264046" y="8436"/>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bg1"/>
            </a:solidFill>
          </a:endParaRPr>
        </a:p>
      </dsp:txBody>
      <dsp:txXfrm>
        <a:off x="4511476" y="1587765"/>
        <a:ext cx="1264046" cy="63202"/>
      </dsp:txXfrm>
    </dsp:sp>
    <dsp:sp modelId="{89C494F1-C1BA-49A8-B9B9-A07896F2CC3F}">
      <dsp:nvSpPr>
        <dsp:cNvPr id="0" name=""/>
        <dsp:cNvSpPr/>
      </dsp:nvSpPr>
      <dsp:spPr>
        <a:xfrm>
          <a:off x="4415514" y="22996"/>
          <a:ext cx="1455971" cy="964347"/>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Health-Third Party Administrators</a:t>
          </a:r>
        </a:p>
      </dsp:txBody>
      <dsp:txXfrm>
        <a:off x="4628736" y="164221"/>
        <a:ext cx="1029527" cy="681897"/>
      </dsp:txXfrm>
    </dsp:sp>
    <dsp:sp modelId="{2A2C6182-33E9-412C-86B9-5197D0C67600}">
      <dsp:nvSpPr>
        <dsp:cNvPr id="0" name=""/>
        <dsp:cNvSpPr/>
      </dsp:nvSpPr>
      <dsp:spPr>
        <a:xfrm rot="18450730">
          <a:off x="5197282" y="1735164"/>
          <a:ext cx="1412352" cy="16873"/>
        </a:xfrm>
        <a:custGeom>
          <a:avLst/>
          <a:gdLst/>
          <a:ahLst/>
          <a:cxnLst/>
          <a:rect l="0" t="0" r="0" b="0"/>
          <a:pathLst>
            <a:path>
              <a:moveTo>
                <a:pt x="0" y="8436"/>
              </a:moveTo>
              <a:lnTo>
                <a:pt x="1412352" y="8436"/>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bg1"/>
            </a:solidFill>
          </a:endParaRPr>
        </a:p>
      </dsp:txBody>
      <dsp:txXfrm>
        <a:off x="5197282" y="1708292"/>
        <a:ext cx="1412352" cy="70617"/>
      </dsp:txXfrm>
    </dsp:sp>
    <dsp:sp modelId="{1C19B808-4ABD-4B2A-917B-7531F994B456}">
      <dsp:nvSpPr>
        <dsp:cNvPr id="0" name=""/>
        <dsp:cNvSpPr/>
      </dsp:nvSpPr>
      <dsp:spPr>
        <a:xfrm>
          <a:off x="5935431" y="271466"/>
          <a:ext cx="1455971" cy="964347"/>
        </a:xfrm>
        <a:prstGeom prst="ellipse">
          <a:avLst/>
        </a:prstGeom>
        <a:solidFill>
          <a:schemeClr val="accent5">
            <a:hueOff val="-168463"/>
            <a:satOff val="-794"/>
            <a:lumOff val="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Policy Processing Vendors</a:t>
          </a:r>
        </a:p>
      </dsp:txBody>
      <dsp:txXfrm>
        <a:off x="6148653" y="412691"/>
        <a:ext cx="1029527" cy="681897"/>
      </dsp:txXfrm>
    </dsp:sp>
    <dsp:sp modelId="{B2F7CC0E-559D-4D30-B84D-81F9700685A7}">
      <dsp:nvSpPr>
        <dsp:cNvPr id="0" name=""/>
        <dsp:cNvSpPr/>
      </dsp:nvSpPr>
      <dsp:spPr>
        <a:xfrm rot="20271227">
          <a:off x="5718908" y="2243590"/>
          <a:ext cx="1215469" cy="16873"/>
        </a:xfrm>
        <a:custGeom>
          <a:avLst/>
          <a:gdLst/>
          <a:ahLst/>
          <a:cxnLst/>
          <a:rect l="0" t="0" r="0" b="0"/>
          <a:pathLst>
            <a:path>
              <a:moveTo>
                <a:pt x="0" y="8436"/>
              </a:moveTo>
              <a:lnTo>
                <a:pt x="1215469" y="8436"/>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bg1"/>
            </a:solidFill>
          </a:endParaRPr>
        </a:p>
      </dsp:txBody>
      <dsp:txXfrm>
        <a:off x="5718908" y="2221640"/>
        <a:ext cx="1215469" cy="60773"/>
      </dsp:txXfrm>
    </dsp:sp>
    <dsp:sp modelId="{1DE0AA25-946C-40C9-AB37-EDC638A344AF}">
      <dsp:nvSpPr>
        <dsp:cNvPr id="0" name=""/>
        <dsp:cNvSpPr/>
      </dsp:nvSpPr>
      <dsp:spPr>
        <a:xfrm>
          <a:off x="6781800" y="1288316"/>
          <a:ext cx="1455971" cy="964347"/>
        </a:xfrm>
        <a:prstGeom prst="ellipse">
          <a:avLst/>
        </a:prstGeom>
        <a:solidFill>
          <a:schemeClr val="accent5">
            <a:hueOff val="-336926"/>
            <a:satOff val="-1589"/>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Software Development vendors</a:t>
          </a:r>
        </a:p>
      </dsp:txBody>
      <dsp:txXfrm>
        <a:off x="6995022" y="1429541"/>
        <a:ext cx="1029527" cy="681897"/>
      </dsp:txXfrm>
    </dsp:sp>
    <dsp:sp modelId="{57781239-3EB0-42A0-9CD3-5C0CEAB93DF6}">
      <dsp:nvSpPr>
        <dsp:cNvPr id="0" name=""/>
        <dsp:cNvSpPr/>
      </dsp:nvSpPr>
      <dsp:spPr>
        <a:xfrm rot="231159">
          <a:off x="5866808" y="2801962"/>
          <a:ext cx="835305" cy="16873"/>
        </a:xfrm>
        <a:custGeom>
          <a:avLst/>
          <a:gdLst/>
          <a:ahLst/>
          <a:cxnLst/>
          <a:rect l="0" t="0" r="0" b="0"/>
          <a:pathLst>
            <a:path>
              <a:moveTo>
                <a:pt x="0" y="8436"/>
              </a:moveTo>
              <a:lnTo>
                <a:pt x="835305" y="8436"/>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866808" y="2789516"/>
        <a:ext cx="835305" cy="41765"/>
      </dsp:txXfrm>
    </dsp:sp>
    <dsp:sp modelId="{B7521163-A43E-476F-A8DE-034ABEC7419D}">
      <dsp:nvSpPr>
        <dsp:cNvPr id="0" name=""/>
        <dsp:cNvSpPr/>
      </dsp:nvSpPr>
      <dsp:spPr>
        <a:xfrm>
          <a:off x="6697435" y="2405061"/>
          <a:ext cx="1455971" cy="964347"/>
        </a:xfrm>
        <a:prstGeom prst="ellipse">
          <a:avLst/>
        </a:prstGeom>
        <a:solidFill>
          <a:schemeClr val="accent5">
            <a:hueOff val="-505389"/>
            <a:satOff val="-2383"/>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IT Infrastructure/Hosting</a:t>
          </a:r>
        </a:p>
      </dsp:txBody>
      <dsp:txXfrm>
        <a:off x="6910657" y="2546286"/>
        <a:ext cx="1029527" cy="681897"/>
      </dsp:txXfrm>
    </dsp:sp>
    <dsp:sp modelId="{0CD0E31D-5E15-4220-B097-935F6F79A0BA}">
      <dsp:nvSpPr>
        <dsp:cNvPr id="0" name=""/>
        <dsp:cNvSpPr/>
      </dsp:nvSpPr>
      <dsp:spPr>
        <a:xfrm rot="1901222">
          <a:off x="5596166" y="3335364"/>
          <a:ext cx="1071785" cy="16873"/>
        </a:xfrm>
        <a:custGeom>
          <a:avLst/>
          <a:gdLst/>
          <a:ahLst/>
          <a:cxnLst/>
          <a:rect l="0" t="0" r="0" b="0"/>
          <a:pathLst>
            <a:path>
              <a:moveTo>
                <a:pt x="0" y="8436"/>
              </a:moveTo>
              <a:lnTo>
                <a:pt x="1071785" y="8436"/>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bg1"/>
            </a:solidFill>
          </a:endParaRPr>
        </a:p>
      </dsp:txBody>
      <dsp:txXfrm>
        <a:off x="5596166" y="3317006"/>
        <a:ext cx="1071785" cy="53589"/>
      </dsp:txXfrm>
    </dsp:sp>
    <dsp:sp modelId="{339326EF-FA41-4174-8125-47F7B7DBC5A5}">
      <dsp:nvSpPr>
        <dsp:cNvPr id="0" name=""/>
        <dsp:cNvSpPr/>
      </dsp:nvSpPr>
      <dsp:spPr>
        <a:xfrm>
          <a:off x="6392632" y="3471865"/>
          <a:ext cx="1455971" cy="964347"/>
        </a:xfrm>
        <a:prstGeom prst="ellipse">
          <a:avLst/>
        </a:prstGeom>
        <a:solidFill>
          <a:schemeClr val="accent5">
            <a:hueOff val="-673852"/>
            <a:satOff val="-3178"/>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Reinsurers</a:t>
          </a:r>
        </a:p>
      </dsp:txBody>
      <dsp:txXfrm>
        <a:off x="6605854" y="3613090"/>
        <a:ext cx="1029527" cy="681897"/>
      </dsp:txXfrm>
    </dsp:sp>
    <dsp:sp modelId="{10154973-4F26-481A-87BE-EADE1F00CFB5}">
      <dsp:nvSpPr>
        <dsp:cNvPr id="0" name=""/>
        <dsp:cNvSpPr/>
      </dsp:nvSpPr>
      <dsp:spPr>
        <a:xfrm rot="3957326">
          <a:off x="4981962" y="3754446"/>
          <a:ext cx="1241559" cy="16873"/>
        </a:xfrm>
        <a:custGeom>
          <a:avLst/>
          <a:gdLst/>
          <a:ahLst/>
          <a:cxnLst/>
          <a:rect l="0" t="0" r="0" b="0"/>
          <a:pathLst>
            <a:path>
              <a:moveTo>
                <a:pt x="0" y="8436"/>
              </a:moveTo>
              <a:lnTo>
                <a:pt x="1241559" y="8436"/>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bg1"/>
            </a:solidFill>
          </a:endParaRPr>
        </a:p>
      </dsp:txBody>
      <dsp:txXfrm>
        <a:off x="4981962" y="3731844"/>
        <a:ext cx="1241559" cy="62077"/>
      </dsp:txXfrm>
    </dsp:sp>
    <dsp:sp modelId="{5AA02F21-D1CC-4E51-8559-93DB871276A9}">
      <dsp:nvSpPr>
        <dsp:cNvPr id="0" name=""/>
        <dsp:cNvSpPr/>
      </dsp:nvSpPr>
      <dsp:spPr>
        <a:xfrm>
          <a:off x="5333998" y="4310030"/>
          <a:ext cx="1455971" cy="964347"/>
        </a:xfrm>
        <a:prstGeom prst="ellipse">
          <a:avLst/>
        </a:prstGeom>
        <a:solidFill>
          <a:schemeClr val="accent5">
            <a:hueOff val="-842315"/>
            <a:satOff val="-3972"/>
            <a:lumOff val="9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Garages &amp; Service Providers</a:t>
          </a:r>
        </a:p>
      </dsp:txBody>
      <dsp:txXfrm>
        <a:off x="5547220" y="4451255"/>
        <a:ext cx="1029527" cy="681897"/>
      </dsp:txXfrm>
    </dsp:sp>
    <dsp:sp modelId="{F39545D7-D13A-4136-84BF-A299A0BAD48D}">
      <dsp:nvSpPr>
        <dsp:cNvPr id="0" name=""/>
        <dsp:cNvSpPr/>
      </dsp:nvSpPr>
      <dsp:spPr>
        <a:xfrm rot="6381818">
          <a:off x="4208685" y="3794190"/>
          <a:ext cx="1241818" cy="16873"/>
        </a:xfrm>
        <a:custGeom>
          <a:avLst/>
          <a:gdLst/>
          <a:ahLst/>
          <a:cxnLst/>
          <a:rect l="0" t="0" r="0" b="0"/>
          <a:pathLst>
            <a:path>
              <a:moveTo>
                <a:pt x="0" y="8436"/>
              </a:moveTo>
              <a:lnTo>
                <a:pt x="1241818" y="8436"/>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4208685" y="3771582"/>
        <a:ext cx="1241818" cy="62090"/>
      </dsp:txXfrm>
    </dsp:sp>
    <dsp:sp modelId="{B8D078E9-3584-4CF0-A692-FD18AD09ACAB}">
      <dsp:nvSpPr>
        <dsp:cNvPr id="0" name=""/>
        <dsp:cNvSpPr/>
      </dsp:nvSpPr>
      <dsp:spPr>
        <a:xfrm>
          <a:off x="3787703" y="4389518"/>
          <a:ext cx="1455971" cy="964347"/>
        </a:xfrm>
        <a:prstGeom prst="ellipse">
          <a:avLst/>
        </a:prstGeom>
        <a:solidFill>
          <a:schemeClr val="accent5">
            <a:hueOff val="-1010778"/>
            <a:satOff val="-4766"/>
            <a:lumOff val="117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Agents / Brokers</a:t>
          </a:r>
        </a:p>
      </dsp:txBody>
      <dsp:txXfrm>
        <a:off x="4000925" y="4530743"/>
        <a:ext cx="1029527" cy="681897"/>
      </dsp:txXfrm>
    </dsp:sp>
    <dsp:sp modelId="{3011C9BB-7BA3-4267-86BF-9CC0BFFA33FB}">
      <dsp:nvSpPr>
        <dsp:cNvPr id="0" name=""/>
        <dsp:cNvSpPr/>
      </dsp:nvSpPr>
      <dsp:spPr>
        <a:xfrm rot="8549241">
          <a:off x="3594339" y="3454772"/>
          <a:ext cx="1197404" cy="16873"/>
        </a:xfrm>
        <a:custGeom>
          <a:avLst/>
          <a:gdLst/>
          <a:ahLst/>
          <a:cxnLst/>
          <a:rect l="0" t="0" r="0" b="0"/>
          <a:pathLst>
            <a:path>
              <a:moveTo>
                <a:pt x="0" y="8436"/>
              </a:moveTo>
              <a:lnTo>
                <a:pt x="1197404" y="8436"/>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3594339" y="3433274"/>
        <a:ext cx="1197404" cy="59870"/>
      </dsp:txXfrm>
    </dsp:sp>
    <dsp:sp modelId="{4DE5087D-3F1C-4B3C-ADCA-A6BCAD827994}">
      <dsp:nvSpPr>
        <dsp:cNvPr id="0" name=""/>
        <dsp:cNvSpPr/>
      </dsp:nvSpPr>
      <dsp:spPr>
        <a:xfrm>
          <a:off x="2514597" y="3710681"/>
          <a:ext cx="1455971" cy="964347"/>
        </a:xfrm>
        <a:prstGeom prst="ellipse">
          <a:avLst/>
        </a:prstGeom>
        <a:solidFill>
          <a:schemeClr val="accent5">
            <a:hueOff val="-1179241"/>
            <a:satOff val="-5561"/>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Insurance Intermediary Tie ups </a:t>
          </a:r>
        </a:p>
      </dsp:txBody>
      <dsp:txXfrm>
        <a:off x="2727819" y="3851906"/>
        <a:ext cx="1029527" cy="681897"/>
      </dsp:txXfrm>
    </dsp:sp>
    <dsp:sp modelId="{09141DFE-6BC8-4F82-8098-51EB1B023FA2}">
      <dsp:nvSpPr>
        <dsp:cNvPr id="0" name=""/>
        <dsp:cNvSpPr/>
      </dsp:nvSpPr>
      <dsp:spPr>
        <a:xfrm rot="10309091">
          <a:off x="3645179" y="2883693"/>
          <a:ext cx="790928" cy="16873"/>
        </a:xfrm>
        <a:custGeom>
          <a:avLst/>
          <a:gdLst/>
          <a:ahLst/>
          <a:cxnLst/>
          <a:rect l="0" t="0" r="0" b="0"/>
          <a:pathLst>
            <a:path>
              <a:moveTo>
                <a:pt x="0" y="8436"/>
              </a:moveTo>
              <a:lnTo>
                <a:pt x="790928" y="8436"/>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3645179" y="2872357"/>
        <a:ext cx="790928" cy="39546"/>
      </dsp:txXfrm>
    </dsp:sp>
    <dsp:sp modelId="{7339BDA9-0F18-4EB2-ADC5-BC2829C5F63A}">
      <dsp:nvSpPr>
        <dsp:cNvPr id="0" name=""/>
        <dsp:cNvSpPr/>
      </dsp:nvSpPr>
      <dsp:spPr>
        <a:xfrm>
          <a:off x="2209802" y="2568523"/>
          <a:ext cx="1455971" cy="964347"/>
        </a:xfrm>
        <a:prstGeom prst="ellipse">
          <a:avLst/>
        </a:prstGeom>
        <a:solidFill>
          <a:schemeClr val="accent5">
            <a:hueOff val="-1347705"/>
            <a:satOff val="-6355"/>
            <a:lumOff val="156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Break in inspection vendors</a:t>
          </a:r>
        </a:p>
      </dsp:txBody>
      <dsp:txXfrm>
        <a:off x="2423024" y="2709748"/>
        <a:ext cx="1029527" cy="681897"/>
      </dsp:txXfrm>
    </dsp:sp>
    <dsp:sp modelId="{705A136C-8C48-420E-B87F-8708BBEA0C77}">
      <dsp:nvSpPr>
        <dsp:cNvPr id="0" name=""/>
        <dsp:cNvSpPr/>
      </dsp:nvSpPr>
      <dsp:spPr>
        <a:xfrm rot="12033684">
          <a:off x="3302931" y="2268564"/>
          <a:ext cx="1246828" cy="16873"/>
        </a:xfrm>
        <a:custGeom>
          <a:avLst/>
          <a:gdLst/>
          <a:ahLst/>
          <a:cxnLst/>
          <a:rect l="0" t="0" r="0" b="0"/>
          <a:pathLst>
            <a:path>
              <a:moveTo>
                <a:pt x="0" y="8436"/>
              </a:moveTo>
              <a:lnTo>
                <a:pt x="1246828" y="8436"/>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3302931" y="2245830"/>
        <a:ext cx="1246828" cy="62341"/>
      </dsp:txXfrm>
    </dsp:sp>
    <dsp:sp modelId="{602C95A4-17EA-4F3E-9A44-CC6F6838DB15}">
      <dsp:nvSpPr>
        <dsp:cNvPr id="0" name=""/>
        <dsp:cNvSpPr/>
      </dsp:nvSpPr>
      <dsp:spPr>
        <a:xfrm>
          <a:off x="1981205" y="1338264"/>
          <a:ext cx="1455971" cy="964347"/>
        </a:xfrm>
        <a:prstGeom prst="ellipse">
          <a:avLst/>
        </a:prstGeom>
        <a:solidFill>
          <a:schemeClr val="accent5">
            <a:hueOff val="-1516168"/>
            <a:satOff val="-7150"/>
            <a:lumOff val="176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Surveyors</a:t>
          </a:r>
        </a:p>
      </dsp:txBody>
      <dsp:txXfrm>
        <a:off x="2194427" y="1479489"/>
        <a:ext cx="1029527" cy="681897"/>
      </dsp:txXfrm>
    </dsp:sp>
    <dsp:sp modelId="{6AEF9697-6536-4827-A51F-375FAFE44742}">
      <dsp:nvSpPr>
        <dsp:cNvPr id="0" name=""/>
        <dsp:cNvSpPr/>
      </dsp:nvSpPr>
      <dsp:spPr>
        <a:xfrm rot="14033402">
          <a:off x="3836924" y="1787805"/>
          <a:ext cx="1245639" cy="16873"/>
        </a:xfrm>
        <a:custGeom>
          <a:avLst/>
          <a:gdLst/>
          <a:ahLst/>
          <a:cxnLst/>
          <a:rect l="0" t="0" r="0" b="0"/>
          <a:pathLst>
            <a:path>
              <a:moveTo>
                <a:pt x="0" y="8436"/>
              </a:moveTo>
              <a:lnTo>
                <a:pt x="1245639" y="8436"/>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3836924" y="1765101"/>
        <a:ext cx="1245639" cy="62281"/>
      </dsp:txXfrm>
    </dsp:sp>
    <dsp:sp modelId="{3D3C85DB-EC29-4E11-B053-FEA9FF378D24}">
      <dsp:nvSpPr>
        <dsp:cNvPr id="0" name=""/>
        <dsp:cNvSpPr/>
      </dsp:nvSpPr>
      <dsp:spPr>
        <a:xfrm>
          <a:off x="3048001" y="376746"/>
          <a:ext cx="1455971" cy="964347"/>
        </a:xfrm>
        <a:prstGeom prst="ellipse">
          <a:avLst/>
        </a:prstGeom>
        <a:solidFill>
          <a:schemeClr val="accent5">
            <a:hueOff val="-1684631"/>
            <a:satOff val="-7944"/>
            <a:lumOff val="19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Loss Adjusters &amp; Salvage</a:t>
          </a:r>
        </a:p>
      </dsp:txBody>
      <dsp:txXfrm>
        <a:off x="3261223" y="517971"/>
        <a:ext cx="1029527" cy="6818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2B8F4-0306-4B15-9762-89DC4F2BDECF}">
      <dsp:nvSpPr>
        <dsp:cNvPr id="0" name=""/>
        <dsp:cNvSpPr/>
      </dsp:nvSpPr>
      <dsp:spPr>
        <a:xfrm>
          <a:off x="2399" y="0"/>
          <a:ext cx="2354457" cy="4479235"/>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Underwriting Risk</a:t>
          </a:r>
          <a:endParaRPr lang="en-IN" sz="1800" kern="1200" dirty="0"/>
        </a:p>
      </dsp:txBody>
      <dsp:txXfrm>
        <a:off x="2399" y="0"/>
        <a:ext cx="2354457" cy="1343770"/>
      </dsp:txXfrm>
    </dsp:sp>
    <dsp:sp modelId="{92DF4B5F-6B58-4D31-B242-89AAAB01565A}">
      <dsp:nvSpPr>
        <dsp:cNvPr id="0" name=""/>
        <dsp:cNvSpPr/>
      </dsp:nvSpPr>
      <dsp:spPr>
        <a:xfrm>
          <a:off x="237845" y="1343989"/>
          <a:ext cx="1883566" cy="430043"/>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Loss Ratio</a:t>
          </a:r>
          <a:endParaRPr lang="en-IN" sz="1200" kern="1200" dirty="0"/>
        </a:p>
      </dsp:txBody>
      <dsp:txXfrm>
        <a:off x="250441" y="1356585"/>
        <a:ext cx="1858374" cy="404851"/>
      </dsp:txXfrm>
    </dsp:sp>
    <dsp:sp modelId="{7F36790B-E7DE-49AF-8797-B9CC2C609004}">
      <dsp:nvSpPr>
        <dsp:cNvPr id="0" name=""/>
        <dsp:cNvSpPr/>
      </dsp:nvSpPr>
      <dsp:spPr>
        <a:xfrm>
          <a:off x="237845" y="1840193"/>
          <a:ext cx="1883566" cy="430043"/>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Concentration</a:t>
          </a:r>
          <a:endParaRPr lang="en-IN" sz="1200" kern="1200" dirty="0"/>
        </a:p>
      </dsp:txBody>
      <dsp:txXfrm>
        <a:off x="250441" y="1852789"/>
        <a:ext cx="1858374" cy="404851"/>
      </dsp:txXfrm>
    </dsp:sp>
    <dsp:sp modelId="{97160B6E-07D5-4D80-AFCB-CBE254A4DE23}">
      <dsp:nvSpPr>
        <dsp:cNvPr id="0" name=""/>
        <dsp:cNvSpPr/>
      </dsp:nvSpPr>
      <dsp:spPr>
        <a:xfrm>
          <a:off x="237845" y="2336397"/>
          <a:ext cx="1883566" cy="430043"/>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Reinsurance</a:t>
          </a:r>
          <a:endParaRPr lang="en-IN" sz="1200" kern="1200" dirty="0"/>
        </a:p>
      </dsp:txBody>
      <dsp:txXfrm>
        <a:off x="250441" y="2348993"/>
        <a:ext cx="1858374" cy="404851"/>
      </dsp:txXfrm>
    </dsp:sp>
    <dsp:sp modelId="{8DE47775-C662-4843-A20D-7F4E08DE35FB}">
      <dsp:nvSpPr>
        <dsp:cNvPr id="0" name=""/>
        <dsp:cNvSpPr/>
      </dsp:nvSpPr>
      <dsp:spPr>
        <a:xfrm>
          <a:off x="237845" y="2832602"/>
          <a:ext cx="1883566" cy="430043"/>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Reserving</a:t>
          </a:r>
          <a:endParaRPr lang="en-IN" sz="1200" kern="1200" dirty="0"/>
        </a:p>
      </dsp:txBody>
      <dsp:txXfrm>
        <a:off x="250441" y="2845198"/>
        <a:ext cx="1858374" cy="404851"/>
      </dsp:txXfrm>
    </dsp:sp>
    <dsp:sp modelId="{141F5C16-5AB0-4874-AE07-21BAB9E01C96}">
      <dsp:nvSpPr>
        <dsp:cNvPr id="0" name=""/>
        <dsp:cNvSpPr/>
      </dsp:nvSpPr>
      <dsp:spPr>
        <a:xfrm>
          <a:off x="237845" y="3328806"/>
          <a:ext cx="1883566" cy="430043"/>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Large &amp; Cat Claims</a:t>
          </a:r>
          <a:endParaRPr lang="en-IN" sz="1200" kern="1200" dirty="0"/>
        </a:p>
      </dsp:txBody>
      <dsp:txXfrm>
        <a:off x="250441" y="3341402"/>
        <a:ext cx="1858374" cy="404851"/>
      </dsp:txXfrm>
    </dsp:sp>
    <dsp:sp modelId="{0BEBB71D-79C4-4145-8012-0DF30D8FDFE2}">
      <dsp:nvSpPr>
        <dsp:cNvPr id="0" name=""/>
        <dsp:cNvSpPr/>
      </dsp:nvSpPr>
      <dsp:spPr>
        <a:xfrm>
          <a:off x="237845" y="3825010"/>
          <a:ext cx="1883566" cy="430043"/>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Product Pricing</a:t>
          </a:r>
          <a:endParaRPr lang="en-IN" sz="1200" kern="1200" dirty="0">
            <a:solidFill>
              <a:schemeClr val="bg1"/>
            </a:solidFill>
          </a:endParaRPr>
        </a:p>
      </dsp:txBody>
      <dsp:txXfrm>
        <a:off x="250441" y="3837606"/>
        <a:ext cx="1858374" cy="404851"/>
      </dsp:txXfrm>
    </dsp:sp>
    <dsp:sp modelId="{CD56077F-C67C-4A36-B0FB-B99EE6AF4669}">
      <dsp:nvSpPr>
        <dsp:cNvPr id="0" name=""/>
        <dsp:cNvSpPr/>
      </dsp:nvSpPr>
      <dsp:spPr>
        <a:xfrm>
          <a:off x="2533441" y="0"/>
          <a:ext cx="2354457" cy="4479235"/>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Market &amp; Credit Risk</a:t>
          </a:r>
          <a:endParaRPr lang="en-IN" sz="1800" kern="1200" dirty="0"/>
        </a:p>
      </dsp:txBody>
      <dsp:txXfrm>
        <a:off x="2533441" y="0"/>
        <a:ext cx="2354457" cy="1343770"/>
      </dsp:txXfrm>
    </dsp:sp>
    <dsp:sp modelId="{66A4E7AB-8C83-4456-9C7F-C11C4DC089BB}">
      <dsp:nvSpPr>
        <dsp:cNvPr id="0" name=""/>
        <dsp:cNvSpPr/>
      </dsp:nvSpPr>
      <dsp:spPr>
        <a:xfrm>
          <a:off x="2768887" y="1343879"/>
          <a:ext cx="1883566" cy="652529"/>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Investments</a:t>
          </a:r>
          <a:endParaRPr lang="en-IN" sz="1200" kern="1200" dirty="0"/>
        </a:p>
      </dsp:txBody>
      <dsp:txXfrm>
        <a:off x="2787999" y="1362991"/>
        <a:ext cx="1845342" cy="614305"/>
      </dsp:txXfrm>
    </dsp:sp>
    <dsp:sp modelId="{2912C9D5-CB83-486E-8631-06DAA6F24015}">
      <dsp:nvSpPr>
        <dsp:cNvPr id="0" name=""/>
        <dsp:cNvSpPr/>
      </dsp:nvSpPr>
      <dsp:spPr>
        <a:xfrm>
          <a:off x="2768887" y="2096798"/>
          <a:ext cx="1883566" cy="652529"/>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Receivables-Credit</a:t>
          </a:r>
          <a:endParaRPr lang="en-IN" sz="1200" kern="1200" dirty="0"/>
        </a:p>
      </dsp:txBody>
      <dsp:txXfrm>
        <a:off x="2787999" y="2115910"/>
        <a:ext cx="1845342" cy="614305"/>
      </dsp:txXfrm>
    </dsp:sp>
    <dsp:sp modelId="{2CAAACDE-0768-4FE0-915E-C65EAF4788FF}">
      <dsp:nvSpPr>
        <dsp:cNvPr id="0" name=""/>
        <dsp:cNvSpPr/>
      </dsp:nvSpPr>
      <dsp:spPr>
        <a:xfrm>
          <a:off x="2768887" y="2849716"/>
          <a:ext cx="1883566" cy="652529"/>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Interest Rate</a:t>
          </a:r>
          <a:endParaRPr lang="en-IN" sz="1200" kern="1200" dirty="0">
            <a:solidFill>
              <a:schemeClr val="tx1"/>
            </a:solidFill>
          </a:endParaRPr>
        </a:p>
      </dsp:txBody>
      <dsp:txXfrm>
        <a:off x="2787999" y="2868828"/>
        <a:ext cx="1845342" cy="614305"/>
      </dsp:txXfrm>
    </dsp:sp>
    <dsp:sp modelId="{3D30326A-727A-446C-A0F8-BEED9E92C46E}">
      <dsp:nvSpPr>
        <dsp:cNvPr id="0" name=""/>
        <dsp:cNvSpPr/>
      </dsp:nvSpPr>
      <dsp:spPr>
        <a:xfrm>
          <a:off x="2768887" y="3602634"/>
          <a:ext cx="1883566" cy="652529"/>
        </a:xfrm>
        <a:prstGeom prst="roundRect">
          <a:avLst>
            <a:gd name="adj" fmla="val 10000"/>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Liquidity</a:t>
          </a:r>
          <a:endParaRPr lang="en-IN" sz="1200" kern="1200" dirty="0">
            <a:solidFill>
              <a:schemeClr val="tx1"/>
            </a:solidFill>
          </a:endParaRPr>
        </a:p>
      </dsp:txBody>
      <dsp:txXfrm>
        <a:off x="2787999" y="3621746"/>
        <a:ext cx="1845342" cy="614305"/>
      </dsp:txXfrm>
    </dsp:sp>
    <dsp:sp modelId="{168350C3-81FF-44B2-AFC4-C033AFF0D90E}">
      <dsp:nvSpPr>
        <dsp:cNvPr id="0" name=""/>
        <dsp:cNvSpPr/>
      </dsp:nvSpPr>
      <dsp:spPr>
        <a:xfrm>
          <a:off x="5064483" y="0"/>
          <a:ext cx="2354457" cy="4479235"/>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Operational Risk</a:t>
          </a:r>
          <a:endParaRPr lang="en-IN" sz="1800" kern="1200" dirty="0"/>
        </a:p>
      </dsp:txBody>
      <dsp:txXfrm>
        <a:off x="5064483" y="0"/>
        <a:ext cx="2354457" cy="1343770"/>
      </dsp:txXfrm>
    </dsp:sp>
    <dsp:sp modelId="{2F36969E-BA11-4EE5-A962-B93A0F95CFBE}">
      <dsp:nvSpPr>
        <dsp:cNvPr id="0" name=""/>
        <dsp:cNvSpPr/>
      </dsp:nvSpPr>
      <dsp:spPr>
        <a:xfrm>
          <a:off x="5299929" y="1345082"/>
          <a:ext cx="1883566" cy="28432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People-Attrition</a:t>
          </a:r>
          <a:endParaRPr lang="en-IN" sz="1200" kern="1200" dirty="0"/>
        </a:p>
      </dsp:txBody>
      <dsp:txXfrm>
        <a:off x="5308257" y="1353410"/>
        <a:ext cx="1866910" cy="267670"/>
      </dsp:txXfrm>
    </dsp:sp>
    <dsp:sp modelId="{AD860AC8-6E06-4B19-B93D-DDFFE55CC2C4}">
      <dsp:nvSpPr>
        <dsp:cNvPr id="0" name=""/>
        <dsp:cNvSpPr/>
      </dsp:nvSpPr>
      <dsp:spPr>
        <a:xfrm>
          <a:off x="5299929" y="1673151"/>
          <a:ext cx="1883566" cy="284326"/>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Process</a:t>
          </a:r>
          <a:endParaRPr lang="en-IN" sz="1200" kern="1200" dirty="0"/>
        </a:p>
      </dsp:txBody>
      <dsp:txXfrm>
        <a:off x="5308257" y="1681479"/>
        <a:ext cx="1866910" cy="267670"/>
      </dsp:txXfrm>
    </dsp:sp>
    <dsp:sp modelId="{C1CADEC6-804B-45D2-9FB7-957426E73066}">
      <dsp:nvSpPr>
        <dsp:cNvPr id="0" name=""/>
        <dsp:cNvSpPr/>
      </dsp:nvSpPr>
      <dsp:spPr>
        <a:xfrm>
          <a:off x="5299929" y="2001220"/>
          <a:ext cx="1883566" cy="284326"/>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Technology</a:t>
          </a:r>
          <a:endParaRPr lang="en-IN" sz="1200" kern="1200" dirty="0"/>
        </a:p>
      </dsp:txBody>
      <dsp:txXfrm>
        <a:off x="5308257" y="2009548"/>
        <a:ext cx="1866910" cy="267670"/>
      </dsp:txXfrm>
    </dsp:sp>
    <dsp:sp modelId="{616C55E3-4B90-4654-8F31-624C418097E3}">
      <dsp:nvSpPr>
        <dsp:cNvPr id="0" name=""/>
        <dsp:cNvSpPr/>
      </dsp:nvSpPr>
      <dsp:spPr>
        <a:xfrm>
          <a:off x="5299929" y="2329289"/>
          <a:ext cx="1883566" cy="284326"/>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Outsourcing</a:t>
          </a:r>
          <a:endParaRPr lang="en-IN" sz="1200" kern="1200" dirty="0"/>
        </a:p>
      </dsp:txBody>
      <dsp:txXfrm>
        <a:off x="5308257" y="2337617"/>
        <a:ext cx="1866910" cy="267670"/>
      </dsp:txXfrm>
    </dsp:sp>
    <dsp:sp modelId="{F46FDEB6-EF3B-4330-AFD6-F16CF1131C52}">
      <dsp:nvSpPr>
        <dsp:cNvPr id="0" name=""/>
        <dsp:cNvSpPr/>
      </dsp:nvSpPr>
      <dsp:spPr>
        <a:xfrm>
          <a:off x="5299929" y="2657358"/>
          <a:ext cx="1883566" cy="284326"/>
        </a:xfrm>
        <a:prstGeom prst="roundRect">
          <a:avLst>
            <a:gd name="adj" fmla="val 10000"/>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Business Continuity</a:t>
          </a:r>
          <a:endParaRPr lang="en-IN" sz="1200" kern="1200" dirty="0">
            <a:solidFill>
              <a:schemeClr val="tx1"/>
            </a:solidFill>
          </a:endParaRPr>
        </a:p>
      </dsp:txBody>
      <dsp:txXfrm>
        <a:off x="5308257" y="2665686"/>
        <a:ext cx="1866910" cy="267670"/>
      </dsp:txXfrm>
    </dsp:sp>
    <dsp:sp modelId="{5177D583-7485-451F-8C9F-FA3423FA3237}">
      <dsp:nvSpPr>
        <dsp:cNvPr id="0" name=""/>
        <dsp:cNvSpPr/>
      </dsp:nvSpPr>
      <dsp:spPr>
        <a:xfrm>
          <a:off x="5299929" y="2985427"/>
          <a:ext cx="1883566" cy="284326"/>
        </a:xfrm>
        <a:prstGeom prst="roundRect">
          <a:avLst>
            <a:gd name="adj" fmla="val 10000"/>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Tax</a:t>
          </a:r>
          <a:endParaRPr lang="en-IN" sz="1200" kern="1200" dirty="0">
            <a:solidFill>
              <a:schemeClr val="tx1"/>
            </a:solidFill>
          </a:endParaRPr>
        </a:p>
      </dsp:txBody>
      <dsp:txXfrm>
        <a:off x="5308257" y="2993755"/>
        <a:ext cx="1866910" cy="267670"/>
      </dsp:txXfrm>
    </dsp:sp>
    <dsp:sp modelId="{C987381F-876C-4B87-8928-D594A7F321CA}">
      <dsp:nvSpPr>
        <dsp:cNvPr id="0" name=""/>
        <dsp:cNvSpPr/>
      </dsp:nvSpPr>
      <dsp:spPr>
        <a:xfrm>
          <a:off x="5299929" y="3313496"/>
          <a:ext cx="1883566" cy="284326"/>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Information Security</a:t>
          </a:r>
          <a:endParaRPr lang="en-IN" sz="1200" kern="1200" dirty="0">
            <a:solidFill>
              <a:schemeClr val="tx1"/>
            </a:solidFill>
          </a:endParaRPr>
        </a:p>
      </dsp:txBody>
      <dsp:txXfrm>
        <a:off x="5308257" y="3321824"/>
        <a:ext cx="1866910" cy="267670"/>
      </dsp:txXfrm>
    </dsp:sp>
    <dsp:sp modelId="{8674D1B2-38A2-4233-A1F7-53BEED80D5AD}">
      <dsp:nvSpPr>
        <dsp:cNvPr id="0" name=""/>
        <dsp:cNvSpPr/>
      </dsp:nvSpPr>
      <dsp:spPr>
        <a:xfrm>
          <a:off x="5299929" y="3641565"/>
          <a:ext cx="1883566" cy="284326"/>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Fraud Control</a:t>
          </a:r>
          <a:endParaRPr lang="en-IN" sz="1200" kern="1200" dirty="0">
            <a:solidFill>
              <a:schemeClr val="tx1"/>
            </a:solidFill>
          </a:endParaRPr>
        </a:p>
      </dsp:txBody>
      <dsp:txXfrm>
        <a:off x="5308257" y="3649893"/>
        <a:ext cx="1866910" cy="267670"/>
      </dsp:txXfrm>
    </dsp:sp>
    <dsp:sp modelId="{E7A486D6-5786-4143-948B-A82B1583C8C4}">
      <dsp:nvSpPr>
        <dsp:cNvPr id="0" name=""/>
        <dsp:cNvSpPr/>
      </dsp:nvSpPr>
      <dsp:spPr>
        <a:xfrm>
          <a:off x="5299929" y="3969634"/>
          <a:ext cx="1883566" cy="284326"/>
        </a:xfrm>
        <a:prstGeom prst="roundRect">
          <a:avLst>
            <a:gd name="adj" fmla="val 10000"/>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Retention (customer)</a:t>
          </a:r>
          <a:endParaRPr lang="en-IN" sz="1200" kern="1200" dirty="0">
            <a:solidFill>
              <a:schemeClr val="tx1"/>
            </a:solidFill>
          </a:endParaRPr>
        </a:p>
      </dsp:txBody>
      <dsp:txXfrm>
        <a:off x="5308257" y="3977962"/>
        <a:ext cx="1866910" cy="267670"/>
      </dsp:txXfrm>
    </dsp:sp>
    <dsp:sp modelId="{A2F3C222-72F0-48BA-99A5-00236F94735F}">
      <dsp:nvSpPr>
        <dsp:cNvPr id="0" name=""/>
        <dsp:cNvSpPr/>
      </dsp:nvSpPr>
      <dsp:spPr>
        <a:xfrm>
          <a:off x="7595525" y="0"/>
          <a:ext cx="2354457" cy="4479235"/>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Strategic </a:t>
          </a:r>
          <a:endParaRPr lang="en-IN" sz="1800" kern="1200" dirty="0"/>
        </a:p>
      </dsp:txBody>
      <dsp:txXfrm>
        <a:off x="7595525" y="0"/>
        <a:ext cx="2354457" cy="1343770"/>
      </dsp:txXfrm>
    </dsp:sp>
    <dsp:sp modelId="{D8AE0B5F-A375-489B-BC15-3205426DDA0F}">
      <dsp:nvSpPr>
        <dsp:cNvPr id="0" name=""/>
        <dsp:cNvSpPr/>
      </dsp:nvSpPr>
      <dsp:spPr>
        <a:xfrm>
          <a:off x="7830971" y="1346504"/>
          <a:ext cx="1883566" cy="36678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Reputation</a:t>
          </a:r>
          <a:endParaRPr lang="en-IN" sz="1200" kern="1200" dirty="0"/>
        </a:p>
      </dsp:txBody>
      <dsp:txXfrm>
        <a:off x="7841714" y="1357247"/>
        <a:ext cx="1862080" cy="345295"/>
      </dsp:txXfrm>
    </dsp:sp>
    <dsp:sp modelId="{CA4AA66E-5561-40F2-8988-30EA0BAC654A}">
      <dsp:nvSpPr>
        <dsp:cNvPr id="0" name=""/>
        <dsp:cNvSpPr/>
      </dsp:nvSpPr>
      <dsp:spPr>
        <a:xfrm>
          <a:off x="7830971" y="1769713"/>
          <a:ext cx="1883566" cy="366781"/>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Regulatory</a:t>
          </a:r>
          <a:endParaRPr lang="en-IN" sz="1200" kern="1200" dirty="0"/>
        </a:p>
      </dsp:txBody>
      <dsp:txXfrm>
        <a:off x="7841714" y="1780456"/>
        <a:ext cx="1862080" cy="345295"/>
      </dsp:txXfrm>
    </dsp:sp>
    <dsp:sp modelId="{1AB69AC2-35F3-437B-9AC6-63385B9AA0D7}">
      <dsp:nvSpPr>
        <dsp:cNvPr id="0" name=""/>
        <dsp:cNvSpPr/>
      </dsp:nvSpPr>
      <dsp:spPr>
        <a:xfrm>
          <a:off x="7830971" y="2192922"/>
          <a:ext cx="1883566" cy="366781"/>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Solvency/Capital Adequacy</a:t>
          </a:r>
          <a:endParaRPr lang="en-IN" sz="1200" kern="1200" dirty="0"/>
        </a:p>
      </dsp:txBody>
      <dsp:txXfrm>
        <a:off x="7841714" y="2203665"/>
        <a:ext cx="1862080" cy="345295"/>
      </dsp:txXfrm>
    </dsp:sp>
    <dsp:sp modelId="{7162C1B3-A3B4-447E-8183-84E8EFD60C76}">
      <dsp:nvSpPr>
        <dsp:cNvPr id="0" name=""/>
        <dsp:cNvSpPr/>
      </dsp:nvSpPr>
      <dsp:spPr>
        <a:xfrm>
          <a:off x="7830971" y="2616131"/>
          <a:ext cx="1883566" cy="366781"/>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Plan Achievement</a:t>
          </a:r>
          <a:endParaRPr lang="en-IN" sz="1200" kern="1200" dirty="0"/>
        </a:p>
      </dsp:txBody>
      <dsp:txXfrm>
        <a:off x="7841714" y="2626874"/>
        <a:ext cx="1862080" cy="345295"/>
      </dsp:txXfrm>
    </dsp:sp>
    <dsp:sp modelId="{6C080839-A124-46C5-9E95-44E3FC70AE45}">
      <dsp:nvSpPr>
        <dsp:cNvPr id="0" name=""/>
        <dsp:cNvSpPr/>
      </dsp:nvSpPr>
      <dsp:spPr>
        <a:xfrm>
          <a:off x="7830971" y="3039340"/>
          <a:ext cx="1883566" cy="366781"/>
        </a:xfrm>
        <a:prstGeom prst="roundRect">
          <a:avLst>
            <a:gd name="adj" fmla="val 10000"/>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Legal &amp; Contract Management</a:t>
          </a:r>
          <a:endParaRPr lang="en-IN" sz="1200" kern="1200" dirty="0">
            <a:solidFill>
              <a:schemeClr val="tx1"/>
            </a:solidFill>
          </a:endParaRPr>
        </a:p>
      </dsp:txBody>
      <dsp:txXfrm>
        <a:off x="7841714" y="3050083"/>
        <a:ext cx="1862080" cy="345295"/>
      </dsp:txXfrm>
    </dsp:sp>
    <dsp:sp modelId="{84814293-5E20-4A81-95F8-C8E9DDC1F5AE}">
      <dsp:nvSpPr>
        <dsp:cNvPr id="0" name=""/>
        <dsp:cNvSpPr/>
      </dsp:nvSpPr>
      <dsp:spPr>
        <a:xfrm>
          <a:off x="7830971" y="3462549"/>
          <a:ext cx="1883566" cy="366781"/>
        </a:xfrm>
        <a:prstGeom prst="roundRect">
          <a:avLst>
            <a:gd name="adj" fmla="val 10000"/>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Litigation Risk</a:t>
          </a:r>
          <a:endParaRPr lang="en-IN" sz="1200" kern="1200" dirty="0">
            <a:solidFill>
              <a:schemeClr val="tx1"/>
            </a:solidFill>
          </a:endParaRPr>
        </a:p>
      </dsp:txBody>
      <dsp:txXfrm>
        <a:off x="7841714" y="3473292"/>
        <a:ext cx="1862080" cy="345295"/>
      </dsp:txXfrm>
    </dsp:sp>
    <dsp:sp modelId="{A59B6B47-C2A9-44AE-BD93-66CCF760D477}">
      <dsp:nvSpPr>
        <dsp:cNvPr id="0" name=""/>
        <dsp:cNvSpPr/>
      </dsp:nvSpPr>
      <dsp:spPr>
        <a:xfrm>
          <a:off x="7830971" y="3885758"/>
          <a:ext cx="1883566" cy="366781"/>
        </a:xfrm>
        <a:prstGeom prst="roundRect">
          <a:avLst>
            <a:gd name="adj" fmla="val 10000"/>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Customer Grievance</a:t>
          </a:r>
          <a:endParaRPr lang="en-IN" sz="1200" kern="1200" dirty="0">
            <a:solidFill>
              <a:schemeClr val="tx1"/>
            </a:solidFill>
          </a:endParaRPr>
        </a:p>
      </dsp:txBody>
      <dsp:txXfrm>
        <a:off x="7841714" y="3896501"/>
        <a:ext cx="1862080" cy="34529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8C278F-6689-4960-AFBF-28726B3CDB49}" type="datetimeFigureOut">
              <a:rPr lang="en-IN" smtClean="0"/>
              <a:t>01-09-2023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97DB62-F856-4039-A849-F127FD35B1C0}" type="slidenum">
              <a:rPr lang="en-IN" smtClean="0"/>
              <a:t>‹#›</a:t>
            </a:fld>
            <a:endParaRPr lang="en-IN"/>
          </a:p>
        </p:txBody>
      </p:sp>
    </p:spTree>
    <p:extLst>
      <p:ext uri="{BB962C8B-B14F-4D97-AF65-F5344CB8AC3E}">
        <p14:creationId xmlns:p14="http://schemas.microsoft.com/office/powerpoint/2010/main" val="389126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297DB62-F856-4039-A849-F127FD35B1C0}" type="slidenum">
              <a:rPr lang="en-IN" smtClean="0"/>
              <a:t>2</a:t>
            </a:fld>
            <a:endParaRPr lang="en-IN"/>
          </a:p>
        </p:txBody>
      </p:sp>
    </p:spTree>
    <p:extLst>
      <p:ext uri="{BB962C8B-B14F-4D97-AF65-F5344CB8AC3E}">
        <p14:creationId xmlns:p14="http://schemas.microsoft.com/office/powerpoint/2010/main" val="2141989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fact, our lives today are codified by data: almost</a:t>
            </a:r>
          </a:p>
          <a:p>
            <a:r>
              <a:rPr lang="en-US" sz="1200" b="0" i="0" u="none" strike="noStrike" kern="1200" baseline="0" dirty="0">
                <a:solidFill>
                  <a:schemeClr val="tx1"/>
                </a:solidFill>
                <a:latin typeface="+mn-lt"/>
                <a:ea typeface="+mn-ea"/>
                <a:cs typeface="+mn-cs"/>
              </a:rPr>
              <a:t>everything we do, and everything we depend on,</a:t>
            </a:r>
          </a:p>
          <a:p>
            <a:r>
              <a:rPr lang="en-US" sz="1200" b="0" i="0" u="none" strike="noStrike" kern="1200" baseline="0" dirty="0">
                <a:solidFill>
                  <a:schemeClr val="tx1"/>
                </a:solidFill>
                <a:latin typeface="+mn-lt"/>
                <a:ea typeface="+mn-ea"/>
                <a:cs typeface="+mn-cs"/>
              </a:rPr>
              <a:t>involves data and the technology that uses it – there</a:t>
            </a:r>
          </a:p>
          <a:p>
            <a:r>
              <a:rPr lang="en-US" sz="1200" b="0" i="0" u="none" strike="noStrike" kern="1200" baseline="0" dirty="0">
                <a:solidFill>
                  <a:schemeClr val="tx1"/>
                </a:solidFill>
                <a:latin typeface="+mn-lt"/>
                <a:ea typeface="+mn-ea"/>
                <a:cs typeface="+mn-cs"/>
              </a:rPr>
              <a:t>are scant few areas not touched by this revolution</a:t>
            </a:r>
          </a:p>
          <a:p>
            <a:r>
              <a:rPr lang="en-US" sz="1200" b="0" i="0" u="none" strike="noStrike" kern="1200" baseline="0" dirty="0">
                <a:solidFill>
                  <a:schemeClr val="tx1"/>
                </a:solidFill>
                <a:latin typeface="+mn-lt"/>
                <a:ea typeface="+mn-ea"/>
                <a:cs typeface="+mn-cs"/>
              </a:rPr>
              <a:t>we call the </a:t>
            </a:r>
            <a:r>
              <a:rPr lang="en-US" sz="1200" b="1" i="0" u="none" strike="noStrike" kern="1200" baseline="0" dirty="0">
                <a:solidFill>
                  <a:schemeClr val="tx1"/>
                </a:solidFill>
                <a:latin typeface="+mn-lt"/>
                <a:ea typeface="+mn-ea"/>
                <a:cs typeface="+mn-cs"/>
              </a:rPr>
              <a:t>information age</a:t>
            </a:r>
            <a:r>
              <a:rPr lang="en-US" sz="1200" b="0" i="0" u="none" strike="noStrike" kern="1200" baseline="0" dirty="0">
                <a:solidFill>
                  <a:schemeClr val="tx1"/>
                </a:solidFill>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E2BB2810-5CB6-43E4-9515-D635CFB9B813}" type="slidenum">
              <a:rPr lang="en-GB" smtClean="0"/>
              <a:t>5</a:t>
            </a:fld>
            <a:endParaRPr lang="en-GB"/>
          </a:p>
        </p:txBody>
      </p:sp>
    </p:spTree>
    <p:extLst>
      <p:ext uri="{BB962C8B-B14F-4D97-AF65-F5344CB8AC3E}">
        <p14:creationId xmlns:p14="http://schemas.microsoft.com/office/powerpoint/2010/main" val="3307460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Let’s see the bigger context,</a:t>
            </a:r>
            <a:r>
              <a:rPr lang="en-US" baseline="0" dirty="0"/>
              <a:t> which makes an enterprise digital platform a must.</a:t>
            </a:r>
          </a:p>
          <a:p>
            <a:endParaRPr lang="en-US" baseline="0" dirty="0"/>
          </a:p>
          <a:p>
            <a:r>
              <a:rPr lang="en-US" baseline="0" dirty="0"/>
              <a:t>What was within the enterprise premise (or an extended physical premise) has moved beyond boundaries. The situation has become more complex. </a:t>
            </a:r>
            <a:endParaRPr lang="en-US" dirty="0"/>
          </a:p>
          <a:p>
            <a:endParaRPr lang="en-US" dirty="0"/>
          </a:p>
          <a:p>
            <a:r>
              <a:rPr lang="en-US" dirty="0"/>
              <a:t>Because</a:t>
            </a:r>
          </a:p>
          <a:p>
            <a:r>
              <a:rPr lang="en-US" dirty="0"/>
              <a:t>-The traditional IT architecture is challenged by the emerging</a:t>
            </a:r>
            <a:r>
              <a:rPr lang="en-US" baseline="0" dirty="0"/>
              <a:t> cloud computing paradigm</a:t>
            </a:r>
            <a:endParaRPr lang="en-US" dirty="0"/>
          </a:p>
          <a:p>
            <a:r>
              <a:rPr lang="en-US" dirty="0"/>
              <a:t>-There is a plethora</a:t>
            </a:r>
            <a:r>
              <a:rPr lang="en-US" baseline="0" dirty="0"/>
              <a:t> of devices from many access points and on multiple platforms</a:t>
            </a:r>
          </a:p>
          <a:p>
            <a:r>
              <a:rPr lang="en-US" baseline="0" dirty="0"/>
              <a:t>-Multiple stakeholders, each one with unique ‘interaction requirements’. </a:t>
            </a:r>
            <a:r>
              <a:rPr lang="en-US" dirty="0"/>
              <a:t>Enterprise</a:t>
            </a:r>
            <a:r>
              <a:rPr lang="en-US" baseline="0" dirty="0"/>
              <a:t> platform is opened for the customers from a customer service or ecommerce perspective.</a:t>
            </a:r>
          </a:p>
          <a:p>
            <a:r>
              <a:rPr lang="en-US" baseline="0" dirty="0"/>
              <a:t>-Multiple and ever growing applications meeting the unique requirements of the stakeholders</a:t>
            </a:r>
          </a:p>
          <a:p>
            <a:r>
              <a:rPr lang="en-US" baseline="0" dirty="0"/>
              <a:t>-As a result of multiple devices, users and applications data is exploding, data flow across the enterprise boundaries</a:t>
            </a:r>
          </a:p>
          <a:p>
            <a:r>
              <a:rPr lang="en-US" baseline="0" dirty="0"/>
              <a:t>-Increasing pressure for speed, compliance, security and governance</a:t>
            </a:r>
          </a:p>
          <a:p>
            <a:endParaRPr lang="en-US" baseline="0" dirty="0"/>
          </a:p>
          <a:p>
            <a:r>
              <a:rPr lang="en-US" dirty="0"/>
              <a:t>The legacy</a:t>
            </a:r>
            <a:r>
              <a:rPr lang="en-US" baseline="0" dirty="0"/>
              <a:t> enterprise platform is becoming inadequate to meet the emerging priorities for the CIOs.</a:t>
            </a:r>
          </a:p>
        </p:txBody>
      </p:sp>
      <p:sp>
        <p:nvSpPr>
          <p:cNvPr id="4" name="Slide Number Placeholder 3"/>
          <p:cNvSpPr>
            <a:spLocks noGrp="1"/>
          </p:cNvSpPr>
          <p:nvPr>
            <p:ph type="sldNum" sz="quarter" idx="10"/>
          </p:nvPr>
        </p:nvSpPr>
        <p:spPr/>
        <p:txBody>
          <a:bodyPr/>
          <a:lstStyle/>
          <a:p>
            <a:fld id="{53B4277D-C888-4CF5-8789-C7E4B393B5E2}" type="slidenum">
              <a:rPr lang="en-IN" smtClean="0"/>
              <a:pPr/>
              <a:t>9</a:t>
            </a:fld>
            <a:endParaRPr lang="en-IN" dirty="0"/>
          </a:p>
        </p:txBody>
      </p:sp>
    </p:spTree>
    <p:extLst>
      <p:ext uri="{BB962C8B-B14F-4D97-AF65-F5344CB8AC3E}">
        <p14:creationId xmlns:p14="http://schemas.microsoft.com/office/powerpoint/2010/main" val="948094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297DB62-F856-4039-A849-F127FD35B1C0}" type="slidenum">
              <a:rPr lang="en-IN" smtClean="0"/>
              <a:t>14</a:t>
            </a:fld>
            <a:endParaRPr lang="en-IN"/>
          </a:p>
        </p:txBody>
      </p:sp>
    </p:spTree>
    <p:extLst>
      <p:ext uri="{BB962C8B-B14F-4D97-AF65-F5344CB8AC3E}">
        <p14:creationId xmlns:p14="http://schemas.microsoft.com/office/powerpoint/2010/main" val="1112937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297DB62-F856-4039-A849-F127FD35B1C0}" type="slidenum">
              <a:rPr lang="en-IN" smtClean="0"/>
              <a:t>15</a:t>
            </a:fld>
            <a:endParaRPr lang="en-IN"/>
          </a:p>
        </p:txBody>
      </p:sp>
    </p:spTree>
    <p:extLst>
      <p:ext uri="{BB962C8B-B14F-4D97-AF65-F5344CB8AC3E}">
        <p14:creationId xmlns:p14="http://schemas.microsoft.com/office/powerpoint/2010/main" val="1937661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14FAE-5E7A-40E8-A21C-458EC54D0703}" type="slidenum">
              <a:rPr lang="en-US" smtClean="0"/>
              <a:pPr/>
              <a:t>17</a:t>
            </a:fld>
            <a:endParaRPr lang="en-US" dirty="0"/>
          </a:p>
        </p:txBody>
      </p:sp>
    </p:spTree>
    <p:extLst>
      <p:ext uri="{BB962C8B-B14F-4D97-AF65-F5344CB8AC3E}">
        <p14:creationId xmlns:p14="http://schemas.microsoft.com/office/powerpoint/2010/main" val="935938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14FAE-5E7A-40E8-A21C-458EC54D0703}" type="slidenum">
              <a:rPr lang="en-US" smtClean="0"/>
              <a:pPr/>
              <a:t>18</a:t>
            </a:fld>
            <a:endParaRPr lang="en-US" dirty="0"/>
          </a:p>
        </p:txBody>
      </p:sp>
    </p:spTree>
    <p:extLst>
      <p:ext uri="{BB962C8B-B14F-4D97-AF65-F5344CB8AC3E}">
        <p14:creationId xmlns:p14="http://schemas.microsoft.com/office/powerpoint/2010/main" val="1365351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14FAE-5E7A-40E8-A21C-458EC54D0703}" type="slidenum">
              <a:rPr lang="en-US" smtClean="0"/>
              <a:pPr/>
              <a:t>19</a:t>
            </a:fld>
            <a:endParaRPr lang="en-US" dirty="0"/>
          </a:p>
        </p:txBody>
      </p:sp>
    </p:spTree>
    <p:extLst>
      <p:ext uri="{BB962C8B-B14F-4D97-AF65-F5344CB8AC3E}">
        <p14:creationId xmlns:p14="http://schemas.microsoft.com/office/powerpoint/2010/main" val="2440719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404B92-8156-4D56-BBAC-599446347FB6}" type="datetimeFigureOut">
              <a:rPr lang="en-IN" smtClean="0"/>
              <a:t>01-09-2023</a:t>
            </a:fld>
            <a:endParaRPr lang="en-IN"/>
          </a:p>
        </p:txBody>
      </p:sp>
      <p:sp>
        <p:nvSpPr>
          <p:cNvPr id="5" name="Footer Placeholder 4"/>
          <p:cNvSpPr>
            <a:spLocks noGrp="1"/>
          </p:cNvSpPr>
          <p:nvPr>
            <p:ph type="ftr" sz="quarter" idx="11"/>
          </p:nvPr>
        </p:nvSpPr>
        <p:spPr>
          <a:xfrm>
            <a:off x="2416500" y="329307"/>
            <a:ext cx="4973915" cy="309201"/>
          </a:xfrm>
        </p:spPr>
        <p:txBody>
          <a:bodyPr/>
          <a:lstStyle/>
          <a:p>
            <a:endParaRPr lang="en-IN"/>
          </a:p>
        </p:txBody>
      </p:sp>
      <p:sp>
        <p:nvSpPr>
          <p:cNvPr id="6" name="Slide Number Placeholder 5"/>
          <p:cNvSpPr>
            <a:spLocks noGrp="1"/>
          </p:cNvSpPr>
          <p:nvPr>
            <p:ph type="sldNum" sz="quarter" idx="12"/>
          </p:nvPr>
        </p:nvSpPr>
        <p:spPr>
          <a:xfrm>
            <a:off x="1437664" y="798973"/>
            <a:ext cx="811019" cy="503578"/>
          </a:xfrm>
        </p:spPr>
        <p:txBody>
          <a:bodyPr/>
          <a:lstStyle/>
          <a:p>
            <a:fld id="{B5FABEAC-A1A5-40CA-BE4E-413DF592EECD}" type="slidenum">
              <a:rPr lang="en-IN" smtClean="0"/>
              <a:t>‹#›</a:t>
            </a:fld>
            <a:endParaRPr lang="en-IN"/>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5546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404B92-8156-4D56-BBAC-599446347FB6}" type="datetimeFigureOut">
              <a:rPr lang="en-IN" smtClean="0"/>
              <a:t>01-09-2023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FABEAC-A1A5-40CA-BE4E-413DF592EECD}" type="slidenum">
              <a:rPr lang="en-IN" smtClean="0"/>
              <a:t>‹#›</a:t>
            </a:fld>
            <a:endParaRPr lang="en-IN"/>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02681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404B92-8156-4D56-BBAC-599446347FB6}" type="datetimeFigureOut">
              <a:rPr lang="en-IN" smtClean="0"/>
              <a:t>01-09-2023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FABEAC-A1A5-40CA-BE4E-413DF592EECD}" type="slidenum">
              <a:rPr lang="en-IN" smtClean="0"/>
              <a:t>‹#›</a:t>
            </a:fld>
            <a:endParaRPr lang="en-IN"/>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04890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8" name="Oval 7"/>
          <p:cNvSpPr/>
          <p:nvPr userDrawn="1"/>
        </p:nvSpPr>
        <p:spPr>
          <a:xfrm>
            <a:off x="-1618353" y="953808"/>
            <a:ext cx="7620000" cy="15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160" dirty="0"/>
          </a:p>
        </p:txBody>
      </p:sp>
      <p:sp>
        <p:nvSpPr>
          <p:cNvPr id="15" name="Rectangle 14"/>
          <p:cNvSpPr/>
          <p:nvPr userDrawn="1"/>
        </p:nvSpPr>
        <p:spPr>
          <a:xfrm>
            <a:off x="1" y="2"/>
            <a:ext cx="641351" cy="1507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95" dirty="0"/>
          </a:p>
        </p:txBody>
      </p:sp>
      <p:sp>
        <p:nvSpPr>
          <p:cNvPr id="16" name="Rectangle 15"/>
          <p:cNvSpPr/>
          <p:nvPr userDrawn="1"/>
        </p:nvSpPr>
        <p:spPr>
          <a:xfrm>
            <a:off x="247652" y="1"/>
            <a:ext cx="276225" cy="1219200"/>
          </a:xfrm>
          <a:prstGeom prst="rect">
            <a:avLst/>
          </a:prstGeom>
          <a:gradFill flip="none" rotWithShape="1">
            <a:gsLst>
              <a:gs pos="0">
                <a:srgbClr val="2D6EB5"/>
              </a:gs>
              <a:gs pos="100000">
                <a:srgbClr val="002060">
                  <a:lumMod val="10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95" dirty="0"/>
          </a:p>
        </p:txBody>
      </p:sp>
      <p:sp>
        <p:nvSpPr>
          <p:cNvPr id="6" name="Slide Number Placeholder 5"/>
          <p:cNvSpPr>
            <a:spLocks noGrp="1"/>
          </p:cNvSpPr>
          <p:nvPr>
            <p:ph type="sldNum" sz="quarter" idx="12"/>
          </p:nvPr>
        </p:nvSpPr>
        <p:spPr>
          <a:xfrm>
            <a:off x="9448800" y="6492875"/>
            <a:ext cx="2743200" cy="365125"/>
          </a:xfrm>
        </p:spPr>
        <p:txBody>
          <a:bodyPr/>
          <a:lstStyle/>
          <a:p>
            <a:fld id="{83364C8E-FF0A-43D5-A454-609643B1A5CA}" type="slidenum">
              <a:rPr lang="en-IN" smtClean="0"/>
              <a:pPr/>
              <a:t>‹#›</a:t>
            </a:fld>
            <a:endParaRPr lang="en-IN" dirty="0"/>
          </a:p>
        </p:txBody>
      </p:sp>
      <p:sp>
        <p:nvSpPr>
          <p:cNvPr id="24" name="Title 1"/>
          <p:cNvSpPr>
            <a:spLocks noGrp="1"/>
          </p:cNvSpPr>
          <p:nvPr>
            <p:ph type="title"/>
          </p:nvPr>
        </p:nvSpPr>
        <p:spPr>
          <a:xfrm>
            <a:off x="571501" y="312525"/>
            <a:ext cx="9456850" cy="692961"/>
          </a:xfrm>
        </p:spPr>
        <p:txBody>
          <a:bodyPr>
            <a:normAutofit/>
          </a:bodyPr>
          <a:lstStyle>
            <a:lvl1pPr>
              <a:defRPr lang="en-US" sz="3667" b="1" kern="1200" dirty="0">
                <a:gradFill>
                  <a:gsLst>
                    <a:gs pos="46000">
                      <a:srgbClr val="2D6EB5"/>
                    </a:gs>
                    <a:gs pos="81000">
                      <a:srgbClr val="002060">
                        <a:lumMod val="100000"/>
                      </a:srgbClr>
                    </a:gs>
                  </a:gsLst>
                  <a:lin ang="5400000" scaled="1"/>
                </a:gradFill>
                <a:latin typeface="Concourse T3" pitchFamily="2" charset="0"/>
                <a:ea typeface="+mn-ea"/>
                <a:cs typeface="+mn-cs"/>
              </a:defRPr>
            </a:lvl1pPr>
          </a:lstStyle>
          <a:p>
            <a:r>
              <a:rPr lang="en-US" dirty="0"/>
              <a:t>Click to edit Master title style</a:t>
            </a:r>
          </a:p>
        </p:txBody>
      </p:sp>
      <p:sp>
        <p:nvSpPr>
          <p:cNvPr id="12" name="TextBox 11"/>
          <p:cNvSpPr txBox="1"/>
          <p:nvPr userDrawn="1"/>
        </p:nvSpPr>
        <p:spPr>
          <a:xfrm>
            <a:off x="5053889" y="6615679"/>
            <a:ext cx="2084224" cy="226985"/>
          </a:xfrm>
          <a:prstGeom prst="rect">
            <a:avLst/>
          </a:prstGeom>
          <a:noFill/>
        </p:spPr>
        <p:txBody>
          <a:bodyPr wrap="none" rtlCol="0">
            <a:spAutoFit/>
          </a:bodyPr>
          <a:lstStyle/>
          <a:p>
            <a:pPr algn="ctr"/>
            <a:r>
              <a:rPr lang="en-US" sz="875" b="1" dirty="0">
                <a:solidFill>
                  <a:schemeClr val="tx1"/>
                </a:solidFill>
                <a:latin typeface="Concourse T3" pitchFamily="2" charset="0"/>
              </a:rPr>
              <a:t>CONFIDENTIAL DATA </a:t>
            </a:r>
            <a:r>
              <a:rPr lang="en-US" sz="875" dirty="0">
                <a:solidFill>
                  <a:schemeClr val="tx1"/>
                </a:solidFill>
                <a:latin typeface="Concourse T3" pitchFamily="2" charset="0"/>
              </a:rPr>
              <a:t>| not for circulation</a:t>
            </a:r>
            <a:endParaRPr lang="en-IN" sz="875" dirty="0">
              <a:solidFill>
                <a:schemeClr val="tx1"/>
              </a:solidFill>
              <a:latin typeface="Concourse T3" pitchFamily="2" charset="0"/>
            </a:endParaRPr>
          </a:p>
        </p:txBody>
      </p:sp>
      <p:pic>
        <p:nvPicPr>
          <p:cNvPr id="11" name="Picture 10">
            <a:extLst>
              <a:ext uri="{FF2B5EF4-FFF2-40B4-BE49-F238E27FC236}">
                <a16:creationId xmlns:a16="http://schemas.microsoft.com/office/drawing/2014/main" id="{BD9DA3EA-1CD0-4312-90FE-D205669F11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56000" y="18939"/>
            <a:ext cx="1836000" cy="845612"/>
          </a:xfrm>
          <a:prstGeom prst="rect">
            <a:avLst/>
          </a:prstGeom>
        </p:spPr>
      </p:pic>
    </p:spTree>
    <p:custDataLst>
      <p:tags r:id="rId1"/>
    </p:custDataLst>
    <p:extLst>
      <p:ext uri="{BB962C8B-B14F-4D97-AF65-F5344CB8AC3E}">
        <p14:creationId xmlns:p14="http://schemas.microsoft.com/office/powerpoint/2010/main" val="911984735"/>
      </p:ext>
    </p:extLst>
  </p:cSld>
  <p:clrMapOvr>
    <a:masterClrMapping/>
  </p:clrMapOvr>
  <p:extLst>
    <p:ext uri="{DCECCB84-F9BA-43D5-87BE-67443E8EF086}">
      <p15:sldGuideLst xmlns:p15="http://schemas.microsoft.com/office/powerpoint/2012/main">
        <p15:guide id="1" orient="horz" pos="482">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5" name="Oval 4"/>
          <p:cNvSpPr/>
          <p:nvPr userDrawn="1"/>
        </p:nvSpPr>
        <p:spPr>
          <a:xfrm>
            <a:off x="-1617663" y="954088"/>
            <a:ext cx="7620001" cy="1428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80444" tIns="40222" rIns="80444" bIns="40222" anchor="ctr"/>
          <a:lstStyle/>
          <a:p>
            <a:pPr algn="ctr" defTabSz="804627" eaLnBrk="1" fontAlgn="auto" hangingPunct="1">
              <a:spcBef>
                <a:spcPts val="0"/>
              </a:spcBef>
              <a:spcAft>
                <a:spcPts val="0"/>
              </a:spcAft>
              <a:defRPr/>
            </a:pPr>
            <a:endParaRPr lang="en-IN" sz="1900" dirty="0">
              <a:solidFill>
                <a:prstClr val="white"/>
              </a:solidFill>
            </a:endParaRPr>
          </a:p>
        </p:txBody>
      </p:sp>
      <p:sp>
        <p:nvSpPr>
          <p:cNvPr id="6" name="Rectangle 5"/>
          <p:cNvSpPr/>
          <p:nvPr userDrawn="1"/>
        </p:nvSpPr>
        <p:spPr>
          <a:xfrm>
            <a:off x="0" y="0"/>
            <a:ext cx="641350" cy="1506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0444" tIns="40222" rIns="80444" bIns="40222" anchor="ctr"/>
          <a:lstStyle/>
          <a:p>
            <a:pPr algn="ctr" defTabSz="804627" eaLnBrk="1" fontAlgn="auto" hangingPunct="1">
              <a:spcBef>
                <a:spcPts val="0"/>
              </a:spcBef>
              <a:spcAft>
                <a:spcPts val="0"/>
              </a:spcAft>
              <a:defRPr/>
            </a:pPr>
            <a:endParaRPr lang="en-IN" sz="1500" dirty="0">
              <a:solidFill>
                <a:prstClr val="white"/>
              </a:solidFill>
            </a:endParaRPr>
          </a:p>
        </p:txBody>
      </p:sp>
      <p:sp>
        <p:nvSpPr>
          <p:cNvPr id="7" name="TextBox 6"/>
          <p:cNvSpPr txBox="1">
            <a:spLocks noChangeArrowheads="1"/>
          </p:cNvSpPr>
          <p:nvPr userDrawn="1"/>
        </p:nvSpPr>
        <p:spPr bwMode="auto">
          <a:xfrm>
            <a:off x="5148263" y="6615113"/>
            <a:ext cx="1895475" cy="204787"/>
          </a:xfrm>
          <a:prstGeom prst="rect">
            <a:avLst/>
          </a:prstGeom>
          <a:noFill/>
          <a:ln>
            <a:noFill/>
          </a:ln>
        </p:spPr>
        <p:txBody>
          <a:bodyPr wrap="none" lIns="80444" tIns="40222" rIns="80444" bIns="40222">
            <a:spAutoFit/>
          </a:bodyPr>
          <a:lstStyle>
            <a:lvl1pPr defTabSz="803275">
              <a:defRPr>
                <a:solidFill>
                  <a:schemeClr val="tx1"/>
                </a:solidFill>
                <a:latin typeface="Calibri" panose="020F0502020204030204" pitchFamily="34" charset="0"/>
              </a:defRPr>
            </a:lvl1pPr>
            <a:lvl2pPr marL="742950" indent="-285750" defTabSz="803275">
              <a:defRPr>
                <a:solidFill>
                  <a:schemeClr val="tx1"/>
                </a:solidFill>
                <a:latin typeface="Calibri" panose="020F0502020204030204" pitchFamily="34" charset="0"/>
              </a:defRPr>
            </a:lvl2pPr>
            <a:lvl3pPr marL="1143000" indent="-228600" defTabSz="803275">
              <a:defRPr>
                <a:solidFill>
                  <a:schemeClr val="tx1"/>
                </a:solidFill>
                <a:latin typeface="Calibri" panose="020F0502020204030204" pitchFamily="34" charset="0"/>
              </a:defRPr>
            </a:lvl3pPr>
            <a:lvl4pPr marL="1600200" indent="-228600" defTabSz="803275">
              <a:defRPr>
                <a:solidFill>
                  <a:schemeClr val="tx1"/>
                </a:solidFill>
                <a:latin typeface="Calibri" panose="020F0502020204030204" pitchFamily="34" charset="0"/>
              </a:defRPr>
            </a:lvl4pPr>
            <a:lvl5pPr marL="2057400" indent="-228600" defTabSz="803275">
              <a:defRPr>
                <a:solidFill>
                  <a:schemeClr val="tx1"/>
                </a:solidFill>
                <a:latin typeface="Calibri" panose="020F0502020204030204" pitchFamily="34" charset="0"/>
              </a:defRPr>
            </a:lvl5pPr>
            <a:lvl6pPr marL="2514600" indent="-228600" defTabSz="803275" fontAlgn="base">
              <a:spcBef>
                <a:spcPct val="0"/>
              </a:spcBef>
              <a:spcAft>
                <a:spcPct val="0"/>
              </a:spcAft>
              <a:defRPr>
                <a:solidFill>
                  <a:schemeClr val="tx1"/>
                </a:solidFill>
                <a:latin typeface="Calibri" panose="020F0502020204030204" pitchFamily="34" charset="0"/>
              </a:defRPr>
            </a:lvl6pPr>
            <a:lvl7pPr marL="2971800" indent="-228600" defTabSz="803275" fontAlgn="base">
              <a:spcBef>
                <a:spcPct val="0"/>
              </a:spcBef>
              <a:spcAft>
                <a:spcPct val="0"/>
              </a:spcAft>
              <a:defRPr>
                <a:solidFill>
                  <a:schemeClr val="tx1"/>
                </a:solidFill>
                <a:latin typeface="Calibri" panose="020F0502020204030204" pitchFamily="34" charset="0"/>
              </a:defRPr>
            </a:lvl7pPr>
            <a:lvl8pPr marL="3429000" indent="-228600" defTabSz="803275" fontAlgn="base">
              <a:spcBef>
                <a:spcPct val="0"/>
              </a:spcBef>
              <a:spcAft>
                <a:spcPct val="0"/>
              </a:spcAft>
              <a:defRPr>
                <a:solidFill>
                  <a:schemeClr val="tx1"/>
                </a:solidFill>
                <a:latin typeface="Calibri" panose="020F0502020204030204" pitchFamily="34" charset="0"/>
              </a:defRPr>
            </a:lvl8pPr>
            <a:lvl9pPr marL="3886200" indent="-228600" defTabSz="803275"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800" b="1">
                <a:solidFill>
                  <a:srgbClr val="000000"/>
                </a:solidFill>
                <a:latin typeface="Concourse T3"/>
              </a:rPr>
              <a:t>CONFIDENTIAL DATA </a:t>
            </a:r>
            <a:r>
              <a:rPr lang="en-US" altLang="en-US" sz="800">
                <a:solidFill>
                  <a:srgbClr val="000000"/>
                </a:solidFill>
                <a:latin typeface="Concourse T3"/>
              </a:rPr>
              <a:t>| not for circulation</a:t>
            </a:r>
            <a:endParaRPr lang="en-IN" altLang="en-US" sz="800">
              <a:solidFill>
                <a:srgbClr val="000000"/>
              </a:solidFill>
              <a:latin typeface="Concourse T3"/>
            </a:endParaRPr>
          </a:p>
        </p:txBody>
      </p:sp>
      <p:pic>
        <p:nvPicPr>
          <p:cNvPr id="9" name="Picture 2" descr="https://www.tataaig.com/content/dam/tagic/images/LOGO.png"/>
          <p:cNvPicPr>
            <a:picLocks noChangeAspect="1" noChangeArrowheads="1"/>
          </p:cNvPicPr>
          <p:nvPr userDrawn="1"/>
        </p:nvPicPr>
        <p:blipFill>
          <a:blip r:embed="rId2" cstate="print"/>
          <a:srcRect/>
          <a:stretch>
            <a:fillRect/>
          </a:stretch>
        </p:blipFill>
        <p:spPr bwMode="auto">
          <a:xfrm>
            <a:off x="11401425" y="95250"/>
            <a:ext cx="658813" cy="658813"/>
          </a:xfrm>
          <a:prstGeom prst="rect">
            <a:avLst/>
          </a:prstGeom>
          <a:noFill/>
          <a:ln w="9525">
            <a:noFill/>
            <a:miter lim="800000"/>
            <a:headEnd/>
            <a:tailEnd/>
          </a:ln>
        </p:spPr>
      </p:pic>
      <p:sp>
        <p:nvSpPr>
          <p:cNvPr id="12" name="Rectangle 11"/>
          <p:cNvSpPr/>
          <p:nvPr userDrawn="1"/>
        </p:nvSpPr>
        <p:spPr>
          <a:xfrm>
            <a:off x="246063" y="41275"/>
            <a:ext cx="277812" cy="939800"/>
          </a:xfrm>
          <a:prstGeom prst="rect">
            <a:avLst/>
          </a:prstGeom>
          <a:gradFill flip="none" rotWithShape="1">
            <a:gsLst>
              <a:gs pos="0">
                <a:srgbClr val="2D6EB5"/>
              </a:gs>
              <a:gs pos="100000">
                <a:srgbClr val="002060">
                  <a:lumMod val="10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444" tIns="40222" rIns="80444" bIns="40222" anchor="ctr"/>
          <a:lstStyle/>
          <a:p>
            <a:pPr algn="ctr" defTabSz="804627" eaLnBrk="1" fontAlgn="auto" hangingPunct="1">
              <a:spcBef>
                <a:spcPts val="0"/>
              </a:spcBef>
              <a:spcAft>
                <a:spcPts val="0"/>
              </a:spcAft>
              <a:defRPr/>
            </a:pPr>
            <a:endParaRPr lang="en-IN" sz="1500" dirty="0">
              <a:solidFill>
                <a:prstClr val="white"/>
              </a:solidFill>
            </a:endParaRPr>
          </a:p>
        </p:txBody>
      </p:sp>
      <p:sp>
        <p:nvSpPr>
          <p:cNvPr id="8" name="Content Placeholder 2"/>
          <p:cNvSpPr>
            <a:spLocks noGrp="1"/>
          </p:cNvSpPr>
          <p:nvPr>
            <p:ph idx="1"/>
          </p:nvPr>
        </p:nvSpPr>
        <p:spPr>
          <a:xfrm>
            <a:off x="571500" y="1507069"/>
            <a:ext cx="10782299" cy="4540499"/>
          </a:xfrm>
        </p:spPr>
        <p:txBody>
          <a:bodyPr>
            <a:normAutofit/>
          </a:bodyPr>
          <a:lstStyle>
            <a:lvl1pPr marL="0" indent="0" algn="l" defTabSz="335248" rtl="0" eaLnBrk="1" latinLnBrk="0" hangingPunct="1">
              <a:spcBef>
                <a:spcPts val="880"/>
              </a:spcBef>
              <a:spcAft>
                <a:spcPts val="0"/>
              </a:spcAft>
              <a:buClr>
                <a:srgbClr val="0070C0"/>
              </a:buClr>
              <a:buSzPct val="80000"/>
              <a:buFont typeface="Wingdings 3" charset="2"/>
              <a:buNone/>
              <a:defRPr lang="en-US" sz="1200" b="0" i="0" kern="1200" dirty="0" smtClean="0">
                <a:solidFill>
                  <a:schemeClr val="tx1">
                    <a:lumMod val="75000"/>
                    <a:lumOff val="25000"/>
                  </a:schemeClr>
                </a:solidFill>
                <a:latin typeface="+mj-lt"/>
                <a:ea typeface="+mn-ea"/>
                <a:cs typeface="Arial" panose="020B0604020202020204" pitchFamily="34" charset="0"/>
              </a:defRPr>
            </a:lvl1pPr>
            <a:lvl2pPr marL="0" indent="0" algn="l" defTabSz="335248" rtl="0" eaLnBrk="1" latinLnBrk="0" hangingPunct="1">
              <a:spcBef>
                <a:spcPts val="880"/>
              </a:spcBef>
              <a:spcAft>
                <a:spcPts val="0"/>
              </a:spcAft>
              <a:buClr>
                <a:srgbClr val="0070C0"/>
              </a:buClr>
              <a:buSzPct val="80000"/>
              <a:buFont typeface="Wingdings 3" charset="2"/>
              <a:buNone/>
              <a:defRPr lang="en-US" sz="1800" b="0" i="0" kern="1200" dirty="0" smtClean="0">
                <a:solidFill>
                  <a:schemeClr val="tx1">
                    <a:lumMod val="75000"/>
                    <a:lumOff val="25000"/>
                  </a:schemeClr>
                </a:solidFill>
                <a:latin typeface="Concourse T3" pitchFamily="2" charset="0"/>
                <a:ea typeface="+mn-ea"/>
                <a:cs typeface="Arial" panose="020B0604020202020204" pitchFamily="34" charset="0"/>
              </a:defRPr>
            </a:lvl2pPr>
            <a:lvl3pPr marL="0" indent="0" algn="l" defTabSz="335248" rtl="0" eaLnBrk="1" latinLnBrk="0" hangingPunct="1">
              <a:spcBef>
                <a:spcPts val="880"/>
              </a:spcBef>
              <a:spcAft>
                <a:spcPts val="0"/>
              </a:spcAft>
              <a:buClr>
                <a:srgbClr val="0070C0"/>
              </a:buClr>
              <a:buSzPct val="80000"/>
              <a:buFont typeface="Wingdings 3" charset="2"/>
              <a:buNone/>
              <a:defRPr lang="en-US" sz="1800" b="0" i="0" kern="1200" dirty="0" smtClean="0">
                <a:solidFill>
                  <a:schemeClr val="tx1">
                    <a:lumMod val="75000"/>
                    <a:lumOff val="25000"/>
                  </a:schemeClr>
                </a:solidFill>
                <a:latin typeface="Concourse T3" pitchFamily="2" charset="0"/>
                <a:ea typeface="+mn-ea"/>
                <a:cs typeface="Arial" panose="020B0604020202020204" pitchFamily="34" charset="0"/>
              </a:defRPr>
            </a:lvl3pPr>
            <a:lvl4pPr marL="0" indent="0" algn="l" defTabSz="335248" rtl="0" eaLnBrk="1" latinLnBrk="0" hangingPunct="1">
              <a:spcBef>
                <a:spcPts val="880"/>
              </a:spcBef>
              <a:spcAft>
                <a:spcPts val="0"/>
              </a:spcAft>
              <a:buClr>
                <a:srgbClr val="0070C0"/>
              </a:buClr>
              <a:buSzPct val="80000"/>
              <a:buFont typeface="Wingdings 3" charset="2"/>
              <a:buNone/>
              <a:defRPr lang="en-US" sz="1800" b="0" i="0" kern="1200" dirty="0" smtClean="0">
                <a:solidFill>
                  <a:schemeClr val="tx1">
                    <a:lumMod val="75000"/>
                    <a:lumOff val="25000"/>
                  </a:schemeClr>
                </a:solidFill>
                <a:latin typeface="Concourse T3" pitchFamily="2" charset="0"/>
                <a:ea typeface="+mn-ea"/>
                <a:cs typeface="Arial" panose="020B0604020202020204" pitchFamily="34" charset="0"/>
              </a:defRPr>
            </a:lvl4pPr>
            <a:lvl5pPr marL="0" indent="0" algn="l" defTabSz="335248" rtl="0" eaLnBrk="1" latinLnBrk="0" hangingPunct="1">
              <a:spcBef>
                <a:spcPts val="880"/>
              </a:spcBef>
              <a:spcAft>
                <a:spcPts val="0"/>
              </a:spcAft>
              <a:buClr>
                <a:srgbClr val="0070C0"/>
              </a:buClr>
              <a:buSzPct val="80000"/>
              <a:buFont typeface="Wingdings 3" charset="2"/>
              <a:buNone/>
              <a:defRPr lang="en-US" sz="1800" b="0" i="0" kern="1200" dirty="0">
                <a:solidFill>
                  <a:schemeClr val="tx1">
                    <a:lumMod val="75000"/>
                    <a:lumOff val="25000"/>
                  </a:schemeClr>
                </a:solidFill>
                <a:latin typeface="Concourse T3" pitchFamily="2" charset="0"/>
                <a:ea typeface="+mn-ea"/>
                <a:cs typeface="Arial" panose="020B0604020202020204" pitchFamily="34" charset="0"/>
              </a:defRPr>
            </a:lvl5pPr>
          </a:lstStyle>
          <a:p>
            <a:pPr lvl="0"/>
            <a:r>
              <a:rPr lang="en-US"/>
              <a:t>Edit Master text styles</a:t>
            </a:r>
          </a:p>
        </p:txBody>
      </p:sp>
      <p:sp>
        <p:nvSpPr>
          <p:cNvPr id="10" name="Title 1"/>
          <p:cNvSpPr>
            <a:spLocks noGrp="1"/>
          </p:cNvSpPr>
          <p:nvPr>
            <p:ph type="title"/>
          </p:nvPr>
        </p:nvSpPr>
        <p:spPr>
          <a:xfrm>
            <a:off x="571500" y="312526"/>
            <a:ext cx="10782299" cy="692961"/>
          </a:xfrm>
        </p:spPr>
        <p:txBody>
          <a:bodyPr>
            <a:normAutofit/>
          </a:bodyPr>
          <a:lstStyle>
            <a:lvl1pPr>
              <a:defRPr lang="en-US" sz="3200" b="1" kern="1200" dirty="0">
                <a:gradFill>
                  <a:gsLst>
                    <a:gs pos="46000">
                      <a:srgbClr val="2D6EB5"/>
                    </a:gs>
                    <a:gs pos="81000">
                      <a:srgbClr val="002060">
                        <a:lumMod val="100000"/>
                      </a:srgbClr>
                    </a:gs>
                  </a:gsLst>
                  <a:lin ang="5400000" scaled="1"/>
                </a:gradFill>
                <a:latin typeface="Concourse T3" pitchFamily="2" charset="0"/>
                <a:ea typeface="+mn-ea"/>
                <a:cs typeface="+mn-cs"/>
              </a:defRPr>
            </a:lvl1pPr>
          </a:lstStyle>
          <a:p>
            <a:r>
              <a:rPr lang="en-US" dirty="0"/>
              <a:t>Click to edit Master title style</a:t>
            </a:r>
          </a:p>
        </p:txBody>
      </p:sp>
      <p:sp>
        <p:nvSpPr>
          <p:cNvPr id="11" name="Content Placeholder 26"/>
          <p:cNvSpPr>
            <a:spLocks noGrp="1"/>
          </p:cNvSpPr>
          <p:nvPr>
            <p:ph sz="quarter" idx="13"/>
          </p:nvPr>
        </p:nvSpPr>
        <p:spPr>
          <a:xfrm>
            <a:off x="571500" y="1029237"/>
            <a:ext cx="10782299" cy="259483"/>
          </a:xfrm>
        </p:spPr>
        <p:txBody>
          <a:bodyPr>
            <a:normAutofit/>
          </a:bodyPr>
          <a:lstStyle>
            <a:lvl1pPr marL="0" indent="0">
              <a:buNone/>
              <a:defRPr lang="en-US" sz="1300" b="0" i="1" kern="1200" dirty="0">
                <a:solidFill>
                  <a:schemeClr val="tx1">
                    <a:lumMod val="50000"/>
                    <a:lumOff val="50000"/>
                  </a:schemeClr>
                </a:solidFill>
                <a:latin typeface="Concourse T3" pitchFamily="2" charset="0"/>
                <a:ea typeface="+mn-ea"/>
                <a:cs typeface="+mn-cs"/>
              </a:defRPr>
            </a:lvl1pPr>
          </a:lstStyle>
          <a:p>
            <a:pPr lvl="0"/>
            <a:r>
              <a:rPr lang="en-US"/>
              <a:t>Edit Master text styles</a:t>
            </a:r>
          </a:p>
        </p:txBody>
      </p:sp>
      <p:sp>
        <p:nvSpPr>
          <p:cNvPr id="13" name="Rectangle 15"/>
          <p:cNvSpPr>
            <a:spLocks noGrp="1" noChangeArrowheads="1"/>
          </p:cNvSpPr>
          <p:nvPr>
            <p:ph type="sldNum" sz="quarter" idx="14"/>
          </p:nvPr>
        </p:nvSpPr>
        <p:spPr>
          <a:xfrm>
            <a:off x="9113838" y="6356350"/>
            <a:ext cx="2743200" cy="365125"/>
          </a:xfrm>
        </p:spPr>
        <p:txBody>
          <a:bodyPr/>
          <a:lstStyle>
            <a:lvl1pPr>
              <a:defRPr>
                <a:latin typeface="Calibri Light" pitchFamily="34" charset="0"/>
              </a:defRPr>
            </a:lvl1pPr>
          </a:lstStyle>
          <a:p>
            <a:fld id="{776EB9F2-A176-46FA-BC22-6FE2303373A6}" type="slidenum">
              <a:rPr lang="en-US"/>
              <a:pPr/>
              <a:t>‹#›</a:t>
            </a:fld>
            <a:endParaRPr lang="en-US"/>
          </a:p>
        </p:txBody>
      </p:sp>
    </p:spTree>
    <p:extLst>
      <p:ext uri="{BB962C8B-B14F-4D97-AF65-F5344CB8AC3E}">
        <p14:creationId xmlns:p14="http://schemas.microsoft.com/office/powerpoint/2010/main" val="13036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404B92-8156-4D56-BBAC-599446347FB6}" type="datetimeFigureOut">
              <a:rPr lang="en-IN" smtClean="0"/>
              <a:t>01-09-2023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FABEAC-A1A5-40CA-BE4E-413DF592EECD}" type="slidenum">
              <a:rPr lang="en-IN" smtClean="0"/>
              <a:t>‹#›</a:t>
            </a:fld>
            <a:endParaRPr lang="en-IN"/>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39054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404B92-8156-4D56-BBAC-599446347FB6}" type="datetimeFigureOut">
              <a:rPr lang="en-IN" smtClean="0"/>
              <a:t>01-09-2023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FABEAC-A1A5-40CA-BE4E-413DF592EECD}" type="slidenum">
              <a:rPr lang="en-IN" smtClean="0"/>
              <a:t>‹#›</a:t>
            </a:fld>
            <a:endParaRPr lang="en-IN"/>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4340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404B92-8156-4D56-BBAC-599446347FB6}" type="datetimeFigureOut">
              <a:rPr lang="en-IN" smtClean="0"/>
              <a:t>01-09-2023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5FABEAC-A1A5-40CA-BE4E-413DF592EECD}" type="slidenum">
              <a:rPr lang="en-IN" smtClean="0"/>
              <a:t>‹#›</a:t>
            </a:fld>
            <a:endParaRPr lang="en-IN"/>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93326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404B92-8156-4D56-BBAC-599446347FB6}" type="datetimeFigureOut">
              <a:rPr lang="en-IN" smtClean="0"/>
              <a:t>01-09-2023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5FABEAC-A1A5-40CA-BE4E-413DF592EECD}" type="slidenum">
              <a:rPr lang="en-IN" smtClean="0"/>
              <a:t>‹#›</a:t>
            </a:fld>
            <a:endParaRPr lang="en-IN"/>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748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404B92-8156-4D56-BBAC-599446347FB6}" type="datetimeFigureOut">
              <a:rPr lang="en-IN" smtClean="0"/>
              <a:t>01-09-2023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5FABEAC-A1A5-40CA-BE4E-413DF592EECD}" type="slidenum">
              <a:rPr lang="en-IN" smtClean="0"/>
              <a:t>‹#›</a:t>
            </a:fld>
            <a:endParaRPr lang="en-IN"/>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40469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04B92-8156-4D56-BBAC-599446347FB6}" type="datetimeFigureOut">
              <a:rPr lang="en-IN" smtClean="0"/>
              <a:t>01-09-2023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5FABEAC-A1A5-40CA-BE4E-413DF592EECD}" type="slidenum">
              <a:rPr lang="en-IN" smtClean="0"/>
              <a:t>‹#›</a:t>
            </a:fld>
            <a:endParaRPr lang="en-IN"/>
          </a:p>
        </p:txBody>
      </p:sp>
    </p:spTree>
    <p:extLst>
      <p:ext uri="{BB962C8B-B14F-4D97-AF65-F5344CB8AC3E}">
        <p14:creationId xmlns:p14="http://schemas.microsoft.com/office/powerpoint/2010/main" val="3696929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404B92-8156-4D56-BBAC-599446347FB6}" type="datetimeFigureOut">
              <a:rPr lang="en-IN" smtClean="0"/>
              <a:t>01-09-2023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5FABEAC-A1A5-40CA-BE4E-413DF592EECD}" type="slidenum">
              <a:rPr lang="en-IN" smtClean="0"/>
              <a:t>‹#›</a:t>
            </a:fld>
            <a:endParaRPr lang="en-IN"/>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2243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B404B92-8156-4D56-BBAC-599446347FB6}" type="datetimeFigureOut">
              <a:rPr lang="en-IN" smtClean="0"/>
              <a:t>01-09-2023</a:t>
            </a:fld>
            <a:endParaRPr lang="en-IN"/>
          </a:p>
        </p:txBody>
      </p:sp>
      <p:sp>
        <p:nvSpPr>
          <p:cNvPr id="6" name="Footer Placeholder 5"/>
          <p:cNvSpPr>
            <a:spLocks noGrp="1"/>
          </p:cNvSpPr>
          <p:nvPr>
            <p:ph type="ftr" sz="quarter" idx="11"/>
          </p:nvPr>
        </p:nvSpPr>
        <p:spPr>
          <a:xfrm>
            <a:off x="1447382" y="318640"/>
            <a:ext cx="5541004" cy="320931"/>
          </a:xfrm>
        </p:spPr>
        <p:txBody>
          <a:bodyPr/>
          <a:lstStyle/>
          <a:p>
            <a:endParaRPr lang="en-IN"/>
          </a:p>
        </p:txBody>
      </p:sp>
      <p:sp>
        <p:nvSpPr>
          <p:cNvPr id="7" name="Slide Number Placeholder 6"/>
          <p:cNvSpPr>
            <a:spLocks noGrp="1"/>
          </p:cNvSpPr>
          <p:nvPr>
            <p:ph type="sldNum" sz="quarter" idx="12"/>
          </p:nvPr>
        </p:nvSpPr>
        <p:spPr/>
        <p:txBody>
          <a:bodyPr/>
          <a:lstStyle/>
          <a:p>
            <a:fld id="{B5FABEAC-A1A5-40CA-BE4E-413DF592EECD}" type="slidenum">
              <a:rPr lang="en-IN" smtClean="0"/>
              <a:t>‹#›</a:t>
            </a:fld>
            <a:endParaRPr lang="en-IN"/>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58294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B404B92-8156-4D56-BBAC-599446347FB6}" type="datetimeFigureOut">
              <a:rPr lang="en-IN" smtClean="0"/>
              <a:t>01-09-2023</a:t>
            </a:fld>
            <a:endParaRPr lang="en-IN"/>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5FABEAC-A1A5-40CA-BE4E-413DF592EECD}" type="slidenum">
              <a:rPr lang="en-IN" smtClean="0"/>
              <a:t>‹#›</a:t>
            </a:fld>
            <a:endParaRPr lang="en-IN"/>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15996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a:spLocks noGrp="1" noRot="1" noMove="1" noResize="1" noEditPoints="1" noAdjustHandles="1" noChangeArrowheads="1" noChangeShapeType="1"/>
          </p:cNvSpPr>
          <p:nvPr/>
        </p:nvSpPr>
        <p:spPr>
          <a:xfrm>
            <a:off x="-15025" y="0"/>
            <a:ext cx="12192000" cy="685800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p:nvPr/>
        </p:nvSpPr>
        <p:spPr>
          <a:xfrm>
            <a:off x="8915401" y="3581400"/>
            <a:ext cx="1435607" cy="1447800"/>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5" name="object 5"/>
          <p:cNvSpPr txBox="1"/>
          <p:nvPr/>
        </p:nvSpPr>
        <p:spPr>
          <a:xfrm>
            <a:off x="618004" y="3860569"/>
            <a:ext cx="8755357" cy="738664"/>
          </a:xfrm>
          <a:prstGeom prst="rect">
            <a:avLst/>
          </a:prstGeom>
        </p:spPr>
        <p:txBody>
          <a:bodyPr vert="horz" wrap="square" lIns="0" tIns="0" rIns="0" bIns="0" rtlCol="0">
            <a:spAutoFit/>
          </a:bodyPr>
          <a:lstStyle/>
          <a:p>
            <a:pPr marL="450850"/>
            <a:r>
              <a:rPr lang="en-US" sz="2400" b="1" dirty="0">
                <a:solidFill>
                  <a:prstClr val="black"/>
                </a:solidFill>
                <a:latin typeface="Gadugi" panose="020B0502040204020203" pitchFamily="34" charset="0"/>
                <a:ea typeface="Gadugi" panose="020B0502040204020203" pitchFamily="34" charset="0"/>
                <a:cs typeface="Arial"/>
              </a:rPr>
              <a:t>Emerging Risk (Including Business risk in General Insurance</a:t>
            </a:r>
          </a:p>
        </p:txBody>
      </p:sp>
      <p:sp>
        <p:nvSpPr>
          <p:cNvPr id="6" name="object 6"/>
          <p:cNvSpPr txBox="1"/>
          <p:nvPr/>
        </p:nvSpPr>
        <p:spPr>
          <a:xfrm>
            <a:off x="9792461" y="6289751"/>
            <a:ext cx="114300" cy="215444"/>
          </a:xfrm>
          <a:prstGeom prst="rect">
            <a:avLst/>
          </a:prstGeom>
        </p:spPr>
        <p:txBody>
          <a:bodyPr vert="horz" wrap="square" lIns="0" tIns="0" rIns="0" bIns="0" rtlCol="0">
            <a:spAutoFit/>
          </a:bodyPr>
          <a:lstStyle/>
          <a:p>
            <a:pPr marL="12700"/>
            <a:endParaRPr sz="1400" b="1" dirty="0">
              <a:solidFill>
                <a:prstClr val="white"/>
              </a:solidFill>
              <a:latin typeface="Times New Roman"/>
              <a:cs typeface="Times New Roman"/>
            </a:endParaRPr>
          </a:p>
        </p:txBody>
      </p:sp>
      <p:sp>
        <p:nvSpPr>
          <p:cNvPr id="8" name="object 5"/>
          <p:cNvSpPr txBox="1">
            <a:spLocks noGrp="1"/>
          </p:cNvSpPr>
          <p:nvPr/>
        </p:nvSpPr>
        <p:spPr>
          <a:xfrm>
            <a:off x="473201" y="-18779"/>
            <a:ext cx="8915400" cy="2277547"/>
          </a:xfrm>
          <a:prstGeom prst="rect">
            <a:avLst/>
          </a:prstGeom>
        </p:spPr>
        <p:txBody>
          <a:bodyPr vert="horz" wrap="square" lIns="0" tIns="0" rIns="0" bIns="0" rtlCol="0">
            <a:spAutoFit/>
          </a:bodyPr>
          <a:lstStyle>
            <a:lvl1pPr>
              <a:defRPr sz="4000" b="0" i="0">
                <a:solidFill>
                  <a:schemeClr val="bg1"/>
                </a:solidFill>
                <a:latin typeface="Calibri"/>
                <a:ea typeface="+mj-ea"/>
                <a:cs typeface="Calibri"/>
              </a:defRPr>
            </a:lvl1pPr>
          </a:lstStyle>
          <a:p>
            <a:pPr marL="450850"/>
            <a:endParaRPr lang="en-IN" sz="2000" dirty="0">
              <a:solidFill>
                <a:prstClr val="black"/>
              </a:solidFill>
              <a:latin typeface="Gadugi" panose="020B0502040204020203" pitchFamily="34" charset="0"/>
              <a:ea typeface="Gadugi" panose="020B0502040204020203" pitchFamily="34" charset="0"/>
              <a:cs typeface="Times New Roman"/>
            </a:endParaRPr>
          </a:p>
          <a:p>
            <a:pPr>
              <a:spcBef>
                <a:spcPts val="15"/>
              </a:spcBef>
            </a:pPr>
            <a:r>
              <a:rPr lang="en-US" sz="3200" b="1" dirty="0">
                <a:latin typeface="Gadugi" panose="020B0502040204020203" pitchFamily="34" charset="0"/>
                <a:ea typeface="Gadugi" panose="020B0502040204020203" pitchFamily="34" charset="0"/>
                <a:cs typeface="Times New Roman"/>
              </a:rPr>
              <a:t>7th Seminar on Enterprise Risk Management</a:t>
            </a:r>
          </a:p>
          <a:p>
            <a:pPr marL="12700" marR="5080" algn="just"/>
            <a:r>
              <a:rPr lang="en-US" sz="3200" b="1" spc="-30" dirty="0">
                <a:solidFill>
                  <a:prstClr val="white"/>
                </a:solidFill>
                <a:latin typeface="Gadugi" panose="020B0502040204020203" pitchFamily="34" charset="0"/>
                <a:ea typeface="Gadugi" panose="020B0502040204020203" pitchFamily="34" charset="0"/>
              </a:rPr>
              <a:t>1</a:t>
            </a:r>
            <a:r>
              <a:rPr lang="en-US" sz="3200" b="1" spc="-30" baseline="30000" dirty="0">
                <a:solidFill>
                  <a:prstClr val="white"/>
                </a:solidFill>
                <a:latin typeface="Gadugi" panose="020B0502040204020203" pitchFamily="34" charset="0"/>
                <a:ea typeface="Gadugi" panose="020B0502040204020203" pitchFamily="34" charset="0"/>
              </a:rPr>
              <a:t>st</a:t>
            </a:r>
            <a:r>
              <a:rPr lang="en-US" sz="3200" b="1" spc="-30" dirty="0">
                <a:solidFill>
                  <a:prstClr val="white"/>
                </a:solidFill>
                <a:latin typeface="Gadugi" panose="020B0502040204020203" pitchFamily="34" charset="0"/>
                <a:ea typeface="Gadugi" panose="020B0502040204020203" pitchFamily="34" charset="0"/>
              </a:rPr>
              <a:t> September 2023</a:t>
            </a:r>
          </a:p>
          <a:p>
            <a:pPr marL="12700" marR="5080" algn="just"/>
            <a:r>
              <a:rPr lang="en-US" sz="3200" b="1" spc="-30" dirty="0">
                <a:solidFill>
                  <a:prstClr val="white"/>
                </a:solidFill>
                <a:latin typeface="Gadugi" panose="020B0502040204020203" pitchFamily="34" charset="0"/>
                <a:ea typeface="Gadugi" panose="020B0502040204020203" pitchFamily="34" charset="0"/>
              </a:rPr>
              <a:t>Hotel Sea Princess, Mumbai</a:t>
            </a:r>
            <a:endParaRPr lang="en-US" sz="3200" b="1" dirty="0">
              <a:solidFill>
                <a:prstClr val="white"/>
              </a:solidFill>
              <a:latin typeface="Gadugi" panose="020B0502040204020203" pitchFamily="34" charset="0"/>
              <a:ea typeface="Gadugi" panose="020B0502040204020203" pitchFamily="34" charset="0"/>
            </a:endParaRPr>
          </a:p>
          <a:p>
            <a:pPr>
              <a:spcBef>
                <a:spcPts val="15"/>
              </a:spcBef>
            </a:pPr>
            <a:endParaRPr lang="en-US" sz="3200" b="1" dirty="0">
              <a:latin typeface="Times New Roman"/>
              <a:cs typeface="Times New Roman"/>
            </a:endParaRPr>
          </a:p>
        </p:txBody>
      </p:sp>
    </p:spTree>
    <p:extLst>
      <p:ext uri="{BB962C8B-B14F-4D97-AF65-F5344CB8AC3E}">
        <p14:creationId xmlns:p14="http://schemas.microsoft.com/office/powerpoint/2010/main" val="1262587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a:extLst>
              <a:ext uri="{FF2B5EF4-FFF2-40B4-BE49-F238E27FC236}">
                <a16:creationId xmlns:a16="http://schemas.microsoft.com/office/drawing/2014/main" id="{8026A562-5F12-4E81-B9E1-A4E444213A50}"/>
              </a:ext>
            </a:extLst>
          </p:cNvPr>
          <p:cNvGraphicFramePr>
            <a:graphicFrameLocks/>
          </p:cNvGraphicFramePr>
          <p:nvPr>
            <p:extLst>
              <p:ext uri="{D42A27DB-BD31-4B8C-83A1-F6EECF244321}">
                <p14:modId xmlns:p14="http://schemas.microsoft.com/office/powerpoint/2010/main" val="3554977298"/>
              </p:ext>
            </p:extLst>
          </p:nvPr>
        </p:nvGraphicFramePr>
        <p:xfrm>
          <a:off x="887893" y="1603512"/>
          <a:ext cx="9952383" cy="4479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3">
            <a:extLst>
              <a:ext uri="{FF2B5EF4-FFF2-40B4-BE49-F238E27FC236}">
                <a16:creationId xmlns:a16="http://schemas.microsoft.com/office/drawing/2014/main" id="{62537C21-6539-42EC-B3ED-3102C6F59857}"/>
              </a:ext>
            </a:extLst>
          </p:cNvPr>
          <p:cNvSpPr txBox="1">
            <a:spLocks/>
          </p:cNvSpPr>
          <p:nvPr/>
        </p:nvSpPr>
        <p:spPr>
          <a:xfrm>
            <a:off x="887893" y="354500"/>
            <a:ext cx="10774020" cy="692961"/>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Enterprise Risk Management –RAG based Risk Monitoring of KRI’s </a:t>
            </a:r>
            <a:endParaRPr lang="en-IN" sz="2400" dirty="0"/>
          </a:p>
        </p:txBody>
      </p:sp>
    </p:spTree>
    <p:extLst>
      <p:ext uri="{BB962C8B-B14F-4D97-AF65-F5344CB8AC3E}">
        <p14:creationId xmlns:p14="http://schemas.microsoft.com/office/powerpoint/2010/main" val="514957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612EA-46FB-395F-4F26-142B3E4B4AE3}"/>
              </a:ext>
            </a:extLst>
          </p:cNvPr>
          <p:cNvSpPr>
            <a:spLocks noGrp="1"/>
          </p:cNvSpPr>
          <p:nvPr>
            <p:ph type="title"/>
          </p:nvPr>
        </p:nvSpPr>
        <p:spPr>
          <a:xfrm>
            <a:off x="1451579" y="1245704"/>
            <a:ext cx="9603275" cy="608050"/>
          </a:xfrm>
        </p:spPr>
        <p:txBody>
          <a:bodyPr/>
          <a:lstStyle/>
          <a:p>
            <a:r>
              <a:rPr lang="en-US" dirty="0"/>
              <a:t>Key Risk Indicator Approach</a:t>
            </a:r>
          </a:p>
        </p:txBody>
      </p:sp>
      <p:graphicFrame>
        <p:nvGraphicFramePr>
          <p:cNvPr id="3" name="Table 2">
            <a:extLst>
              <a:ext uri="{FF2B5EF4-FFF2-40B4-BE49-F238E27FC236}">
                <a16:creationId xmlns:a16="http://schemas.microsoft.com/office/drawing/2014/main" id="{0B9C5841-C1BB-F793-7185-38DCA8D10A00}"/>
              </a:ext>
            </a:extLst>
          </p:cNvPr>
          <p:cNvGraphicFramePr>
            <a:graphicFrameLocks noGrp="1"/>
          </p:cNvGraphicFramePr>
          <p:nvPr>
            <p:extLst>
              <p:ext uri="{D42A27DB-BD31-4B8C-83A1-F6EECF244321}">
                <p14:modId xmlns:p14="http://schemas.microsoft.com/office/powerpoint/2010/main" val="1650941324"/>
              </p:ext>
            </p:extLst>
          </p:nvPr>
        </p:nvGraphicFramePr>
        <p:xfrm>
          <a:off x="730282" y="1999528"/>
          <a:ext cx="10731436" cy="3952614"/>
        </p:xfrm>
        <a:graphic>
          <a:graphicData uri="http://schemas.openxmlformats.org/drawingml/2006/table">
            <a:tbl>
              <a:tblPr firstRow="1">
                <a:tableStyleId>{616DA210-FB5B-4158-B5E0-FEB733F419BA}</a:tableStyleId>
              </a:tblPr>
              <a:tblGrid>
                <a:gridCol w="2103588">
                  <a:extLst>
                    <a:ext uri="{9D8B030D-6E8A-4147-A177-3AD203B41FA5}">
                      <a16:colId xmlns:a16="http://schemas.microsoft.com/office/drawing/2014/main" val="72585197"/>
                    </a:ext>
                  </a:extLst>
                </a:gridCol>
                <a:gridCol w="4451780">
                  <a:extLst>
                    <a:ext uri="{9D8B030D-6E8A-4147-A177-3AD203B41FA5}">
                      <a16:colId xmlns:a16="http://schemas.microsoft.com/office/drawing/2014/main" val="2125842141"/>
                    </a:ext>
                  </a:extLst>
                </a:gridCol>
                <a:gridCol w="1402393">
                  <a:extLst>
                    <a:ext uri="{9D8B030D-6E8A-4147-A177-3AD203B41FA5}">
                      <a16:colId xmlns:a16="http://schemas.microsoft.com/office/drawing/2014/main" val="419391076"/>
                    </a:ext>
                  </a:extLst>
                </a:gridCol>
                <a:gridCol w="1663302">
                  <a:extLst>
                    <a:ext uri="{9D8B030D-6E8A-4147-A177-3AD203B41FA5}">
                      <a16:colId xmlns:a16="http://schemas.microsoft.com/office/drawing/2014/main" val="6738047"/>
                    </a:ext>
                  </a:extLst>
                </a:gridCol>
                <a:gridCol w="1110373">
                  <a:extLst>
                    <a:ext uri="{9D8B030D-6E8A-4147-A177-3AD203B41FA5}">
                      <a16:colId xmlns:a16="http://schemas.microsoft.com/office/drawing/2014/main" val="114384860"/>
                    </a:ext>
                  </a:extLst>
                </a:gridCol>
              </a:tblGrid>
              <a:tr h="316202">
                <a:tc>
                  <a:txBody>
                    <a:bodyPr/>
                    <a:lstStyle/>
                    <a:p>
                      <a:pPr algn="ctr" rtl="0" fontAlgn="ctr"/>
                      <a:r>
                        <a:rPr lang="en-US" sz="1100" b="1" u="none" strike="noStrike" dirty="0">
                          <a:solidFill>
                            <a:schemeClr val="bg1"/>
                          </a:solidFill>
                          <a:effectLst/>
                          <a:latin typeface="+mn-lt"/>
                          <a:cs typeface="Arial" panose="020B0604020202020204" pitchFamily="34" charset="0"/>
                        </a:rPr>
                        <a:t>Risk Parameter </a:t>
                      </a:r>
                      <a:endParaRPr lang="en-US" sz="1100" b="1" i="0" u="none" strike="noStrike" dirty="0">
                        <a:solidFill>
                          <a:schemeClr val="bg1"/>
                        </a:solidFill>
                        <a:effectLst/>
                        <a:latin typeface="+mn-lt"/>
                        <a:cs typeface="Arial" panose="020B0604020202020204" pitchFamily="34" charset="0"/>
                      </a:endParaRPr>
                    </a:p>
                  </a:txBody>
                  <a:tcPr marL="6896" marR="6896" marT="6896"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ctr" rtl="0" fontAlgn="ctr"/>
                      <a:r>
                        <a:rPr lang="en-US" sz="1100" b="1" u="none" strike="noStrike" dirty="0">
                          <a:solidFill>
                            <a:schemeClr val="bg1"/>
                          </a:solidFill>
                          <a:effectLst/>
                          <a:latin typeface="+mn-lt"/>
                          <a:cs typeface="Arial" panose="020B0604020202020204" pitchFamily="34" charset="0"/>
                        </a:rPr>
                        <a:t>Metric</a:t>
                      </a:r>
                      <a:endParaRPr lang="en-US" sz="1100" b="1" i="0" u="none" strike="noStrike" dirty="0">
                        <a:solidFill>
                          <a:schemeClr val="bg1"/>
                        </a:solidFill>
                        <a:effectLst/>
                        <a:latin typeface="+mn-lt"/>
                        <a:cs typeface="Arial" panose="020B0604020202020204" pitchFamily="34" charset="0"/>
                      </a:endParaRPr>
                    </a:p>
                  </a:txBody>
                  <a:tcPr marL="6896" marR="6896" marT="6896"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ctr" rtl="0" fontAlgn="ctr"/>
                      <a:r>
                        <a:rPr lang="en-US" sz="1100" b="1" u="none" strike="noStrike" dirty="0">
                          <a:solidFill>
                            <a:schemeClr val="bg1"/>
                          </a:solidFill>
                          <a:effectLst/>
                          <a:latin typeface="+mn-lt"/>
                          <a:cs typeface="Arial" panose="020B0604020202020204" pitchFamily="34" charset="0"/>
                        </a:rPr>
                        <a:t>Red </a:t>
                      </a:r>
                      <a:endParaRPr lang="en-US" sz="1100" b="1" i="0" u="none" strike="noStrike" dirty="0">
                        <a:solidFill>
                          <a:schemeClr val="bg1"/>
                        </a:solidFill>
                        <a:effectLst/>
                        <a:latin typeface="+mn-lt"/>
                        <a:cs typeface="Arial" panose="020B0604020202020204" pitchFamily="34" charset="0"/>
                      </a:endParaRPr>
                    </a:p>
                  </a:txBody>
                  <a:tcPr marL="6896" marR="6896" marT="6896"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rtl="0" fontAlgn="ctr"/>
                      <a:r>
                        <a:rPr lang="en-US" sz="1100" b="1" u="none" strike="noStrike" dirty="0">
                          <a:solidFill>
                            <a:schemeClr val="bg1"/>
                          </a:solidFill>
                          <a:effectLst/>
                          <a:latin typeface="+mn-lt"/>
                          <a:cs typeface="Arial" panose="020B0604020202020204" pitchFamily="34" charset="0"/>
                        </a:rPr>
                        <a:t>Amber</a:t>
                      </a:r>
                      <a:endParaRPr lang="en-US" sz="1100" b="1" i="0" u="none" strike="noStrike" dirty="0">
                        <a:solidFill>
                          <a:schemeClr val="bg1"/>
                        </a:solidFill>
                        <a:effectLst/>
                        <a:latin typeface="+mn-lt"/>
                        <a:cs typeface="Arial" panose="020B0604020202020204" pitchFamily="34" charset="0"/>
                      </a:endParaRPr>
                    </a:p>
                  </a:txBody>
                  <a:tcPr marL="6896" marR="6896" marT="6896"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rtl="0" fontAlgn="ctr"/>
                      <a:r>
                        <a:rPr lang="en-US" sz="1100" b="1" u="none" strike="noStrike" dirty="0">
                          <a:solidFill>
                            <a:schemeClr val="bg1"/>
                          </a:solidFill>
                          <a:effectLst/>
                          <a:latin typeface="+mn-lt"/>
                          <a:cs typeface="Arial" panose="020B0604020202020204" pitchFamily="34" charset="0"/>
                        </a:rPr>
                        <a:t>Green</a:t>
                      </a:r>
                      <a:endParaRPr lang="en-US" sz="1100" b="1" i="0" u="none" strike="noStrike" dirty="0">
                        <a:solidFill>
                          <a:schemeClr val="bg1"/>
                        </a:solidFill>
                        <a:effectLst/>
                        <a:latin typeface="+mn-lt"/>
                        <a:cs typeface="Arial" panose="020B0604020202020204" pitchFamily="34" charset="0"/>
                      </a:endParaRPr>
                    </a:p>
                  </a:txBody>
                  <a:tcPr marL="6896" marR="6896" marT="6896"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4061149578"/>
                  </a:ext>
                </a:extLst>
              </a:tr>
              <a:tr h="391670">
                <a:tc rowSpan="2">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u="none" strike="noStrike" dirty="0">
                          <a:solidFill>
                            <a:schemeClr val="tx1"/>
                          </a:solidFill>
                          <a:effectLst/>
                          <a:latin typeface="+mn-lt"/>
                          <a:cs typeface="Arial" panose="020B0604020202020204" pitchFamily="34" charset="0"/>
                        </a:rPr>
                        <a:t>Financial Risk Profile of Re-Insurers and Domestic Insurers</a:t>
                      </a:r>
                      <a:endParaRPr lang="en-US" sz="1100" b="0" i="0" u="none" strike="noStrike" dirty="0">
                        <a:solidFill>
                          <a:schemeClr val="tx1"/>
                        </a:solidFill>
                        <a:effectLst/>
                        <a:latin typeface="+mn-lt"/>
                        <a:cs typeface="Arial" panose="020B0604020202020204" pitchFamily="34" charset="0"/>
                      </a:endParaRPr>
                    </a:p>
                  </a:txBody>
                  <a:tcPr marL="108000" marR="6896" marT="6896"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marR="0" lvl="0" indent="-114300" algn="l">
                        <a:lnSpc>
                          <a:spcPct val="100000"/>
                        </a:lnSpc>
                        <a:spcBef>
                          <a:spcPts val="0"/>
                        </a:spcBef>
                        <a:spcAft>
                          <a:spcPts val="300"/>
                        </a:spcAft>
                        <a:buFont typeface="+mj-lt"/>
                        <a:buAutoNum type="arabicPeriod"/>
                      </a:pPr>
                      <a:r>
                        <a:rPr lang="en-US" sz="1100" dirty="0">
                          <a:solidFill>
                            <a:schemeClr val="tx1"/>
                          </a:solidFill>
                          <a:effectLst/>
                          <a:latin typeface="+mn-lt"/>
                          <a:ea typeface="Calibri" panose="020F0502020204030204" pitchFamily="34" charset="0"/>
                          <a:cs typeface="Times New Roman" panose="02020603050405020304" pitchFamily="18" charset="0"/>
                        </a:rPr>
                        <a:t>Domestic Insurers:</a:t>
                      </a:r>
                    </a:p>
                    <a:p>
                      <a:pPr marL="114300" marR="0" lvl="0" indent="-114300" algn="l">
                        <a:lnSpc>
                          <a:spcPct val="100000"/>
                        </a:lnSpc>
                        <a:spcBef>
                          <a:spcPts val="0"/>
                        </a:spcBef>
                        <a:spcAft>
                          <a:spcPts val="300"/>
                        </a:spcAft>
                        <a:buFont typeface="Arial" panose="020B0604020202020204" pitchFamily="34" charset="0"/>
                        <a:buChar char="•"/>
                      </a:pPr>
                      <a:r>
                        <a:rPr lang="en-US" sz="1100" dirty="0">
                          <a:solidFill>
                            <a:schemeClr val="tx1"/>
                          </a:solidFill>
                          <a:effectLst/>
                          <a:latin typeface="+mn-lt"/>
                          <a:ea typeface="Calibri" panose="020F0502020204030204" pitchFamily="34" charset="0"/>
                          <a:cs typeface="Times New Roman" panose="02020603050405020304" pitchFamily="18" charset="0"/>
                        </a:rPr>
                        <a:t>Solvency Ratio of not less than 1.5 at the time of Placement</a:t>
                      </a:r>
                    </a:p>
                  </a:txBody>
                  <a:tcPr marL="108000" marR="6896" marT="6896"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rtl="0" fontAlgn="t"/>
                      <a:endParaRPr lang="en-US" sz="1100" b="0" i="0" u="none" strike="noStrike" dirty="0">
                        <a:solidFill>
                          <a:schemeClr val="tx1"/>
                        </a:solidFill>
                        <a:effectLst/>
                        <a:latin typeface="+mn-lt"/>
                        <a:cs typeface="Arial" panose="020B0604020202020204" pitchFamily="34" charset="0"/>
                      </a:endParaRPr>
                    </a:p>
                  </a:txBody>
                  <a:tcPr marL="108000" marR="6896" marT="6896"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rtl="0" fontAlgn="t"/>
                      <a:endParaRPr lang="en-US" sz="1200" b="0" i="0" u="none" strike="noStrike" dirty="0">
                        <a:solidFill>
                          <a:schemeClr val="tx1"/>
                        </a:solidFill>
                        <a:effectLst/>
                        <a:latin typeface="+mn-lt"/>
                        <a:cs typeface="Arial" panose="020B0604020202020204" pitchFamily="34" charset="0"/>
                      </a:endParaRPr>
                    </a:p>
                  </a:txBody>
                  <a:tcPr marL="108000" marR="6896" marT="6896"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endParaRPr lang="en-US" sz="1100" b="0" i="0" u="none" strike="noStrike" dirty="0">
                        <a:solidFill>
                          <a:schemeClr val="tx1"/>
                        </a:solidFill>
                        <a:effectLst/>
                        <a:latin typeface="+mn-lt"/>
                        <a:cs typeface="Arial" panose="020B0604020202020204" pitchFamily="34" charset="0"/>
                      </a:endParaRPr>
                    </a:p>
                  </a:txBody>
                  <a:tcPr marL="108000" marR="6896" marT="6896"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2155769532"/>
                  </a:ext>
                </a:extLst>
              </a:tr>
              <a:tr h="482766">
                <a:tc vMerge="1">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US" sz="1200" b="0" i="0" u="none" strike="noStrike" dirty="0">
                        <a:solidFill>
                          <a:schemeClr val="tx1"/>
                        </a:solidFill>
                        <a:effectLst/>
                        <a:latin typeface="+mn-lt"/>
                        <a:cs typeface="Arial" panose="020B0604020202020204" pitchFamily="34" charset="0"/>
                      </a:endParaRPr>
                    </a:p>
                  </a:txBody>
                  <a:tcPr marL="108000" marR="6896" marT="6896"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marR="0" lvl="0" indent="-114300" algn="l">
                        <a:lnSpc>
                          <a:spcPct val="100000"/>
                        </a:lnSpc>
                        <a:spcBef>
                          <a:spcPts val="0"/>
                        </a:spcBef>
                        <a:spcAft>
                          <a:spcPts val="300"/>
                        </a:spcAft>
                        <a:buFont typeface="+mj-lt"/>
                        <a:buAutoNum type="arabicPeriod" startAt="2"/>
                      </a:pPr>
                      <a:r>
                        <a:rPr lang="en-US" sz="1100" dirty="0">
                          <a:solidFill>
                            <a:schemeClr val="tx1"/>
                          </a:solidFill>
                          <a:effectLst/>
                          <a:latin typeface="+mn-lt"/>
                          <a:ea typeface="Calibri" panose="020F0502020204030204" pitchFamily="34" charset="0"/>
                          <a:cs typeface="Times New Roman" panose="02020603050405020304" pitchFamily="18" charset="0"/>
                        </a:rPr>
                        <a:t>Re-Insurers:</a:t>
                      </a:r>
                    </a:p>
                    <a:p>
                      <a:pPr marL="114300" marR="0" lvl="0" indent="-114300" algn="l">
                        <a:lnSpc>
                          <a:spcPct val="100000"/>
                        </a:lnSpc>
                        <a:spcBef>
                          <a:spcPts val="0"/>
                        </a:spcBef>
                        <a:spcAft>
                          <a:spcPts val="300"/>
                        </a:spcAft>
                        <a:buFont typeface="Arial" panose="020B0604020202020204" pitchFamily="34" charset="0"/>
                        <a:buChar char="•"/>
                      </a:pPr>
                      <a:r>
                        <a:rPr lang="en-US" sz="1100" dirty="0">
                          <a:solidFill>
                            <a:schemeClr val="tx1"/>
                          </a:solidFill>
                          <a:effectLst/>
                          <a:latin typeface="+mn-lt"/>
                          <a:ea typeface="Calibri" panose="020F0502020204030204" pitchFamily="34" charset="0"/>
                          <a:cs typeface="Times New Roman" panose="02020603050405020304" pitchFamily="18" charset="0"/>
                        </a:rPr>
                        <a:t>Rating of not lower than __at the time of Placement</a:t>
                      </a:r>
                      <a:r>
                        <a:rPr lang="en-US" sz="1100" b="0" i="0" u="none" strike="noStrike" dirty="0">
                          <a:solidFill>
                            <a:schemeClr val="tx1"/>
                          </a:solidFill>
                          <a:effectLst/>
                          <a:latin typeface="+mn-lt"/>
                          <a:ea typeface="Calibri" panose="020F0502020204030204" pitchFamily="34" charset="0"/>
                          <a:cs typeface="Arial" panose="020B0604020202020204" pitchFamily="34" charset="0"/>
                        </a:rPr>
                        <a:t> or During the course of business.</a:t>
                      </a:r>
                    </a:p>
                  </a:txBody>
                  <a:tcPr marL="108000" marR="6896" marT="6896"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100" u="none" strike="noStrike" dirty="0">
                        <a:effectLst/>
                        <a:latin typeface="+mn-lt"/>
                      </a:endParaRPr>
                    </a:p>
                  </a:txBody>
                  <a:tcPr marL="678" marR="678" marT="678"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indent="0" algn="l" fontAlgn="ctr">
                        <a:buNone/>
                      </a:pPr>
                      <a:endParaRPr lang="en-US" sz="1100" u="none" strike="noStrike" dirty="0">
                        <a:effectLst/>
                        <a:latin typeface="+mn-lt"/>
                      </a:endParaRPr>
                    </a:p>
                  </a:txBody>
                  <a:tcPr marL="678" marR="678" marT="678"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100" u="none" strike="noStrike" dirty="0">
                        <a:effectLst/>
                        <a:latin typeface="+mn-lt"/>
                      </a:endParaRPr>
                    </a:p>
                  </a:txBody>
                  <a:tcPr marL="678" marR="678" marT="678"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4773654"/>
                  </a:ext>
                </a:extLst>
              </a:tr>
              <a:tr h="354753">
                <a:tc>
                  <a:txBody>
                    <a:bodyPr/>
                    <a:lstStyle/>
                    <a:p>
                      <a:pPr algn="l" fontAlgn="ctr"/>
                      <a:r>
                        <a:rPr lang="en-IN" sz="1100" b="0" i="0" u="none" strike="noStrike" dirty="0">
                          <a:solidFill>
                            <a:srgbClr val="000000"/>
                          </a:solidFill>
                          <a:effectLst/>
                          <a:latin typeface="+mn-lt"/>
                        </a:rPr>
                        <a:t>Attrition</a:t>
                      </a:r>
                    </a:p>
                  </a:txBody>
                  <a:tcPr marL="9153" marR="9153" marT="9153"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100" b="0" i="0" u="none" strike="noStrike" dirty="0">
                          <a:solidFill>
                            <a:srgbClr val="000000"/>
                          </a:solidFill>
                          <a:effectLst/>
                          <a:latin typeface="+mn-lt"/>
                        </a:rPr>
                        <a:t>Attrition %age - High performers (Employee rated 1 and 2 in performance cycle)</a:t>
                      </a:r>
                      <a:endParaRPr lang="en-IN" sz="1100" b="0" i="0" u="none" strike="noStrike" dirty="0">
                        <a:solidFill>
                          <a:srgbClr val="000000"/>
                        </a:solidFill>
                        <a:effectLst/>
                        <a:latin typeface="+mn-lt"/>
                      </a:endParaRPr>
                    </a:p>
                  </a:txBody>
                  <a:tcPr marL="9153" marR="9153" marT="9153"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IN" sz="1100" b="0" i="0" u="none" strike="noStrike" dirty="0">
                        <a:solidFill>
                          <a:srgbClr val="000000"/>
                        </a:solidFill>
                        <a:effectLst/>
                        <a:latin typeface="+mn-lt"/>
                      </a:endParaRPr>
                    </a:p>
                  </a:txBody>
                  <a:tcPr marL="9153" marR="9153" marT="9153"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IN" sz="1100" b="0" i="0" u="none" strike="noStrike" dirty="0">
                        <a:solidFill>
                          <a:srgbClr val="000000"/>
                        </a:solidFill>
                        <a:effectLst/>
                        <a:latin typeface="+mn-lt"/>
                      </a:endParaRPr>
                    </a:p>
                  </a:txBody>
                  <a:tcPr marL="9153" marR="9153" marT="9153"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endParaRPr lang="en-IN" sz="1100" b="0" i="0" u="none" strike="noStrike" dirty="0">
                        <a:solidFill>
                          <a:srgbClr val="000000"/>
                        </a:solidFill>
                        <a:effectLst/>
                        <a:latin typeface="+mn-lt"/>
                      </a:endParaRPr>
                    </a:p>
                  </a:txBody>
                  <a:tcPr marL="9153" marR="9153" marT="9153"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1304305"/>
                  </a:ext>
                </a:extLst>
              </a:tr>
              <a:tr h="354481">
                <a:tc>
                  <a:txBody>
                    <a:bodyPr/>
                    <a:lstStyle/>
                    <a:p>
                      <a:pPr algn="l" fontAlgn="ctr"/>
                      <a:r>
                        <a:rPr lang="en-IN" sz="1100" b="0" i="0" u="none" strike="noStrike" dirty="0">
                          <a:solidFill>
                            <a:srgbClr val="000000"/>
                          </a:solidFill>
                          <a:effectLst/>
                          <a:latin typeface="+mn-lt"/>
                        </a:rPr>
                        <a:t>TAT for Resolution of Complaints</a:t>
                      </a:r>
                    </a:p>
                  </a:txBody>
                  <a:tcPr marL="9153" marR="9153" marT="9153"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fontAlgn="ctr">
                        <a:spcBef>
                          <a:spcPts val="0"/>
                        </a:spcBef>
                        <a:spcAft>
                          <a:spcPts val="0"/>
                        </a:spcAft>
                      </a:pPr>
                      <a:r>
                        <a:rPr lang="en-US" sz="1100" dirty="0">
                          <a:effectLst/>
                          <a:latin typeface="+mn-lt"/>
                          <a:ea typeface="Calibri" panose="020F0502020204030204" pitchFamily="34" charset="0"/>
                        </a:rPr>
                        <a:t>% of Complaints resolved within T+7 days</a:t>
                      </a:r>
                    </a:p>
                    <a:p>
                      <a:pPr marL="0" marR="0" algn="l">
                        <a:spcBef>
                          <a:spcPts val="0"/>
                        </a:spcBef>
                        <a:spcAft>
                          <a:spcPts val="0"/>
                        </a:spcAft>
                      </a:pPr>
                      <a:r>
                        <a:rPr lang="en-US" sz="1100" dirty="0">
                          <a:effectLst/>
                          <a:latin typeface="+mn-lt"/>
                          <a:ea typeface="Calibri" panose="020F0502020204030204" pitchFamily="34" charset="0"/>
                        </a:rPr>
                        <a:t>(Regulatory TAT of T+15 days)</a:t>
                      </a:r>
                    </a:p>
                  </a:txBody>
                  <a:tcPr marL="8890" marR="8890" marT="889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endParaRPr lang="en-US" sz="1100" b="0" i="0" u="none" strike="noStrike" dirty="0">
                        <a:solidFill>
                          <a:srgbClr val="000000"/>
                        </a:solidFill>
                        <a:effectLst/>
                        <a:latin typeface="+mn-lt"/>
                        <a:cs typeface="Arial" panose="020B0604020202020204" pitchFamily="34" charset="0"/>
                      </a:endParaRP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endParaRPr lang="en-US" sz="1100" b="0" i="0" u="none" strike="noStrike" dirty="0">
                        <a:solidFill>
                          <a:srgbClr val="000000"/>
                        </a:solidFill>
                        <a:effectLst/>
                        <a:latin typeface="+mn-lt"/>
                        <a:cs typeface="Arial" panose="020B0604020202020204" pitchFamily="34" charset="0"/>
                      </a:endParaRP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n-US" sz="1100" b="1" u="none" strike="noStrike" dirty="0">
                        <a:solidFill>
                          <a:schemeClr val="bg1"/>
                        </a:solidFill>
                        <a:effectLst/>
                        <a:latin typeface="+mn-lt"/>
                        <a:cs typeface="Arial" panose="020B0604020202020204" pitchFamily="34" charset="0"/>
                      </a:endParaRP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517899472"/>
                  </a:ext>
                </a:extLst>
              </a:tr>
              <a:tr h="266842">
                <a:tc>
                  <a:txBody>
                    <a:bodyPr/>
                    <a:lstStyle/>
                    <a:p>
                      <a:pPr algn="l" rtl="0" fontAlgn="t"/>
                      <a:r>
                        <a:rPr lang="en-US" sz="1100" u="none" strike="noStrike" dirty="0">
                          <a:effectLst/>
                          <a:latin typeface="+mn-lt"/>
                          <a:cs typeface="Arial" panose="020B0604020202020204" pitchFamily="34" charset="0"/>
                        </a:rPr>
                        <a:t>Value at Risk (VAR)</a:t>
                      </a:r>
                      <a:endParaRPr lang="en-US" sz="1100" b="0" i="0" u="none" strike="noStrike" dirty="0">
                        <a:solidFill>
                          <a:srgbClr val="000000"/>
                        </a:solidFill>
                        <a:effectLst/>
                        <a:latin typeface="+mn-lt"/>
                        <a:cs typeface="Arial" panose="020B0604020202020204" pitchFamily="34" charset="0"/>
                      </a:endParaRP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en-US" sz="1100" u="none" strike="noStrike" dirty="0">
                          <a:effectLst/>
                          <a:latin typeface="+mn-lt"/>
                          <a:cs typeface="Arial" panose="020B0604020202020204" pitchFamily="34" charset="0"/>
                        </a:rPr>
                        <a:t>VAR &gt;  %</a:t>
                      </a:r>
                      <a:endParaRPr lang="en-US" sz="1100" b="0" i="0" u="none" strike="noStrike" dirty="0">
                        <a:solidFill>
                          <a:srgbClr val="000000"/>
                        </a:solidFill>
                        <a:effectLst/>
                        <a:latin typeface="+mn-lt"/>
                        <a:cs typeface="Arial" panose="020B0604020202020204" pitchFamily="34" charset="0"/>
                      </a:endParaRP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endParaRPr lang="en-US" sz="1100" b="0" i="0" u="none" strike="noStrike" dirty="0">
                        <a:solidFill>
                          <a:srgbClr val="000000"/>
                        </a:solidFill>
                        <a:effectLst/>
                        <a:latin typeface="+mn-lt"/>
                        <a:cs typeface="Arial" panose="020B0604020202020204" pitchFamily="34" charset="0"/>
                      </a:endParaRP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endParaRPr lang="en-US" sz="1100" b="0" i="0" u="none" strike="noStrike" dirty="0">
                        <a:solidFill>
                          <a:srgbClr val="000000"/>
                        </a:solidFill>
                        <a:effectLst/>
                        <a:latin typeface="+mn-lt"/>
                        <a:cs typeface="Arial" panose="020B0604020202020204" pitchFamily="34" charset="0"/>
                      </a:endParaRP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n-US" sz="1100" b="1" u="none" strike="noStrike" dirty="0">
                        <a:solidFill>
                          <a:schemeClr val="bg1"/>
                        </a:solidFill>
                        <a:effectLst/>
                        <a:latin typeface="+mn-lt"/>
                        <a:cs typeface="Arial" panose="020B0604020202020204" pitchFamily="34" charset="0"/>
                      </a:endParaRP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37172788"/>
                  </a:ext>
                </a:extLst>
              </a:tr>
              <a:tr h="182090">
                <a:tc>
                  <a:txBody>
                    <a:bodyPr/>
                    <a:lstStyle/>
                    <a:p>
                      <a:pPr marL="114300" indent="0" algn="l" fontAlgn="ctr"/>
                      <a:r>
                        <a:rPr lang="en-US" sz="1100" b="0" i="0" u="none" strike="noStrike" dirty="0">
                          <a:solidFill>
                            <a:srgbClr val="000000"/>
                          </a:solidFill>
                          <a:effectLst/>
                          <a:latin typeface="+mn-lt"/>
                        </a:rPr>
                        <a:t>CAT Risk</a:t>
                      </a:r>
                    </a:p>
                  </a:txBody>
                  <a:tcPr marL="3956" marR="3956" marT="3956"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mn-lt"/>
                          <a:cs typeface="Arial" panose="020B0604020202020204" pitchFamily="34" charset="0"/>
                        </a:rPr>
                        <a:t>Catastrophic Losses</a:t>
                      </a:r>
                    </a:p>
                  </a:txBody>
                  <a:tcPr marL="108000" marR="6896" marT="6896"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IN" sz="1100" b="0" i="0" u="none" strike="noStrike" dirty="0">
                        <a:solidFill>
                          <a:srgbClr val="000000"/>
                        </a:solidFill>
                        <a:effectLst/>
                        <a:latin typeface="+mn-lt"/>
                      </a:endParaRPr>
                    </a:p>
                  </a:txBody>
                  <a:tcPr marL="9153" marR="9153" marT="9153" marB="0" anchor="ctr">
                    <a:lnL w="12700" cap="flat" cmpd="sng" algn="ctr">
                      <a:solidFill>
                        <a:srgbClr val="5B9BD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IN" sz="1100" b="0" i="0" u="none" strike="noStrike" dirty="0">
                        <a:solidFill>
                          <a:srgbClr val="000000"/>
                        </a:solidFill>
                        <a:effectLst/>
                        <a:latin typeface="+mn-lt"/>
                      </a:endParaRPr>
                    </a:p>
                  </a:txBody>
                  <a:tcPr marL="9153" marR="9153" marT="9153"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C000"/>
                    </a:solidFill>
                  </a:tcPr>
                </a:tc>
                <a:tc>
                  <a:txBody>
                    <a:bodyPr/>
                    <a:lstStyle/>
                    <a:p>
                      <a:pPr algn="ctr" fontAlgn="ctr"/>
                      <a:endParaRPr lang="en-US" sz="1100" b="0" i="0" u="none" strike="noStrike" dirty="0">
                        <a:solidFill>
                          <a:srgbClr val="000000"/>
                        </a:solidFill>
                        <a:effectLst/>
                        <a:latin typeface="+mn-lt"/>
                      </a:endParaRPr>
                    </a:p>
                  </a:txBody>
                  <a:tcPr marL="9153" marR="9153" marT="9153"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4264186"/>
                  </a:ext>
                </a:extLst>
              </a:tr>
              <a:tr h="394329">
                <a:tc>
                  <a:txBody>
                    <a:bodyPr/>
                    <a:lstStyle/>
                    <a:p>
                      <a:pPr marL="0" algn="l" defTabSz="914400" rtl="0" eaLnBrk="1" fontAlgn="ctr" latinLnBrk="0" hangingPunct="1"/>
                      <a:r>
                        <a:rPr lang="en-US" sz="1100" b="0" i="0" u="none" strike="noStrike" kern="1200" dirty="0">
                          <a:solidFill>
                            <a:srgbClr val="000000"/>
                          </a:solidFill>
                          <a:effectLst/>
                          <a:latin typeface="+mn-lt"/>
                          <a:ea typeface="+mn-ea"/>
                          <a:cs typeface="+mn-cs"/>
                        </a:rPr>
                        <a:t>Receivables</a:t>
                      </a:r>
                    </a:p>
                  </a:txBody>
                  <a:tcPr marL="9153" marR="9153" marT="9153"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mn-lt"/>
                          <a:ea typeface="Calibri" panose="020F0502020204030204" pitchFamily="34" charset="0"/>
                          <a:cs typeface="Times New Roman" panose="02020603050405020304" pitchFamily="18" charset="0"/>
                        </a:rPr>
                        <a:t>Outstanding Receivables (more than 1 year) as a %age of GWP</a:t>
                      </a:r>
                      <a:endParaRPr lang="en-IN" sz="1100" dirty="0">
                        <a:effectLst/>
                        <a:latin typeface="+mn-lt"/>
                        <a:ea typeface="Calibri" panose="020F0502020204030204" pitchFamily="34" charset="0"/>
                        <a:cs typeface="Times New Roman" panose="02020603050405020304" pitchFamily="18" charset="0"/>
                      </a:endParaRP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IN" sz="1100" b="0" i="0" u="none" strike="noStrike" dirty="0">
                        <a:solidFill>
                          <a:srgbClr val="000000"/>
                        </a:solidFill>
                        <a:effectLst/>
                        <a:latin typeface="+mn-lt"/>
                      </a:endParaRPr>
                    </a:p>
                  </a:txBody>
                  <a:tcPr marL="9153" marR="9153" marT="9153" marB="0" anchor="ctr">
                    <a:lnL w="12700" cap="flat" cmpd="sng" algn="ctr">
                      <a:solidFill>
                        <a:srgbClr val="5B9BD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IN" sz="1100" b="0" i="0" u="none" strike="noStrike" dirty="0">
                        <a:solidFill>
                          <a:srgbClr val="000000"/>
                        </a:solidFill>
                        <a:effectLst/>
                        <a:latin typeface="+mn-lt"/>
                      </a:endParaRPr>
                    </a:p>
                  </a:txBody>
                  <a:tcPr marL="9153" marR="9153" marT="9153"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mn-lt"/>
                      </a:endParaRPr>
                    </a:p>
                  </a:txBody>
                  <a:tcPr marL="9153" marR="9153" marT="9153"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124223073"/>
                  </a:ext>
                </a:extLst>
              </a:tr>
              <a:tr h="540261">
                <a:tc>
                  <a:txBody>
                    <a:bodyPr/>
                    <a:lstStyle/>
                    <a:p>
                      <a:pPr algn="l" fontAlgn="ctr"/>
                      <a:r>
                        <a:rPr lang="en-US" sz="1100" b="0" i="0" u="none" strike="noStrike" dirty="0">
                          <a:solidFill>
                            <a:srgbClr val="000000"/>
                          </a:solidFill>
                          <a:effectLst/>
                          <a:latin typeface="+mn-lt"/>
                          <a:cs typeface="Arial" panose="020B0604020202020204" pitchFamily="34" charset="0"/>
                        </a:rPr>
                        <a:t>IT Security Management</a:t>
                      </a:r>
                      <a:br>
                        <a:rPr lang="en-US" sz="1100" b="0" i="0" u="none" strike="noStrike" dirty="0">
                          <a:solidFill>
                            <a:srgbClr val="000000"/>
                          </a:solidFill>
                          <a:effectLst/>
                          <a:latin typeface="+mn-lt"/>
                          <a:cs typeface="Arial" panose="020B0604020202020204" pitchFamily="34" charset="0"/>
                        </a:rPr>
                      </a:br>
                      <a:endParaRPr lang="en-US" sz="1100" b="0" i="0" u="none" strike="noStrike" dirty="0">
                        <a:solidFill>
                          <a:srgbClr val="000000"/>
                        </a:solidFill>
                        <a:effectLst/>
                        <a:latin typeface="+mn-lt"/>
                        <a:cs typeface="Arial" panose="020B0604020202020204" pitchFamily="34" charset="0"/>
                      </a:endParaRPr>
                    </a:p>
                  </a:txBody>
                  <a:tcPr marL="36000" marR="9525" marT="3600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dirty="0">
                          <a:latin typeface="+mn-lt"/>
                          <a:cs typeface="Arial" panose="020B0604020202020204" pitchFamily="34" charset="0"/>
                        </a:rPr>
                        <a:t>Percentage (Number of critical applications not reviewed periodically as per ASLC [Application Security Life Cycle] process</a:t>
                      </a:r>
                    </a:p>
                  </a:txBody>
                  <a:tcPr marL="36000" marT="3600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IN" sz="1100" b="0" i="0" u="none" strike="noStrike" dirty="0">
                        <a:solidFill>
                          <a:srgbClr val="000000"/>
                        </a:solidFill>
                        <a:effectLst/>
                        <a:latin typeface="+mn-lt"/>
                      </a:endParaRPr>
                    </a:p>
                  </a:txBody>
                  <a:tcPr marL="9153" marR="9153" marT="9153" marB="0" anchor="ctr">
                    <a:lnL w="12700" cap="flat" cmpd="sng" algn="ctr">
                      <a:solidFill>
                        <a:srgbClr val="5B9BD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IN" sz="1100" b="0" i="0" u="none" strike="noStrike" dirty="0">
                        <a:solidFill>
                          <a:srgbClr val="000000"/>
                        </a:solidFill>
                        <a:effectLst/>
                        <a:latin typeface="+mn-lt"/>
                      </a:endParaRPr>
                    </a:p>
                  </a:txBody>
                  <a:tcPr marL="9153" marR="9153" marT="9153"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mn-lt"/>
                      </a:endParaRPr>
                    </a:p>
                  </a:txBody>
                  <a:tcPr marL="9153" marR="9153" marT="9153"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206198530"/>
                  </a:ext>
                </a:extLst>
              </a:tr>
              <a:tr h="209741">
                <a:tc>
                  <a:txBody>
                    <a:bodyPr/>
                    <a:lstStyle/>
                    <a:p>
                      <a:pPr algn="l" fontAlgn="ctr"/>
                      <a:r>
                        <a:rPr lang="en-US" sz="1100" b="0" i="0" u="none" strike="noStrike" dirty="0">
                          <a:solidFill>
                            <a:srgbClr val="000000"/>
                          </a:solidFill>
                          <a:effectLst/>
                          <a:latin typeface="+mn-lt"/>
                          <a:cs typeface="Arial" panose="020B0604020202020204" pitchFamily="34" charset="0"/>
                        </a:rPr>
                        <a:t>Network Uptime</a:t>
                      </a:r>
                    </a:p>
                  </a:txBody>
                  <a:tcPr marL="36000" marR="9525" marT="3600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100" b="0" i="0" u="none" strike="noStrike" dirty="0">
                          <a:solidFill>
                            <a:srgbClr val="000000"/>
                          </a:solidFill>
                          <a:effectLst/>
                          <a:latin typeface="+mn-lt"/>
                          <a:cs typeface="Arial" panose="020B0604020202020204" pitchFamily="34" charset="0"/>
                        </a:rPr>
                        <a:t>Uptime of critical network links</a:t>
                      </a:r>
                    </a:p>
                  </a:txBody>
                  <a:tcPr marL="36000" marR="9525" marT="3600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IN" sz="1100" b="0" i="0" u="none" strike="noStrike" dirty="0">
                        <a:solidFill>
                          <a:srgbClr val="000000"/>
                        </a:solidFill>
                        <a:effectLst/>
                        <a:latin typeface="+mn-lt"/>
                      </a:endParaRPr>
                    </a:p>
                  </a:txBody>
                  <a:tcPr marL="9153" marR="9153" marT="9153" marB="0" anchor="ctr">
                    <a:lnL w="12700" cap="flat" cmpd="sng" algn="ctr">
                      <a:solidFill>
                        <a:srgbClr val="5B9BD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IN" sz="1100" b="0" i="0" u="none" strike="noStrike" dirty="0">
                        <a:solidFill>
                          <a:srgbClr val="000000"/>
                        </a:solidFill>
                        <a:effectLst/>
                        <a:latin typeface="+mn-lt"/>
                      </a:endParaRPr>
                    </a:p>
                  </a:txBody>
                  <a:tcPr marL="9153" marR="9153" marT="9153"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C000"/>
                    </a:solidFill>
                  </a:tcPr>
                </a:tc>
                <a:tc>
                  <a:txBody>
                    <a:bodyPr/>
                    <a:lstStyle/>
                    <a:p>
                      <a:pPr algn="ctr" fontAlgn="ctr"/>
                      <a:endParaRPr lang="en-US" sz="1100" b="0" i="0" u="none" strike="noStrike" dirty="0">
                        <a:solidFill>
                          <a:srgbClr val="000000"/>
                        </a:solidFill>
                        <a:effectLst/>
                        <a:latin typeface="+mn-lt"/>
                      </a:endParaRPr>
                    </a:p>
                  </a:txBody>
                  <a:tcPr marL="9153" marR="9153" marT="9153"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038667"/>
                  </a:ext>
                </a:extLst>
              </a:tr>
              <a:tr h="394329">
                <a:tc>
                  <a:txBody>
                    <a:bodyPr/>
                    <a:lstStyle/>
                    <a:p>
                      <a:pPr algn="l" rtl="0" fontAlgn="t"/>
                      <a:r>
                        <a:rPr lang="en-US" sz="1100" b="0" i="0" u="none" strike="noStrike" dirty="0">
                          <a:solidFill>
                            <a:srgbClr val="000000"/>
                          </a:solidFill>
                          <a:effectLst/>
                          <a:latin typeface="+mn-lt"/>
                          <a:cs typeface="Arial" panose="020B0604020202020204" pitchFamily="34" charset="0"/>
                        </a:rPr>
                        <a:t>Liquidity</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effectLst/>
                          <a:latin typeface="+mn-lt"/>
                          <a:ea typeface="Calibri" panose="020F0502020204030204" pitchFamily="34" charset="0"/>
                        </a:rPr>
                        <a:t>Negative Net Operating Cashflows as against investment books</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IN" sz="1100" b="0" i="0" u="none" strike="noStrike" dirty="0">
                        <a:solidFill>
                          <a:srgbClr val="000000"/>
                        </a:solidFill>
                        <a:effectLst/>
                        <a:latin typeface="+mn-lt"/>
                      </a:endParaRPr>
                    </a:p>
                  </a:txBody>
                  <a:tcPr marL="9153" marR="9153" marT="9153" marB="0" anchor="ctr">
                    <a:lnL w="12700" cap="flat" cmpd="sng" algn="ctr">
                      <a:solidFill>
                        <a:srgbClr val="5B9BD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IN" sz="1100" b="0" i="0" u="none" strike="noStrike" dirty="0">
                        <a:solidFill>
                          <a:srgbClr val="000000"/>
                        </a:solidFill>
                        <a:effectLst/>
                        <a:latin typeface="+mn-lt"/>
                      </a:endParaRPr>
                    </a:p>
                  </a:txBody>
                  <a:tcPr marL="9153" marR="9153" marT="9153"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mn-lt"/>
                      </a:endParaRPr>
                    </a:p>
                  </a:txBody>
                  <a:tcPr marL="9153" marR="9153" marT="9153"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390692635"/>
                  </a:ext>
                </a:extLst>
              </a:tr>
            </a:tbl>
          </a:graphicData>
        </a:graphic>
      </p:graphicFrame>
    </p:spTree>
    <p:extLst>
      <p:ext uri="{BB962C8B-B14F-4D97-AF65-F5344CB8AC3E}">
        <p14:creationId xmlns:p14="http://schemas.microsoft.com/office/powerpoint/2010/main" val="800027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6EB609-0CA9-4079-A108-21C55C0D81C6}"/>
              </a:ext>
            </a:extLst>
          </p:cNvPr>
          <p:cNvSpPr>
            <a:spLocks noGrp="1"/>
          </p:cNvSpPr>
          <p:nvPr>
            <p:ph type="title"/>
          </p:nvPr>
        </p:nvSpPr>
        <p:spPr>
          <a:xfrm>
            <a:off x="844476" y="1600199"/>
            <a:ext cx="3539266" cy="4297680"/>
          </a:xfrm>
        </p:spPr>
        <p:txBody>
          <a:bodyPr anchor="ctr">
            <a:normAutofit/>
          </a:bodyPr>
          <a:lstStyle/>
          <a:p>
            <a:r>
              <a:rPr lang="en-US" dirty="0"/>
              <a:t>Emerging Risk</a:t>
            </a:r>
            <a:endParaRPr lang="en-IN" dirty="0"/>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943D2FB-DD10-4679-A1A3-F67FB662E25F}"/>
              </a:ext>
            </a:extLst>
          </p:cNvPr>
          <p:cNvSpPr>
            <a:spLocks noGrp="1"/>
          </p:cNvSpPr>
          <p:nvPr>
            <p:ph idx="1"/>
          </p:nvPr>
        </p:nvSpPr>
        <p:spPr>
          <a:xfrm>
            <a:off x="4924851" y="1600199"/>
            <a:ext cx="6130003" cy="4297680"/>
          </a:xfrm>
        </p:spPr>
        <p:txBody>
          <a:bodyPr anchor="ctr">
            <a:normAutofit lnSpcReduction="10000"/>
          </a:bodyPr>
          <a:lstStyle/>
          <a:p>
            <a:pPr algn="just">
              <a:lnSpc>
                <a:spcPct val="110000"/>
              </a:lnSpc>
            </a:pPr>
            <a:r>
              <a:rPr lang="en-US" b="1" i="0" u="none" strike="noStrike" baseline="0" dirty="0">
                <a:latin typeface="Arial-BoldMT"/>
              </a:rPr>
              <a:t>Emerging risks </a:t>
            </a:r>
            <a:r>
              <a:rPr lang="en-US" b="0" i="0" u="none" strike="noStrike" baseline="0" dirty="0">
                <a:latin typeface="ArialMT"/>
              </a:rPr>
              <a:t>are risks which </a:t>
            </a:r>
            <a:r>
              <a:rPr lang="en-US" b="1" i="0" u="none" strike="noStrike" baseline="0" dirty="0">
                <a:latin typeface="ArialMT"/>
              </a:rPr>
              <a:t>may develop</a:t>
            </a:r>
            <a:r>
              <a:rPr lang="en-US" b="0" i="0" u="none" strike="noStrike" baseline="0" dirty="0">
                <a:latin typeface="ArialMT"/>
              </a:rPr>
              <a:t> or </a:t>
            </a:r>
            <a:r>
              <a:rPr lang="en-US" b="1" i="0" u="none" strike="noStrike" baseline="0" dirty="0">
                <a:latin typeface="ArialMT"/>
              </a:rPr>
              <a:t>which already exist </a:t>
            </a:r>
            <a:r>
              <a:rPr lang="en-US" b="0" i="0" u="none" strike="noStrike" baseline="0" dirty="0">
                <a:latin typeface="ArialMT"/>
              </a:rPr>
              <a:t>that are difficult to quantify and may have a loss potential. </a:t>
            </a:r>
          </a:p>
          <a:p>
            <a:pPr algn="just">
              <a:lnSpc>
                <a:spcPct val="110000"/>
              </a:lnSpc>
            </a:pPr>
            <a:r>
              <a:rPr lang="en-US" b="0" i="0" u="none" strike="noStrike" baseline="0" dirty="0">
                <a:latin typeface="ArialMT"/>
              </a:rPr>
              <a:t>Further, emerging risks are marked by a </a:t>
            </a:r>
            <a:r>
              <a:rPr lang="en-US" b="1" i="0" u="none" strike="noStrike" baseline="0" dirty="0">
                <a:latin typeface="ArialMT"/>
              </a:rPr>
              <a:t>high degree of uncertainty</a:t>
            </a:r>
            <a:r>
              <a:rPr lang="en-US" b="0" i="0" u="none" strike="noStrike" baseline="0" dirty="0">
                <a:latin typeface="ArialMT"/>
              </a:rPr>
              <a:t>; even basic information, which would help </a:t>
            </a:r>
            <a:r>
              <a:rPr lang="en-US" b="1" i="0" u="none" strike="noStrike" baseline="0" dirty="0">
                <a:latin typeface="ArialMT"/>
              </a:rPr>
              <a:t>adequately assess the frequency </a:t>
            </a:r>
            <a:r>
              <a:rPr lang="en-US" b="0" i="0" u="none" strike="noStrike" baseline="0" dirty="0">
                <a:latin typeface="ArialMT"/>
              </a:rPr>
              <a:t>and severity of a given </a:t>
            </a:r>
            <a:r>
              <a:rPr lang="en-IN" b="0" i="0" u="none" strike="noStrike" baseline="0" dirty="0">
                <a:latin typeface="ArialMT"/>
              </a:rPr>
              <a:t>risk, is often </a:t>
            </a:r>
            <a:r>
              <a:rPr lang="en-IN" b="1" i="0" u="none" strike="noStrike" baseline="0" dirty="0">
                <a:latin typeface="ArialMT"/>
              </a:rPr>
              <a:t>lacking</a:t>
            </a:r>
            <a:r>
              <a:rPr lang="en-IN" b="0" i="0" u="none" strike="noStrike" baseline="0" dirty="0">
                <a:latin typeface="ArialMT"/>
              </a:rPr>
              <a:t>.</a:t>
            </a:r>
          </a:p>
          <a:p>
            <a:pPr>
              <a:lnSpc>
                <a:spcPct val="110000"/>
              </a:lnSpc>
            </a:pPr>
            <a:endParaRPr lang="en-IN" dirty="0">
              <a:latin typeface="ArialMT"/>
            </a:endParaRPr>
          </a:p>
          <a:p>
            <a:pPr>
              <a:lnSpc>
                <a:spcPct val="110000"/>
              </a:lnSpc>
            </a:pPr>
            <a:r>
              <a:rPr lang="en-IN" dirty="0">
                <a:latin typeface="ArialMT"/>
              </a:rPr>
              <a:t>Consideration of Emerging Risks is important.</a:t>
            </a:r>
          </a:p>
          <a:p>
            <a:pPr lvl="1">
              <a:lnSpc>
                <a:spcPct val="110000"/>
              </a:lnSpc>
              <a:buFont typeface="Wingdings" panose="05000000000000000000" pitchFamily="2" charset="2"/>
              <a:buChar char="§"/>
            </a:pPr>
            <a:r>
              <a:rPr lang="en-US" dirty="0">
                <a:latin typeface="ArialMT"/>
              </a:rPr>
              <a:t>It is a real risk </a:t>
            </a:r>
            <a:r>
              <a:rPr lang="en-IN" dirty="0">
                <a:latin typeface="ArialMT"/>
              </a:rPr>
              <a:t>management discipline</a:t>
            </a:r>
          </a:p>
          <a:p>
            <a:pPr lvl="1">
              <a:lnSpc>
                <a:spcPct val="110000"/>
              </a:lnSpc>
              <a:buFont typeface="Wingdings" panose="05000000000000000000" pitchFamily="2" charset="2"/>
              <a:buChar char="§"/>
            </a:pPr>
            <a:r>
              <a:rPr lang="en-IN" dirty="0">
                <a:latin typeface="ArialMT"/>
              </a:rPr>
              <a:t>Not just staring out the window</a:t>
            </a:r>
          </a:p>
          <a:p>
            <a:pPr>
              <a:lnSpc>
                <a:spcPct val="110000"/>
              </a:lnSpc>
            </a:pPr>
            <a:endParaRPr lang="en-IN" dirty="0"/>
          </a:p>
        </p:txBody>
      </p:sp>
    </p:spTree>
    <p:extLst>
      <p:ext uri="{BB962C8B-B14F-4D97-AF65-F5344CB8AC3E}">
        <p14:creationId xmlns:p14="http://schemas.microsoft.com/office/powerpoint/2010/main" val="1944358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1" name="Rectangle 20">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Title 5">
            <a:extLst>
              <a:ext uri="{FF2B5EF4-FFF2-40B4-BE49-F238E27FC236}">
                <a16:creationId xmlns:a16="http://schemas.microsoft.com/office/drawing/2014/main" id="{4044DC20-4401-D1F0-1968-291D5B69ACD0}"/>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3600"/>
              <a:t>Emerging Risk</a:t>
            </a:r>
          </a:p>
        </p:txBody>
      </p:sp>
      <p:cxnSp>
        <p:nvCxnSpPr>
          <p:cNvPr id="25" name="Straight Connector 24">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7" name="Group 26">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8" name="Rectangle 27">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Description automatically generated">
            <a:extLst>
              <a:ext uri="{FF2B5EF4-FFF2-40B4-BE49-F238E27FC236}">
                <a16:creationId xmlns:a16="http://schemas.microsoft.com/office/drawing/2014/main" id="{42E8E43E-33F8-EEFC-B74F-3578CBEB5576}"/>
              </a:ext>
            </a:extLst>
          </p:cNvPr>
          <p:cNvPicPr>
            <a:picLocks noGrp="1" noChangeAspect="1"/>
          </p:cNvPicPr>
          <p:nvPr>
            <p:ph idx="1"/>
          </p:nvPr>
        </p:nvPicPr>
        <p:blipFill rotWithShape="1">
          <a:blip r:embed="rId3"/>
          <a:srcRect l="1966" t="24469" r="20451" b="4896"/>
          <a:stretch/>
        </p:blipFill>
        <p:spPr>
          <a:xfrm>
            <a:off x="4618374" y="1440612"/>
            <a:ext cx="6282919" cy="3217637"/>
          </a:xfrm>
          <a:prstGeom prst="rect">
            <a:avLst/>
          </a:prstGeom>
        </p:spPr>
      </p:pic>
      <p:pic>
        <p:nvPicPr>
          <p:cNvPr id="33" name="Picture 32">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5" name="Straight Connector 34">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386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55D0E2-7B71-4EC8-9C6D-0ACFFAB7D57D}"/>
              </a:ext>
            </a:extLst>
          </p:cNvPr>
          <p:cNvSpPr>
            <a:spLocks noGrp="1"/>
          </p:cNvSpPr>
          <p:nvPr>
            <p:ph type="title"/>
          </p:nvPr>
        </p:nvSpPr>
        <p:spPr/>
        <p:txBody>
          <a:bodyPr vert="horz" lIns="91440" tIns="45720" rIns="91440" bIns="0" rtlCol="0" anchor="b">
            <a:normAutofit/>
          </a:bodyPr>
          <a:lstStyle/>
          <a:p>
            <a:r>
              <a:rPr lang="en-US" sz="3600" spc="200" baseline="0"/>
              <a:t>Snapshot – Industry View</a:t>
            </a:r>
          </a:p>
        </p:txBody>
      </p:sp>
      <p:graphicFrame>
        <p:nvGraphicFramePr>
          <p:cNvPr id="7" name="Table 7">
            <a:extLst>
              <a:ext uri="{FF2B5EF4-FFF2-40B4-BE49-F238E27FC236}">
                <a16:creationId xmlns:a16="http://schemas.microsoft.com/office/drawing/2014/main" id="{11466210-B4AA-4DCC-82D5-BB351A1B24BF}"/>
              </a:ext>
            </a:extLst>
          </p:cNvPr>
          <p:cNvGraphicFramePr>
            <a:graphicFrameLocks noGrp="1"/>
          </p:cNvGraphicFramePr>
          <p:nvPr>
            <p:extLst>
              <p:ext uri="{D42A27DB-BD31-4B8C-83A1-F6EECF244321}">
                <p14:modId xmlns:p14="http://schemas.microsoft.com/office/powerpoint/2010/main" val="3126956273"/>
              </p:ext>
            </p:extLst>
          </p:nvPr>
        </p:nvGraphicFramePr>
        <p:xfrm>
          <a:off x="1451579" y="1947798"/>
          <a:ext cx="9375448" cy="3869906"/>
        </p:xfrm>
        <a:graphic>
          <a:graphicData uri="http://schemas.openxmlformats.org/drawingml/2006/table">
            <a:tbl>
              <a:tblPr firstRow="1" bandRow="1">
                <a:tableStyleId>{93296810-A885-4BE3-A3E7-6D5BEEA58F35}</a:tableStyleId>
              </a:tblPr>
              <a:tblGrid>
                <a:gridCol w="967137">
                  <a:extLst>
                    <a:ext uri="{9D8B030D-6E8A-4147-A177-3AD203B41FA5}">
                      <a16:colId xmlns:a16="http://schemas.microsoft.com/office/drawing/2014/main" val="2026701055"/>
                    </a:ext>
                  </a:extLst>
                </a:gridCol>
                <a:gridCol w="1935441">
                  <a:extLst>
                    <a:ext uri="{9D8B030D-6E8A-4147-A177-3AD203B41FA5}">
                      <a16:colId xmlns:a16="http://schemas.microsoft.com/office/drawing/2014/main" val="469544979"/>
                    </a:ext>
                  </a:extLst>
                </a:gridCol>
                <a:gridCol w="4773684">
                  <a:extLst>
                    <a:ext uri="{9D8B030D-6E8A-4147-A177-3AD203B41FA5}">
                      <a16:colId xmlns:a16="http://schemas.microsoft.com/office/drawing/2014/main" val="1330286782"/>
                    </a:ext>
                  </a:extLst>
                </a:gridCol>
                <a:gridCol w="1699186">
                  <a:extLst>
                    <a:ext uri="{9D8B030D-6E8A-4147-A177-3AD203B41FA5}">
                      <a16:colId xmlns:a16="http://schemas.microsoft.com/office/drawing/2014/main" val="3946768555"/>
                    </a:ext>
                  </a:extLst>
                </a:gridCol>
              </a:tblGrid>
              <a:tr h="512995">
                <a:tc>
                  <a:txBody>
                    <a:bodyPr/>
                    <a:lstStyle/>
                    <a:p>
                      <a:r>
                        <a:rPr lang="en-US" sz="1600" b="1" cap="none" spc="0">
                          <a:solidFill>
                            <a:schemeClr val="bg1"/>
                          </a:solidFill>
                        </a:rPr>
                        <a:t>S No</a:t>
                      </a:r>
                      <a:endParaRPr lang="en-IN" sz="1600" b="1" cap="none" spc="0">
                        <a:solidFill>
                          <a:schemeClr val="bg1"/>
                        </a:solidFill>
                      </a:endParaRPr>
                    </a:p>
                  </a:txBody>
                  <a:tcPr marL="50560" marR="72228" marT="14447" marB="108342" anchor="b"/>
                </a:tc>
                <a:tc>
                  <a:txBody>
                    <a:bodyPr/>
                    <a:lstStyle/>
                    <a:p>
                      <a:r>
                        <a:rPr lang="en-US" sz="1600" b="1" cap="none" spc="0">
                          <a:solidFill>
                            <a:schemeClr val="bg1"/>
                          </a:solidFill>
                        </a:rPr>
                        <a:t>Risk Category</a:t>
                      </a:r>
                      <a:endParaRPr lang="en-IN" sz="1600" b="1" cap="none" spc="0">
                        <a:solidFill>
                          <a:schemeClr val="bg1"/>
                        </a:solidFill>
                      </a:endParaRPr>
                    </a:p>
                  </a:txBody>
                  <a:tcPr marL="50560" marR="72228" marT="14447" marB="108342" anchor="b"/>
                </a:tc>
                <a:tc>
                  <a:txBody>
                    <a:bodyPr/>
                    <a:lstStyle/>
                    <a:p>
                      <a:r>
                        <a:rPr lang="en-US" sz="1600" b="1" cap="none" spc="0">
                          <a:solidFill>
                            <a:schemeClr val="bg1"/>
                          </a:solidFill>
                        </a:rPr>
                        <a:t>Opportunities &amp; Risk</a:t>
                      </a:r>
                      <a:endParaRPr lang="en-IN" sz="1600" b="1" cap="none" spc="0">
                        <a:solidFill>
                          <a:schemeClr val="bg1"/>
                        </a:solidFill>
                      </a:endParaRPr>
                    </a:p>
                  </a:txBody>
                  <a:tcPr marL="50560" marR="72228" marT="14447" marB="108342" anchor="b"/>
                </a:tc>
                <a:tc>
                  <a:txBody>
                    <a:bodyPr/>
                    <a:lstStyle/>
                    <a:p>
                      <a:r>
                        <a:rPr lang="en-US" sz="1600" b="1" cap="none" spc="0">
                          <a:solidFill>
                            <a:schemeClr val="bg1"/>
                          </a:solidFill>
                        </a:rPr>
                        <a:t>Risk Velocity</a:t>
                      </a:r>
                      <a:endParaRPr lang="en-IN" sz="1600" b="1" cap="none" spc="0">
                        <a:solidFill>
                          <a:schemeClr val="bg1"/>
                        </a:solidFill>
                      </a:endParaRPr>
                    </a:p>
                  </a:txBody>
                  <a:tcPr marL="50560" marR="72228" marT="14447" marB="108342" anchor="b"/>
                </a:tc>
                <a:extLst>
                  <a:ext uri="{0D108BD9-81ED-4DB2-BD59-A6C34878D82A}">
                    <a16:rowId xmlns:a16="http://schemas.microsoft.com/office/drawing/2014/main" val="3370349635"/>
                  </a:ext>
                </a:extLst>
              </a:tr>
              <a:tr h="861801">
                <a:tc>
                  <a:txBody>
                    <a:bodyPr/>
                    <a:lstStyle/>
                    <a:p>
                      <a:r>
                        <a:rPr lang="en-US" sz="1400" cap="none" spc="0" dirty="0">
                          <a:solidFill>
                            <a:schemeClr val="tx1"/>
                          </a:solidFill>
                        </a:rPr>
                        <a:t>1</a:t>
                      </a:r>
                      <a:endParaRPr lang="en-IN" sz="1400" cap="none" spc="0" dirty="0">
                        <a:solidFill>
                          <a:schemeClr val="tx1"/>
                        </a:solidFill>
                      </a:endParaRPr>
                    </a:p>
                  </a:txBody>
                  <a:tcPr marL="50560" marR="72228" marT="14447" marB="10834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a:solidFill>
                            <a:schemeClr val="tx1"/>
                          </a:solidFill>
                        </a:rPr>
                        <a:t>People Risk</a:t>
                      </a:r>
                      <a:endParaRPr lang="en-IN" sz="1400" cap="none" spc="0">
                        <a:solidFill>
                          <a:schemeClr val="tx1"/>
                        </a:solidFill>
                      </a:endParaRPr>
                    </a:p>
                  </a:txBody>
                  <a:tcPr marL="50560" marR="72228" marT="14447" marB="10834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cap="none" spc="0" dirty="0">
                          <a:solidFill>
                            <a:schemeClr val="tx1"/>
                          </a:solidFill>
                          <a:effectLst/>
                        </a:rPr>
                        <a:t>Automation of business processes and MIS reporting in Business Operations leading to improvement in productivity and leading to redundant roles in Branch operations</a:t>
                      </a:r>
                      <a:endParaRPr lang="en-IN" sz="1400" cap="none" spc="0" dirty="0">
                        <a:solidFill>
                          <a:schemeClr val="tx1"/>
                        </a:solidFill>
                      </a:endParaRPr>
                    </a:p>
                  </a:txBody>
                  <a:tcPr marL="50560" marR="72228" marT="14447" marB="10834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a:solidFill>
                            <a:schemeClr val="tx1"/>
                          </a:solidFill>
                        </a:rPr>
                        <a:t>High Velocity</a:t>
                      </a:r>
                      <a:endParaRPr lang="en-IN" sz="1400" cap="none" spc="0">
                        <a:solidFill>
                          <a:schemeClr val="tx1"/>
                        </a:solidFill>
                      </a:endParaRPr>
                    </a:p>
                  </a:txBody>
                  <a:tcPr marL="50560" marR="72228" marT="14447" marB="108342"/>
                </a:tc>
                <a:extLst>
                  <a:ext uri="{0D108BD9-81ED-4DB2-BD59-A6C34878D82A}">
                    <a16:rowId xmlns:a16="http://schemas.microsoft.com/office/drawing/2014/main" val="3395926249"/>
                  </a:ext>
                </a:extLst>
              </a:tr>
              <a:tr h="861801">
                <a:tc>
                  <a:txBody>
                    <a:bodyPr/>
                    <a:lstStyle/>
                    <a:p>
                      <a:r>
                        <a:rPr lang="en-US" sz="1400" cap="none" spc="0">
                          <a:solidFill>
                            <a:schemeClr val="tx1"/>
                          </a:solidFill>
                        </a:rPr>
                        <a:t>2</a:t>
                      </a:r>
                      <a:endParaRPr lang="en-IN" sz="1400" cap="none" spc="0">
                        <a:solidFill>
                          <a:schemeClr val="tx1"/>
                        </a:solidFill>
                      </a:endParaRPr>
                    </a:p>
                  </a:txBody>
                  <a:tcPr marL="50560" marR="72228" marT="14447" marB="10834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a:solidFill>
                            <a:schemeClr val="tx1"/>
                          </a:solidFill>
                        </a:rPr>
                        <a:t>External-Market</a:t>
                      </a:r>
                      <a:endParaRPr lang="en-IN" sz="1400" cap="none" spc="0">
                        <a:solidFill>
                          <a:schemeClr val="tx1"/>
                        </a:solidFill>
                      </a:endParaRPr>
                    </a:p>
                  </a:txBody>
                  <a:tcPr marL="50560" marR="72228" marT="14447" marB="10834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cap="none" spc="0" dirty="0">
                          <a:solidFill>
                            <a:schemeClr val="tx1"/>
                          </a:solidFill>
                          <a:effectLst/>
                        </a:rPr>
                        <a:t>Increase in quasi-insurance propositions by OEM or E commerce players. Insurance protection being sold without giving garb of insurance, affecting the insurance penetration.</a:t>
                      </a:r>
                      <a:endParaRPr lang="en-IN" sz="1400" cap="none" spc="0" dirty="0">
                        <a:solidFill>
                          <a:schemeClr val="tx1"/>
                        </a:solidFill>
                      </a:endParaRPr>
                    </a:p>
                  </a:txBody>
                  <a:tcPr marL="50560" marR="72228" marT="14447" marB="10834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a:solidFill>
                            <a:schemeClr val="tx1"/>
                          </a:solidFill>
                        </a:rPr>
                        <a:t>Medium Velocity</a:t>
                      </a:r>
                      <a:endParaRPr lang="en-IN" sz="1400" cap="none" spc="0">
                        <a:solidFill>
                          <a:schemeClr val="tx1"/>
                        </a:solidFill>
                      </a:endParaRPr>
                    </a:p>
                  </a:txBody>
                  <a:tcPr marL="50560" marR="72228" marT="14447" marB="108342"/>
                </a:tc>
                <a:extLst>
                  <a:ext uri="{0D108BD9-81ED-4DB2-BD59-A6C34878D82A}">
                    <a16:rowId xmlns:a16="http://schemas.microsoft.com/office/drawing/2014/main" val="465432372"/>
                  </a:ext>
                </a:extLst>
              </a:tr>
              <a:tr h="1112840">
                <a:tc>
                  <a:txBody>
                    <a:bodyPr/>
                    <a:lstStyle/>
                    <a:p>
                      <a:r>
                        <a:rPr lang="en-US" sz="1400"/>
                        <a:t>3</a:t>
                      </a:r>
                      <a:endParaRPr lang="en-IN" sz="1400"/>
                    </a:p>
                  </a:txBody>
                  <a:tcPr marL="62790" marR="62790" marT="31394" marB="31394"/>
                </a:tc>
                <a:tc>
                  <a:txBody>
                    <a:bodyPr/>
                    <a:lstStyle/>
                    <a:p>
                      <a:r>
                        <a:rPr lang="en-US" sz="1400"/>
                        <a:t>Strategic</a:t>
                      </a:r>
                      <a:endParaRPr lang="en-IN" sz="1400"/>
                    </a:p>
                  </a:txBody>
                  <a:tcPr marL="62790" marR="62790" marT="31394" marB="31394"/>
                </a:tc>
                <a:tc>
                  <a:txBody>
                    <a:bodyPr/>
                    <a:lstStyle/>
                    <a:p>
                      <a:pPr marL="0" algn="just" defTabSz="914400" rtl="0" eaLnBrk="1" latinLnBrk="0" hangingPunct="1">
                        <a:lnSpc>
                          <a:spcPct val="90000"/>
                        </a:lnSpc>
                      </a:pPr>
                      <a:r>
                        <a:rPr lang="en-IN" sz="1400" b="0" kern="1200" dirty="0">
                          <a:solidFill>
                            <a:schemeClr val="dk1"/>
                          </a:solidFill>
                          <a:effectLst/>
                        </a:rPr>
                        <a:t>DPDP is introducing substantial changes to data protection law and has a big impact on corporates. One of the greatest challenges for organisation is how it maps its technical approach, current technology landscape and capabilities to fulfilling its obligations under PDP. </a:t>
                      </a:r>
                      <a:endParaRPr lang="en-IN" sz="1400" b="0" kern="1200" dirty="0">
                        <a:solidFill>
                          <a:schemeClr val="dk1"/>
                        </a:solidFill>
                        <a:effectLst/>
                        <a:latin typeface="+mn-lt"/>
                        <a:ea typeface="PMingLiU" panose="02020500000000000000" pitchFamily="18" charset="-120"/>
                        <a:cs typeface="Times New Roman" panose="02020603050405020304" pitchFamily="18" charset="0"/>
                      </a:endParaRPr>
                    </a:p>
                  </a:txBody>
                  <a:tcPr marL="62790" marR="62790" marT="31394" marB="31394"/>
                </a:tc>
                <a:tc>
                  <a:txBody>
                    <a:bodyPr/>
                    <a:lstStyle/>
                    <a:p>
                      <a:pPr>
                        <a:lnSpc>
                          <a:spcPct val="90000"/>
                        </a:lnSpc>
                      </a:pPr>
                      <a:r>
                        <a:rPr lang="en-US" sz="1400" b="0" dirty="0">
                          <a:effectLst/>
                        </a:rPr>
                        <a:t>High Velocity</a:t>
                      </a:r>
                      <a:endParaRPr lang="en-IN" sz="1400" b="0" dirty="0">
                        <a:effectLst/>
                        <a:latin typeface="+mn-lt"/>
                        <a:ea typeface="PMingLiU" panose="02020500000000000000" pitchFamily="18" charset="-120"/>
                        <a:cs typeface="Times New Roman" panose="02020603050405020304" pitchFamily="18" charset="0"/>
                      </a:endParaRPr>
                    </a:p>
                  </a:txBody>
                  <a:tcPr marL="62790" marR="62790" marT="31394" marB="31394"/>
                </a:tc>
                <a:extLst>
                  <a:ext uri="{0D108BD9-81ED-4DB2-BD59-A6C34878D82A}">
                    <a16:rowId xmlns:a16="http://schemas.microsoft.com/office/drawing/2014/main" val="3245007417"/>
                  </a:ext>
                </a:extLst>
              </a:tr>
              <a:tr h="520469">
                <a:tc>
                  <a:txBody>
                    <a:bodyPr/>
                    <a:lstStyle/>
                    <a:p>
                      <a:r>
                        <a:rPr lang="en-US" sz="1400" b="0" kern="1200">
                          <a:solidFill>
                            <a:schemeClr val="dk1"/>
                          </a:solidFill>
                          <a:effectLst/>
                        </a:rPr>
                        <a:t>4</a:t>
                      </a:r>
                      <a:endParaRPr lang="en-IN" sz="1400" b="0" kern="1200">
                        <a:solidFill>
                          <a:schemeClr val="dk1"/>
                        </a:solidFill>
                        <a:effectLst/>
                        <a:latin typeface="+mn-lt"/>
                        <a:ea typeface="PMingLiU" panose="02020500000000000000" pitchFamily="18" charset="-120"/>
                        <a:cs typeface="Times New Roman" panose="02020603050405020304" pitchFamily="18" charset="0"/>
                      </a:endParaRPr>
                    </a:p>
                  </a:txBody>
                  <a:tcPr marL="59820" marR="59820" marT="29910" marB="299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a:solidFill>
                            <a:schemeClr val="dk1"/>
                          </a:solidFill>
                          <a:effectLst/>
                        </a:rPr>
                        <a:t>Underwriting</a:t>
                      </a:r>
                      <a:endParaRPr lang="en-IN" sz="1400" b="0" kern="1200">
                        <a:solidFill>
                          <a:schemeClr val="dk1"/>
                        </a:solidFill>
                        <a:effectLst/>
                        <a:latin typeface="+mn-lt"/>
                        <a:ea typeface="PMingLiU" panose="02020500000000000000" pitchFamily="18" charset="-120"/>
                        <a:cs typeface="Times New Roman" panose="02020603050405020304" pitchFamily="18" charset="0"/>
                      </a:endParaRPr>
                    </a:p>
                  </a:txBody>
                  <a:tcPr marL="59820" marR="59820" marT="29910" marB="29910"/>
                </a:tc>
                <a:tc>
                  <a:txBody>
                    <a:bodyPr/>
                    <a:lstStyle/>
                    <a:p>
                      <a:pPr>
                        <a:lnSpc>
                          <a:spcPct val="90000"/>
                        </a:lnSpc>
                      </a:pPr>
                      <a:r>
                        <a:rPr lang="en-IN" sz="1400" b="0" kern="1200" dirty="0">
                          <a:solidFill>
                            <a:schemeClr val="dk1"/>
                          </a:solidFill>
                          <a:effectLst/>
                        </a:rPr>
                        <a:t>Impact of climate change on incidence of CAT events. Increased NIC for commercial lines and motor</a:t>
                      </a:r>
                      <a:endParaRPr lang="en-IN" sz="1400" b="0" kern="1200" dirty="0">
                        <a:solidFill>
                          <a:schemeClr val="dk1"/>
                        </a:solidFill>
                        <a:effectLst/>
                        <a:latin typeface="+mn-lt"/>
                        <a:ea typeface="PMingLiU" panose="02020500000000000000" pitchFamily="18" charset="-120"/>
                        <a:cs typeface="Times New Roman" panose="02020603050405020304" pitchFamily="18" charset="0"/>
                      </a:endParaRPr>
                    </a:p>
                  </a:txBody>
                  <a:tcPr marL="59820" marR="59820" marT="29910" marB="29910"/>
                </a:tc>
                <a:tc>
                  <a:txBody>
                    <a:bodyPr/>
                    <a:lstStyle/>
                    <a:p>
                      <a:pPr>
                        <a:lnSpc>
                          <a:spcPct val="90000"/>
                        </a:lnSpc>
                      </a:pPr>
                      <a:r>
                        <a:rPr lang="en-US" sz="1400" b="0" kern="1200" dirty="0">
                          <a:solidFill>
                            <a:schemeClr val="dk1"/>
                          </a:solidFill>
                          <a:effectLst/>
                        </a:rPr>
                        <a:t>High Velocity</a:t>
                      </a:r>
                      <a:endParaRPr lang="en-IN" sz="1400" b="0" kern="1200" dirty="0">
                        <a:solidFill>
                          <a:schemeClr val="dk1"/>
                        </a:solidFill>
                        <a:effectLst/>
                        <a:latin typeface="+mn-lt"/>
                        <a:ea typeface="PMingLiU" panose="02020500000000000000" pitchFamily="18" charset="-120"/>
                        <a:cs typeface="Times New Roman" panose="02020603050405020304" pitchFamily="18" charset="0"/>
                      </a:endParaRPr>
                    </a:p>
                  </a:txBody>
                  <a:tcPr marL="59820" marR="59820" marT="29910" marB="29910"/>
                </a:tc>
                <a:extLst>
                  <a:ext uri="{0D108BD9-81ED-4DB2-BD59-A6C34878D82A}">
                    <a16:rowId xmlns:a16="http://schemas.microsoft.com/office/drawing/2014/main" val="7405256"/>
                  </a:ext>
                </a:extLst>
              </a:tr>
            </a:tbl>
          </a:graphicData>
        </a:graphic>
      </p:graphicFrame>
    </p:spTree>
    <p:extLst>
      <p:ext uri="{BB962C8B-B14F-4D97-AF65-F5344CB8AC3E}">
        <p14:creationId xmlns:p14="http://schemas.microsoft.com/office/powerpoint/2010/main" val="2403688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55D0E2-7B71-4EC8-9C6D-0ACFFAB7D57D}"/>
              </a:ext>
            </a:extLst>
          </p:cNvPr>
          <p:cNvSpPr>
            <a:spLocks noGrp="1"/>
          </p:cNvSpPr>
          <p:nvPr>
            <p:ph type="title"/>
          </p:nvPr>
        </p:nvSpPr>
        <p:spPr/>
        <p:txBody>
          <a:bodyPr vert="horz" lIns="91440" tIns="45720" rIns="91440" bIns="0" rtlCol="0" anchor="b">
            <a:normAutofit/>
          </a:bodyPr>
          <a:lstStyle/>
          <a:p>
            <a:r>
              <a:rPr lang="en-US" sz="3600" spc="200" baseline="0"/>
              <a:t>Snapshot – Industry View</a:t>
            </a:r>
          </a:p>
        </p:txBody>
      </p:sp>
      <p:graphicFrame>
        <p:nvGraphicFramePr>
          <p:cNvPr id="7" name="Table 7">
            <a:extLst>
              <a:ext uri="{FF2B5EF4-FFF2-40B4-BE49-F238E27FC236}">
                <a16:creationId xmlns:a16="http://schemas.microsoft.com/office/drawing/2014/main" id="{11466210-B4AA-4DCC-82D5-BB351A1B24BF}"/>
              </a:ext>
            </a:extLst>
          </p:cNvPr>
          <p:cNvGraphicFramePr>
            <a:graphicFrameLocks noGrp="1"/>
          </p:cNvGraphicFramePr>
          <p:nvPr>
            <p:extLst>
              <p:ext uri="{D42A27DB-BD31-4B8C-83A1-F6EECF244321}">
                <p14:modId xmlns:p14="http://schemas.microsoft.com/office/powerpoint/2010/main" val="2747359339"/>
              </p:ext>
            </p:extLst>
          </p:nvPr>
        </p:nvGraphicFramePr>
        <p:xfrm>
          <a:off x="1451579" y="1853754"/>
          <a:ext cx="10071651" cy="3926910"/>
        </p:xfrm>
        <a:graphic>
          <a:graphicData uri="http://schemas.openxmlformats.org/drawingml/2006/table">
            <a:tbl>
              <a:tblPr firstRow="1" bandRow="1">
                <a:tableStyleId>{93296810-A885-4BE3-A3E7-6D5BEEA58F35}</a:tableStyleId>
              </a:tblPr>
              <a:tblGrid>
                <a:gridCol w="955978">
                  <a:extLst>
                    <a:ext uri="{9D8B030D-6E8A-4147-A177-3AD203B41FA5}">
                      <a16:colId xmlns:a16="http://schemas.microsoft.com/office/drawing/2014/main" val="2026701055"/>
                    </a:ext>
                  </a:extLst>
                </a:gridCol>
                <a:gridCol w="1929277">
                  <a:extLst>
                    <a:ext uri="{9D8B030D-6E8A-4147-A177-3AD203B41FA5}">
                      <a16:colId xmlns:a16="http://schemas.microsoft.com/office/drawing/2014/main" val="469544979"/>
                    </a:ext>
                  </a:extLst>
                </a:gridCol>
                <a:gridCol w="5390545">
                  <a:extLst>
                    <a:ext uri="{9D8B030D-6E8A-4147-A177-3AD203B41FA5}">
                      <a16:colId xmlns:a16="http://schemas.microsoft.com/office/drawing/2014/main" val="1330286782"/>
                    </a:ext>
                  </a:extLst>
                </a:gridCol>
                <a:gridCol w="1795851">
                  <a:extLst>
                    <a:ext uri="{9D8B030D-6E8A-4147-A177-3AD203B41FA5}">
                      <a16:colId xmlns:a16="http://schemas.microsoft.com/office/drawing/2014/main" val="3946768555"/>
                    </a:ext>
                  </a:extLst>
                </a:gridCol>
              </a:tblGrid>
              <a:tr h="511324">
                <a:tc>
                  <a:txBody>
                    <a:bodyPr/>
                    <a:lstStyle/>
                    <a:p>
                      <a:r>
                        <a:rPr lang="en-US" sz="1500" b="1" cap="none" spc="0" dirty="0">
                          <a:solidFill>
                            <a:schemeClr val="bg1"/>
                          </a:solidFill>
                        </a:rPr>
                        <a:t>S No</a:t>
                      </a:r>
                      <a:endParaRPr lang="en-IN" sz="1500" b="1" cap="none" spc="0" dirty="0">
                        <a:solidFill>
                          <a:schemeClr val="bg1"/>
                        </a:solidFill>
                      </a:endParaRPr>
                    </a:p>
                  </a:txBody>
                  <a:tcPr marL="47761" marR="68230" marT="13646" marB="102344" anchor="b"/>
                </a:tc>
                <a:tc>
                  <a:txBody>
                    <a:bodyPr/>
                    <a:lstStyle/>
                    <a:p>
                      <a:r>
                        <a:rPr lang="en-US" sz="1500" b="1" cap="none" spc="0" dirty="0">
                          <a:solidFill>
                            <a:schemeClr val="bg1"/>
                          </a:solidFill>
                        </a:rPr>
                        <a:t>Risk Category</a:t>
                      </a:r>
                      <a:endParaRPr lang="en-IN" sz="1500" b="1" cap="none" spc="0" dirty="0">
                        <a:solidFill>
                          <a:schemeClr val="bg1"/>
                        </a:solidFill>
                      </a:endParaRPr>
                    </a:p>
                  </a:txBody>
                  <a:tcPr marL="47761" marR="68230" marT="13646" marB="102344" anchor="b"/>
                </a:tc>
                <a:tc>
                  <a:txBody>
                    <a:bodyPr/>
                    <a:lstStyle/>
                    <a:p>
                      <a:r>
                        <a:rPr lang="en-US" sz="1500" b="1" cap="none" spc="0">
                          <a:solidFill>
                            <a:schemeClr val="bg1"/>
                          </a:solidFill>
                        </a:rPr>
                        <a:t>Opportunities &amp; Risk</a:t>
                      </a:r>
                      <a:endParaRPr lang="en-IN" sz="1500" b="1" cap="none" spc="0">
                        <a:solidFill>
                          <a:schemeClr val="bg1"/>
                        </a:solidFill>
                      </a:endParaRPr>
                    </a:p>
                  </a:txBody>
                  <a:tcPr marL="47761" marR="68230" marT="13646" marB="102344" anchor="b"/>
                </a:tc>
                <a:tc>
                  <a:txBody>
                    <a:bodyPr/>
                    <a:lstStyle/>
                    <a:p>
                      <a:r>
                        <a:rPr lang="en-US" sz="1500" b="1" cap="none" spc="0">
                          <a:solidFill>
                            <a:schemeClr val="bg1"/>
                          </a:solidFill>
                        </a:rPr>
                        <a:t>Risk Velocity</a:t>
                      </a:r>
                      <a:endParaRPr lang="en-IN" sz="1500" b="1" cap="none" spc="0">
                        <a:solidFill>
                          <a:schemeClr val="bg1"/>
                        </a:solidFill>
                      </a:endParaRPr>
                    </a:p>
                  </a:txBody>
                  <a:tcPr marL="47761" marR="68230" marT="13646" marB="102344" anchor="b"/>
                </a:tc>
                <a:extLst>
                  <a:ext uri="{0D108BD9-81ED-4DB2-BD59-A6C34878D82A}">
                    <a16:rowId xmlns:a16="http://schemas.microsoft.com/office/drawing/2014/main" val="3370349635"/>
                  </a:ext>
                </a:extLst>
              </a:tr>
              <a:tr h="627081">
                <a:tc>
                  <a:txBody>
                    <a:bodyPr/>
                    <a:lstStyle/>
                    <a:p>
                      <a:r>
                        <a:rPr lang="en-US" sz="1400" cap="none" spc="0" dirty="0">
                          <a:solidFill>
                            <a:schemeClr val="tx1"/>
                          </a:solidFill>
                        </a:rPr>
                        <a:t>5</a:t>
                      </a:r>
                      <a:endParaRPr lang="en-IN" sz="1400" cap="none" spc="0" dirty="0">
                        <a:solidFill>
                          <a:schemeClr val="tx1"/>
                        </a:solidFill>
                      </a:endParaRPr>
                    </a:p>
                  </a:txBody>
                  <a:tcPr marL="47761" marR="68230" marT="13646" marB="102344"/>
                </a:tc>
                <a:tc>
                  <a:txBody>
                    <a:bodyPr/>
                    <a:lstStyle/>
                    <a:p>
                      <a:r>
                        <a:rPr lang="en-US" sz="1400" cap="none" spc="0">
                          <a:solidFill>
                            <a:schemeClr val="tx1"/>
                          </a:solidFill>
                        </a:rPr>
                        <a:t>Regulatory</a:t>
                      </a:r>
                      <a:endParaRPr lang="en-IN" sz="1400" cap="none" spc="0">
                        <a:solidFill>
                          <a:schemeClr val="tx1"/>
                        </a:solidFill>
                      </a:endParaRPr>
                    </a:p>
                  </a:txBody>
                  <a:tcPr marL="47761" marR="68230" marT="13646" marB="10234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cap="none" spc="0">
                          <a:solidFill>
                            <a:schemeClr val="tx1"/>
                          </a:solidFill>
                          <a:effectLst/>
                        </a:rPr>
                        <a:t>Potential change in regulations  wherein license to distribute Health insurance could be provided for life insurance companies</a:t>
                      </a:r>
                      <a:endParaRPr lang="en-IN" sz="1400" cap="none" spc="0">
                        <a:solidFill>
                          <a:schemeClr val="tx1"/>
                        </a:solidFill>
                      </a:endParaRPr>
                    </a:p>
                  </a:txBody>
                  <a:tcPr marL="47761" marR="68230" marT="13646" marB="10234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a:solidFill>
                            <a:schemeClr val="tx1"/>
                          </a:solidFill>
                        </a:rPr>
                        <a:t>High Velocity</a:t>
                      </a:r>
                      <a:endParaRPr lang="en-IN" sz="1400" cap="none" spc="0">
                        <a:solidFill>
                          <a:schemeClr val="tx1"/>
                        </a:solidFill>
                      </a:endParaRPr>
                    </a:p>
                  </a:txBody>
                  <a:tcPr marL="47761" marR="68230" marT="13646" marB="102344"/>
                </a:tc>
                <a:extLst>
                  <a:ext uri="{0D108BD9-81ED-4DB2-BD59-A6C34878D82A}">
                    <a16:rowId xmlns:a16="http://schemas.microsoft.com/office/drawing/2014/main" val="1463295673"/>
                  </a:ext>
                </a:extLst>
              </a:tr>
              <a:tr h="414861">
                <a:tc>
                  <a:txBody>
                    <a:bodyPr/>
                    <a:lstStyle/>
                    <a:p>
                      <a:r>
                        <a:rPr lang="en-US" sz="1400" cap="none" spc="0">
                          <a:solidFill>
                            <a:schemeClr val="tx1"/>
                          </a:solidFill>
                        </a:rPr>
                        <a:t>6</a:t>
                      </a:r>
                      <a:endParaRPr lang="en-IN" sz="1400" cap="none" spc="0">
                        <a:solidFill>
                          <a:schemeClr val="tx1"/>
                        </a:solidFill>
                      </a:endParaRPr>
                    </a:p>
                  </a:txBody>
                  <a:tcPr marL="47761" marR="68230" marT="13646" marB="102344"/>
                </a:tc>
                <a:tc>
                  <a:txBody>
                    <a:bodyPr/>
                    <a:lstStyle/>
                    <a:p>
                      <a:r>
                        <a:rPr lang="en-US" sz="1400" cap="none" spc="0">
                          <a:solidFill>
                            <a:schemeClr val="tx1"/>
                          </a:solidFill>
                        </a:rPr>
                        <a:t>Regulatory</a:t>
                      </a:r>
                      <a:endParaRPr lang="en-IN" sz="1400" cap="none" spc="0">
                        <a:solidFill>
                          <a:schemeClr val="tx1"/>
                        </a:solidFill>
                      </a:endParaRPr>
                    </a:p>
                  </a:txBody>
                  <a:tcPr marL="47761" marR="68230" marT="13646" marB="102344"/>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IN" sz="1400" b="0" cap="none" spc="0">
                          <a:solidFill>
                            <a:schemeClr val="tx1"/>
                          </a:solidFill>
                          <a:effectLst/>
                        </a:rPr>
                        <a:t>De-tariffing of Motor Third Party (TP) rates</a:t>
                      </a:r>
                      <a:endParaRPr lang="en-IN" sz="1400" cap="none" spc="0">
                        <a:solidFill>
                          <a:schemeClr val="tx1"/>
                        </a:solidFill>
                      </a:endParaRPr>
                    </a:p>
                  </a:txBody>
                  <a:tcPr marL="47761" marR="68230" marT="13646" marB="102344"/>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400" cap="none" spc="0">
                          <a:solidFill>
                            <a:schemeClr val="tx1"/>
                          </a:solidFill>
                        </a:rPr>
                        <a:t>Low Velocity</a:t>
                      </a:r>
                      <a:endParaRPr lang="en-IN" sz="1400" cap="none" spc="0">
                        <a:solidFill>
                          <a:schemeClr val="tx1"/>
                        </a:solidFill>
                      </a:endParaRPr>
                    </a:p>
                  </a:txBody>
                  <a:tcPr marL="47761" marR="68230" marT="13646" marB="102344"/>
                </a:tc>
                <a:extLst>
                  <a:ext uri="{0D108BD9-81ED-4DB2-BD59-A6C34878D82A}">
                    <a16:rowId xmlns:a16="http://schemas.microsoft.com/office/drawing/2014/main" val="2504780448"/>
                  </a:ext>
                </a:extLst>
              </a:tr>
              <a:tr h="966633">
                <a:tc>
                  <a:txBody>
                    <a:bodyPr/>
                    <a:lstStyle/>
                    <a:p>
                      <a:r>
                        <a:rPr lang="en-US" sz="1400" cap="none" spc="0">
                          <a:solidFill>
                            <a:schemeClr val="tx1"/>
                          </a:solidFill>
                        </a:rPr>
                        <a:t>7</a:t>
                      </a:r>
                      <a:endParaRPr lang="en-IN" sz="1400" cap="none" spc="0">
                        <a:solidFill>
                          <a:schemeClr val="tx1"/>
                        </a:solidFill>
                      </a:endParaRPr>
                    </a:p>
                  </a:txBody>
                  <a:tcPr marL="47761" marR="68230" marT="13646" marB="102344"/>
                </a:tc>
                <a:tc>
                  <a:txBody>
                    <a:bodyPr/>
                    <a:lstStyle/>
                    <a:p>
                      <a:r>
                        <a:rPr lang="en-US" sz="1400" cap="none" spc="0">
                          <a:solidFill>
                            <a:schemeClr val="tx1"/>
                          </a:solidFill>
                        </a:rPr>
                        <a:t>Strategic</a:t>
                      </a:r>
                      <a:endParaRPr lang="en-IN" sz="1400" cap="none" spc="0">
                        <a:solidFill>
                          <a:schemeClr val="tx1"/>
                        </a:solidFill>
                      </a:endParaRPr>
                    </a:p>
                  </a:txBody>
                  <a:tcPr marL="47761" marR="68230" marT="13646" marB="102344"/>
                </a:tc>
                <a:tc>
                  <a:txBody>
                    <a:bodyPr/>
                    <a:lstStyle/>
                    <a:p>
                      <a:pPr marL="0" marR="0" lvl="0" indent="0" fontAlgn="auto">
                        <a:lnSpc>
                          <a:spcPct val="90000"/>
                        </a:lnSpc>
                        <a:spcBef>
                          <a:spcPts val="0"/>
                        </a:spcBef>
                        <a:spcAft>
                          <a:spcPts val="0"/>
                        </a:spcAft>
                        <a:buSzTx/>
                        <a:buFontTx/>
                        <a:buNone/>
                        <a:tabLst/>
                        <a:defRPr/>
                      </a:pPr>
                      <a:r>
                        <a:rPr lang="en-US" sz="1400" b="0" cap="none" spc="0" dirty="0">
                          <a:solidFill>
                            <a:schemeClr val="tx1"/>
                          </a:solidFill>
                          <a:effectLst/>
                        </a:rPr>
                        <a:t>Inability to be a first mover  with the digital transformation strategy to gain competitive advantage in distribution, claims and underwriting. Significant increase in share of digital channel. Risk from new digital focused competitors including insurers and aggregators</a:t>
                      </a:r>
                      <a:endParaRPr lang="en-IN" sz="1400" cap="none" spc="0" dirty="0">
                        <a:solidFill>
                          <a:schemeClr val="tx1"/>
                        </a:solidFill>
                      </a:endParaRPr>
                    </a:p>
                  </a:txBody>
                  <a:tcPr marL="47761" marR="68230" marT="13646" marB="102344"/>
                </a:tc>
                <a:tc>
                  <a:txBody>
                    <a:bodyPr/>
                    <a:lstStyle/>
                    <a:p>
                      <a:pPr marL="0" marR="0" lvl="0" indent="0" fontAlgn="auto">
                        <a:lnSpc>
                          <a:spcPct val="90000"/>
                        </a:lnSpc>
                        <a:spcBef>
                          <a:spcPts val="0"/>
                        </a:spcBef>
                        <a:spcAft>
                          <a:spcPts val="0"/>
                        </a:spcAft>
                        <a:buSzTx/>
                        <a:buFontTx/>
                        <a:buNone/>
                        <a:tabLst/>
                        <a:defRPr/>
                      </a:pPr>
                      <a:r>
                        <a:rPr lang="en-US" sz="1400" cap="none" spc="0">
                          <a:solidFill>
                            <a:schemeClr val="tx1"/>
                          </a:solidFill>
                        </a:rPr>
                        <a:t>High Velocity</a:t>
                      </a:r>
                      <a:endParaRPr lang="en-IN" sz="1400" cap="none" spc="0">
                        <a:solidFill>
                          <a:schemeClr val="tx1"/>
                        </a:solidFill>
                      </a:endParaRPr>
                    </a:p>
                  </a:txBody>
                  <a:tcPr marL="47761" marR="68230" marT="13646" marB="102344"/>
                </a:tc>
                <a:extLst>
                  <a:ext uri="{0D108BD9-81ED-4DB2-BD59-A6C34878D82A}">
                    <a16:rowId xmlns:a16="http://schemas.microsoft.com/office/drawing/2014/main" val="1701348180"/>
                  </a:ext>
                </a:extLst>
              </a:tr>
              <a:tr h="1235349">
                <a:tc>
                  <a:txBody>
                    <a:bodyPr/>
                    <a:lstStyle/>
                    <a:p>
                      <a:r>
                        <a:rPr lang="en-US" sz="1400"/>
                        <a:t>8</a:t>
                      </a:r>
                      <a:endParaRPr lang="en-IN" sz="1400"/>
                    </a:p>
                  </a:txBody>
                  <a:tcPr marL="51985" marR="51985" marT="25992" marB="2599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External Market</a:t>
                      </a:r>
                      <a:endParaRPr lang="en-IN" sz="1400"/>
                    </a:p>
                  </a:txBody>
                  <a:tcPr marL="51985" marR="51985" marT="25992" marB="25992"/>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0" kern="1200" dirty="0">
                          <a:solidFill>
                            <a:schemeClr val="dk1"/>
                          </a:solidFill>
                          <a:effectLst/>
                        </a:rPr>
                        <a:t>Potential risk of reinsurers not extending reinsurance support for the most carbon-intensive companies. This is the direction reinsurers are adopting to </a:t>
                      </a:r>
                      <a:r>
                        <a:rPr lang="en-IN" sz="1400" b="0" kern="1200" dirty="0">
                          <a:solidFill>
                            <a:schemeClr val="dk1"/>
                          </a:solidFill>
                          <a:effectLst/>
                        </a:rPr>
                        <a:t>manage carbon-related sustainability risks. In the years to come reinsurers would NOT </a:t>
                      </a:r>
                      <a:r>
                        <a:rPr lang="en-US" sz="1400" b="0" kern="1200" dirty="0">
                          <a:solidFill>
                            <a:schemeClr val="dk1"/>
                          </a:solidFill>
                          <a:effectLst/>
                        </a:rPr>
                        <a:t>support arrangements for corporations who progressively and demonstrate structured shift away from fossil fuels.</a:t>
                      </a:r>
                      <a:endParaRPr lang="en-IN" sz="1400" b="0" kern="1200" dirty="0">
                        <a:solidFill>
                          <a:schemeClr val="dk1"/>
                        </a:solidFill>
                        <a:effectLst/>
                        <a:latin typeface="+mn-lt"/>
                        <a:ea typeface="PMingLiU" panose="02020500000000000000" pitchFamily="18" charset="-120"/>
                        <a:cs typeface="Times New Roman" panose="02020603050405020304" pitchFamily="18" charset="0"/>
                      </a:endParaRPr>
                    </a:p>
                  </a:txBody>
                  <a:tcPr marL="51985" marR="51985" marT="25992" marB="25992"/>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0" kern="1200" dirty="0">
                          <a:solidFill>
                            <a:schemeClr val="dk1"/>
                          </a:solidFill>
                          <a:effectLst/>
                        </a:rPr>
                        <a:t>Medium Velocity</a:t>
                      </a:r>
                      <a:endParaRPr lang="en-IN" sz="1400" b="0" kern="1200" dirty="0">
                        <a:solidFill>
                          <a:schemeClr val="dk1"/>
                        </a:solidFill>
                        <a:effectLst/>
                        <a:latin typeface="+mn-lt"/>
                        <a:ea typeface="PMingLiU" panose="02020500000000000000" pitchFamily="18" charset="-120"/>
                        <a:cs typeface="Times New Roman" panose="02020603050405020304" pitchFamily="18" charset="0"/>
                      </a:endParaRPr>
                    </a:p>
                  </a:txBody>
                  <a:tcPr marL="51985" marR="51985" marT="25992" marB="25992"/>
                </a:tc>
                <a:extLst>
                  <a:ext uri="{0D108BD9-81ED-4DB2-BD59-A6C34878D82A}">
                    <a16:rowId xmlns:a16="http://schemas.microsoft.com/office/drawing/2014/main" val="161365315"/>
                  </a:ext>
                </a:extLst>
              </a:tr>
            </a:tbl>
          </a:graphicData>
        </a:graphic>
      </p:graphicFrame>
    </p:spTree>
    <p:extLst>
      <p:ext uri="{BB962C8B-B14F-4D97-AF65-F5344CB8AC3E}">
        <p14:creationId xmlns:p14="http://schemas.microsoft.com/office/powerpoint/2010/main" val="469691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C90E7-A989-4A48-803A-390D7FBF443F}"/>
              </a:ext>
            </a:extLst>
          </p:cNvPr>
          <p:cNvSpPr>
            <a:spLocks noGrp="1"/>
          </p:cNvSpPr>
          <p:nvPr>
            <p:ph type="title"/>
          </p:nvPr>
        </p:nvSpPr>
        <p:spPr/>
        <p:txBody>
          <a:bodyPr vert="horz" lIns="91440" tIns="45720" rIns="91440" bIns="0" rtlCol="0" anchor="b">
            <a:normAutofit/>
          </a:bodyPr>
          <a:lstStyle/>
          <a:p>
            <a:r>
              <a:rPr lang="en-US" sz="3300" spc="200" baseline="0"/>
              <a:t>Snapshot – Industry View cont…</a:t>
            </a:r>
          </a:p>
        </p:txBody>
      </p:sp>
      <p:graphicFrame>
        <p:nvGraphicFramePr>
          <p:cNvPr id="8" name="Table 7">
            <a:extLst>
              <a:ext uri="{FF2B5EF4-FFF2-40B4-BE49-F238E27FC236}">
                <a16:creationId xmlns:a16="http://schemas.microsoft.com/office/drawing/2014/main" id="{8E1CCAE1-A4DD-4AD8-A07D-7C8E7ACF5193}"/>
              </a:ext>
            </a:extLst>
          </p:cNvPr>
          <p:cNvGraphicFramePr>
            <a:graphicFrameLocks noGrp="1"/>
          </p:cNvGraphicFramePr>
          <p:nvPr>
            <p:extLst>
              <p:ext uri="{D42A27DB-BD31-4B8C-83A1-F6EECF244321}">
                <p14:modId xmlns:p14="http://schemas.microsoft.com/office/powerpoint/2010/main" val="1249760291"/>
              </p:ext>
            </p:extLst>
          </p:nvPr>
        </p:nvGraphicFramePr>
        <p:xfrm>
          <a:off x="1451578" y="2050848"/>
          <a:ext cx="9603275" cy="3409424"/>
        </p:xfrm>
        <a:graphic>
          <a:graphicData uri="http://schemas.openxmlformats.org/drawingml/2006/table">
            <a:tbl>
              <a:tblPr firstRow="1" bandRow="1">
                <a:tableStyleId>{93296810-A885-4BE3-A3E7-6D5BEEA58F35}</a:tableStyleId>
              </a:tblPr>
              <a:tblGrid>
                <a:gridCol w="887152">
                  <a:extLst>
                    <a:ext uri="{9D8B030D-6E8A-4147-A177-3AD203B41FA5}">
                      <a16:colId xmlns:a16="http://schemas.microsoft.com/office/drawing/2014/main" val="2026701055"/>
                    </a:ext>
                  </a:extLst>
                </a:gridCol>
                <a:gridCol w="1854864">
                  <a:extLst>
                    <a:ext uri="{9D8B030D-6E8A-4147-A177-3AD203B41FA5}">
                      <a16:colId xmlns:a16="http://schemas.microsoft.com/office/drawing/2014/main" val="469544979"/>
                    </a:ext>
                  </a:extLst>
                </a:gridCol>
                <a:gridCol w="5102138">
                  <a:extLst>
                    <a:ext uri="{9D8B030D-6E8A-4147-A177-3AD203B41FA5}">
                      <a16:colId xmlns:a16="http://schemas.microsoft.com/office/drawing/2014/main" val="1330286782"/>
                    </a:ext>
                  </a:extLst>
                </a:gridCol>
                <a:gridCol w="1759121">
                  <a:extLst>
                    <a:ext uri="{9D8B030D-6E8A-4147-A177-3AD203B41FA5}">
                      <a16:colId xmlns:a16="http://schemas.microsoft.com/office/drawing/2014/main" val="3788372302"/>
                    </a:ext>
                  </a:extLst>
                </a:gridCol>
              </a:tblGrid>
              <a:tr h="860120">
                <a:tc>
                  <a:txBody>
                    <a:bodyPr/>
                    <a:lstStyle/>
                    <a:p>
                      <a:pPr marL="0" algn="l" defTabSz="914400" rtl="0" eaLnBrk="1" latinLnBrk="0" hangingPunct="1"/>
                      <a:r>
                        <a:rPr lang="en-US" sz="1500" b="1" kern="1200" cap="none" spc="0" dirty="0">
                          <a:solidFill>
                            <a:schemeClr val="bg1"/>
                          </a:solidFill>
                          <a:latin typeface="+mn-lt"/>
                          <a:ea typeface="+mn-ea"/>
                          <a:cs typeface="+mn-cs"/>
                        </a:rPr>
                        <a:t>S No</a:t>
                      </a:r>
                      <a:endParaRPr lang="en-IN" sz="1500" b="1" kern="1200" cap="none" spc="0" dirty="0">
                        <a:solidFill>
                          <a:schemeClr val="bg1"/>
                        </a:solidFill>
                        <a:latin typeface="+mn-lt"/>
                        <a:ea typeface="+mn-ea"/>
                        <a:cs typeface="+mn-cs"/>
                      </a:endParaRPr>
                    </a:p>
                  </a:txBody>
                  <a:tcPr marL="99870" marR="99870" marT="49936" marB="49936"/>
                </a:tc>
                <a:tc>
                  <a:txBody>
                    <a:bodyPr/>
                    <a:lstStyle/>
                    <a:p>
                      <a:pPr marL="0" algn="l" defTabSz="914400" rtl="0" eaLnBrk="1" latinLnBrk="0" hangingPunct="1"/>
                      <a:r>
                        <a:rPr lang="en-US" sz="1500" b="1" kern="1200" cap="none" spc="0" dirty="0">
                          <a:solidFill>
                            <a:schemeClr val="bg1"/>
                          </a:solidFill>
                          <a:latin typeface="+mn-lt"/>
                          <a:ea typeface="+mn-ea"/>
                          <a:cs typeface="+mn-cs"/>
                        </a:rPr>
                        <a:t>Risk Category</a:t>
                      </a:r>
                      <a:endParaRPr lang="en-IN" sz="1500" b="1" kern="1200" cap="none" spc="0" dirty="0">
                        <a:solidFill>
                          <a:schemeClr val="bg1"/>
                        </a:solidFill>
                        <a:latin typeface="+mn-lt"/>
                        <a:ea typeface="+mn-ea"/>
                        <a:cs typeface="+mn-cs"/>
                      </a:endParaRPr>
                    </a:p>
                  </a:txBody>
                  <a:tcPr marL="99870" marR="99870" marT="49936" marB="49936"/>
                </a:tc>
                <a:tc>
                  <a:txBody>
                    <a:bodyPr/>
                    <a:lstStyle/>
                    <a:p>
                      <a:pPr marL="0" algn="l" defTabSz="914400" rtl="0" eaLnBrk="1" latinLnBrk="0" hangingPunct="1"/>
                      <a:r>
                        <a:rPr lang="en-US" sz="1500" b="1" kern="1200" cap="none" spc="0" dirty="0">
                          <a:solidFill>
                            <a:schemeClr val="bg1"/>
                          </a:solidFill>
                          <a:latin typeface="+mn-lt"/>
                          <a:ea typeface="+mn-ea"/>
                          <a:cs typeface="+mn-cs"/>
                        </a:rPr>
                        <a:t>Opportunities &amp; Risk</a:t>
                      </a:r>
                      <a:endParaRPr lang="en-IN" sz="1500" b="1" kern="1200" cap="none" spc="0" dirty="0">
                        <a:solidFill>
                          <a:schemeClr val="bg1"/>
                        </a:solidFill>
                        <a:latin typeface="+mn-lt"/>
                        <a:ea typeface="+mn-ea"/>
                        <a:cs typeface="+mn-cs"/>
                      </a:endParaRPr>
                    </a:p>
                  </a:txBody>
                  <a:tcPr marL="99870" marR="99870" marT="49936" marB="49936"/>
                </a:tc>
                <a:tc>
                  <a:txBody>
                    <a:bodyPr/>
                    <a:lstStyle/>
                    <a:p>
                      <a:pPr marL="0" algn="l" defTabSz="914400" rtl="0" eaLnBrk="1" latinLnBrk="0" hangingPunct="1"/>
                      <a:r>
                        <a:rPr lang="en-US" sz="1500" b="1" kern="1200" cap="none" spc="0" dirty="0">
                          <a:solidFill>
                            <a:schemeClr val="bg1"/>
                          </a:solidFill>
                          <a:latin typeface="+mn-lt"/>
                          <a:ea typeface="+mn-ea"/>
                          <a:cs typeface="+mn-cs"/>
                        </a:rPr>
                        <a:t>Risk Velocity</a:t>
                      </a:r>
                      <a:endParaRPr lang="en-IN" sz="1500" b="1" kern="1200" cap="none" spc="0" dirty="0">
                        <a:solidFill>
                          <a:schemeClr val="bg1"/>
                        </a:solidFill>
                        <a:latin typeface="+mn-lt"/>
                        <a:ea typeface="+mn-ea"/>
                        <a:cs typeface="+mn-cs"/>
                      </a:endParaRPr>
                    </a:p>
                  </a:txBody>
                  <a:tcPr marL="99870" marR="99870" marT="49936" marB="49936"/>
                </a:tc>
                <a:extLst>
                  <a:ext uri="{0D108BD9-81ED-4DB2-BD59-A6C34878D82A}">
                    <a16:rowId xmlns:a16="http://schemas.microsoft.com/office/drawing/2014/main" val="3370349635"/>
                  </a:ext>
                </a:extLst>
              </a:tr>
              <a:tr h="1790769">
                <a:tc>
                  <a:txBody>
                    <a:bodyPr/>
                    <a:lstStyle/>
                    <a:p>
                      <a:r>
                        <a:rPr lang="en-US" sz="1500"/>
                        <a:t>9</a:t>
                      </a:r>
                      <a:endParaRPr lang="en-IN" sz="1500"/>
                    </a:p>
                  </a:txBody>
                  <a:tcPr marL="99870" marR="99870" marT="49936" marB="49936"/>
                </a:tc>
                <a:tc>
                  <a:txBody>
                    <a:bodyPr/>
                    <a:lstStyle/>
                    <a:p>
                      <a:r>
                        <a:rPr lang="en-US" sz="1500"/>
                        <a:t>Strategic</a:t>
                      </a:r>
                      <a:endParaRPr lang="en-IN" sz="1500"/>
                    </a:p>
                  </a:txBody>
                  <a:tcPr marL="99870" marR="99870" marT="49936" marB="49936"/>
                </a:tc>
                <a:tc>
                  <a:txBody>
                    <a:bodyPr/>
                    <a:lstStyle/>
                    <a:p>
                      <a:pPr marL="0" algn="just" defTabSz="914400" rtl="0" eaLnBrk="1" latinLnBrk="0" hangingPunct="1">
                        <a:lnSpc>
                          <a:spcPct val="90000"/>
                        </a:lnSpc>
                      </a:pPr>
                      <a:r>
                        <a:rPr lang="en-US" sz="1500" b="0" kern="1200">
                          <a:solidFill>
                            <a:schemeClr val="dk1"/>
                          </a:solidFill>
                          <a:effectLst/>
                        </a:rPr>
                        <a:t>Businesses are facing increasing pressure from society to become purpose-led, delivering value for a broader range of stakeholders, not just their investors. Investors have radically reassessed the importance and value of ESG to their business and investment strategies. There is an increasing scrutiny from regulators and heightened ESG disclosure requirements worldwide</a:t>
                      </a:r>
                      <a:endParaRPr lang="en-IN" sz="1500" b="0" kern="1200">
                        <a:solidFill>
                          <a:schemeClr val="dk1"/>
                        </a:solidFill>
                        <a:effectLst/>
                        <a:latin typeface="+mn-lt"/>
                        <a:ea typeface="PMingLiU" panose="02020500000000000000" pitchFamily="18" charset="-120"/>
                        <a:cs typeface="Times New Roman" panose="02020603050405020304" pitchFamily="18" charset="0"/>
                      </a:endParaRPr>
                    </a:p>
                  </a:txBody>
                  <a:tcPr marL="99870" marR="99870" marT="49936" marB="49936"/>
                </a:tc>
                <a:tc>
                  <a:txBody>
                    <a:bodyPr/>
                    <a:lstStyle/>
                    <a:p>
                      <a:pPr>
                        <a:lnSpc>
                          <a:spcPct val="90000"/>
                        </a:lnSpc>
                      </a:pPr>
                      <a:r>
                        <a:rPr lang="en-US" sz="1500" b="0">
                          <a:effectLst/>
                        </a:rPr>
                        <a:t>Medium Velocity</a:t>
                      </a:r>
                      <a:endParaRPr lang="en-IN" sz="1500" b="0">
                        <a:effectLst/>
                        <a:latin typeface="+mn-lt"/>
                        <a:ea typeface="PMingLiU" panose="02020500000000000000" pitchFamily="18" charset="-120"/>
                        <a:cs typeface="Times New Roman" panose="02020603050405020304" pitchFamily="18" charset="0"/>
                      </a:endParaRPr>
                    </a:p>
                  </a:txBody>
                  <a:tcPr marL="99870" marR="99870" marT="49936" marB="49936"/>
                </a:tc>
                <a:extLst>
                  <a:ext uri="{0D108BD9-81ED-4DB2-BD59-A6C34878D82A}">
                    <a16:rowId xmlns:a16="http://schemas.microsoft.com/office/drawing/2014/main" val="480419115"/>
                  </a:ext>
                </a:extLst>
              </a:tr>
              <a:tr h="758535">
                <a:tc>
                  <a:txBody>
                    <a:bodyPr/>
                    <a:lstStyle/>
                    <a:p>
                      <a:r>
                        <a:rPr lang="en-US" sz="1500"/>
                        <a:t>10</a:t>
                      </a:r>
                      <a:endParaRPr lang="en-IN" sz="1500"/>
                    </a:p>
                  </a:txBody>
                  <a:tcPr marL="99870" marR="99870" marT="49936" marB="49936"/>
                </a:tc>
                <a:tc>
                  <a:txBody>
                    <a:bodyPr/>
                    <a:lstStyle/>
                    <a:p>
                      <a:r>
                        <a:rPr lang="en-US" sz="1500"/>
                        <a:t>Strategic</a:t>
                      </a:r>
                      <a:endParaRPr lang="en-IN" sz="1500"/>
                    </a:p>
                  </a:txBody>
                  <a:tcPr marL="99870" marR="99870" marT="49936" marB="49936"/>
                </a:tc>
                <a:tc>
                  <a:txBody>
                    <a:bodyPr/>
                    <a:lstStyle/>
                    <a:p>
                      <a:pPr marL="0" algn="just" defTabSz="914400" rtl="0" eaLnBrk="1" latinLnBrk="0" hangingPunct="1">
                        <a:lnSpc>
                          <a:spcPct val="90000"/>
                        </a:lnSpc>
                      </a:pPr>
                      <a:r>
                        <a:rPr lang="en-US" sz="1500" b="0" kern="1200">
                          <a:solidFill>
                            <a:schemeClr val="dk1"/>
                          </a:solidFill>
                          <a:effectLst/>
                        </a:rPr>
                        <a:t>The risk of cyber-crime is relevant to all businesses. The focus for insurers is to understand how cyber-risks can lead to losses to their operations.</a:t>
                      </a:r>
                      <a:endParaRPr lang="en-IN" sz="1500" b="0" kern="1200">
                        <a:solidFill>
                          <a:schemeClr val="dk1"/>
                        </a:solidFill>
                        <a:effectLst/>
                        <a:latin typeface="+mn-lt"/>
                        <a:ea typeface="PMingLiU" panose="02020500000000000000" pitchFamily="18" charset="-120"/>
                        <a:cs typeface="Times New Roman" panose="02020603050405020304" pitchFamily="18" charset="0"/>
                      </a:endParaRPr>
                    </a:p>
                  </a:txBody>
                  <a:tcPr marL="99870" marR="99870" marT="49936" marB="49936"/>
                </a:tc>
                <a:tc>
                  <a:txBody>
                    <a:bodyPr/>
                    <a:lstStyle/>
                    <a:p>
                      <a:pPr>
                        <a:lnSpc>
                          <a:spcPct val="90000"/>
                        </a:lnSpc>
                      </a:pPr>
                      <a:r>
                        <a:rPr lang="en-US" sz="1500" b="0" dirty="0">
                          <a:effectLst/>
                        </a:rPr>
                        <a:t>High Velocity </a:t>
                      </a:r>
                      <a:endParaRPr lang="en-IN" sz="1500" b="0" dirty="0">
                        <a:effectLst/>
                        <a:latin typeface="+mn-lt"/>
                        <a:ea typeface="PMingLiU" panose="02020500000000000000" pitchFamily="18" charset="-120"/>
                        <a:cs typeface="Times New Roman" panose="02020603050405020304" pitchFamily="18" charset="0"/>
                      </a:endParaRPr>
                    </a:p>
                  </a:txBody>
                  <a:tcPr marL="99870" marR="99870" marT="49936" marB="49936"/>
                </a:tc>
                <a:extLst>
                  <a:ext uri="{0D108BD9-81ED-4DB2-BD59-A6C34878D82A}">
                    <a16:rowId xmlns:a16="http://schemas.microsoft.com/office/drawing/2014/main" val="3442217074"/>
                  </a:ext>
                </a:extLst>
              </a:tr>
            </a:tbl>
          </a:graphicData>
        </a:graphic>
      </p:graphicFrame>
    </p:spTree>
    <p:extLst>
      <p:ext uri="{BB962C8B-B14F-4D97-AF65-F5344CB8AC3E}">
        <p14:creationId xmlns:p14="http://schemas.microsoft.com/office/powerpoint/2010/main" val="2999701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451579" y="1245704"/>
            <a:ext cx="9603275" cy="608050"/>
          </a:xfrm>
        </p:spPr>
        <p:txBody>
          <a:bodyPr>
            <a:noAutofit/>
          </a:bodyPr>
          <a:lstStyle/>
          <a:p>
            <a:pPr lvl="0"/>
            <a:r>
              <a:rPr lang="en-US" dirty="0">
                <a:ea typeface="Tahoma" pitchFamily="34" charset="0"/>
              </a:rPr>
              <a:t>Risks arising from regulatory changes</a:t>
            </a:r>
            <a:endParaRPr lang="en-US" dirty="0"/>
          </a:p>
        </p:txBody>
      </p:sp>
      <p:graphicFrame>
        <p:nvGraphicFramePr>
          <p:cNvPr id="3" name="Table 3">
            <a:extLst>
              <a:ext uri="{FF2B5EF4-FFF2-40B4-BE49-F238E27FC236}">
                <a16:creationId xmlns:a16="http://schemas.microsoft.com/office/drawing/2014/main" id="{801A29FA-2B3F-469E-B4DF-2892ED76F287}"/>
              </a:ext>
            </a:extLst>
          </p:cNvPr>
          <p:cNvGraphicFramePr>
            <a:graphicFrameLocks noGrp="1"/>
          </p:cNvGraphicFramePr>
          <p:nvPr>
            <p:extLst>
              <p:ext uri="{D42A27DB-BD31-4B8C-83A1-F6EECF244321}">
                <p14:modId xmlns:p14="http://schemas.microsoft.com/office/powerpoint/2010/main" val="2885112806"/>
              </p:ext>
            </p:extLst>
          </p:nvPr>
        </p:nvGraphicFramePr>
        <p:xfrm>
          <a:off x="885569" y="1930086"/>
          <a:ext cx="10840437" cy="2286000"/>
        </p:xfrm>
        <a:graphic>
          <a:graphicData uri="http://schemas.openxmlformats.org/drawingml/2006/table">
            <a:tbl>
              <a:tblPr firstRow="1" bandRow="1">
                <a:tableStyleId>{68D230F3-CF80-4859-8CE7-A43EE81993B5}</a:tableStyleId>
              </a:tblPr>
              <a:tblGrid>
                <a:gridCol w="2098149">
                  <a:extLst>
                    <a:ext uri="{9D8B030D-6E8A-4147-A177-3AD203B41FA5}">
                      <a16:colId xmlns:a16="http://schemas.microsoft.com/office/drawing/2014/main" val="2239822341"/>
                    </a:ext>
                  </a:extLst>
                </a:gridCol>
                <a:gridCol w="8742288">
                  <a:extLst>
                    <a:ext uri="{9D8B030D-6E8A-4147-A177-3AD203B41FA5}">
                      <a16:colId xmlns:a16="http://schemas.microsoft.com/office/drawing/2014/main" val="385072870"/>
                    </a:ext>
                  </a:extLst>
                </a:gridCol>
              </a:tblGrid>
              <a:tr h="229117">
                <a:tc>
                  <a:txBody>
                    <a:bodyPr/>
                    <a:lstStyle/>
                    <a:p>
                      <a:r>
                        <a:rPr lang="en-US" sz="1200" dirty="0"/>
                        <a:t>EOM and Commission Regulations</a:t>
                      </a:r>
                      <a:endParaRPr lang="en-IN" sz="1200" dirty="0">
                        <a:latin typeface="Calibri" panose="020F0502020204030204" pitchFamily="34" charset="0"/>
                        <a:cs typeface="Calibri" panose="020F0502020204030204" pitchFamily="34" charset="0"/>
                      </a:endParaRPr>
                    </a:p>
                  </a:txBody>
                  <a:tcPr/>
                </a:tc>
                <a:tc>
                  <a:txBody>
                    <a:bodyPr/>
                    <a:lstStyle/>
                    <a:p>
                      <a:r>
                        <a:rPr lang="en-US" sz="1200" dirty="0"/>
                        <a:t>Description</a:t>
                      </a:r>
                      <a:endParaRPr lang="en-IN"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43011194"/>
                  </a:ext>
                </a:extLst>
              </a:tr>
              <a:tr h="137471">
                <a:tc>
                  <a:txBody>
                    <a:bodyPr/>
                    <a:lstStyle/>
                    <a:p>
                      <a:r>
                        <a:rPr lang="en-US" sz="1200" dirty="0"/>
                        <a:t>Old Regulation</a:t>
                      </a:r>
                      <a:endParaRPr lang="en-IN" sz="1200" dirty="0">
                        <a:latin typeface="Calibri" panose="020F0502020204030204" pitchFamily="34" charset="0"/>
                        <a:cs typeface="Calibri" panose="020F0502020204030204" pitchFamily="34" charset="0"/>
                      </a:endParaRPr>
                    </a:p>
                  </a:txBody>
                  <a:tcPr/>
                </a:tc>
                <a:tc>
                  <a:txBody>
                    <a:bodyPr/>
                    <a:lstStyle/>
                    <a:p>
                      <a:pPr marL="269875" marR="0" lvl="0" indent="-2698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strike="noStrike" kern="1200" dirty="0">
                          <a:solidFill>
                            <a:schemeClr val="tx1"/>
                          </a:solidFill>
                          <a:effectLst/>
                        </a:rPr>
                        <a:t>Old regulation specifies maximum commission payable and maximum allowable expense by line of business/segmental basis</a:t>
                      </a:r>
                      <a:endParaRPr lang="en-US" sz="1200" b="0" i="0" u="none" strike="noStrike" kern="1200" dirty="0">
                        <a:solidFill>
                          <a:schemeClr val="tx1"/>
                        </a:solidFill>
                        <a:effectLst/>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2770092928"/>
                  </a:ext>
                </a:extLst>
              </a:tr>
              <a:tr h="412412">
                <a:tc>
                  <a:txBody>
                    <a:bodyPr/>
                    <a:lstStyle/>
                    <a:p>
                      <a:r>
                        <a:rPr lang="en-US" sz="1200" dirty="0"/>
                        <a:t>New Regulation</a:t>
                      </a:r>
                      <a:endParaRPr lang="en-IN" sz="1200" dirty="0">
                        <a:latin typeface="Calibri" panose="020F0502020204030204" pitchFamily="34" charset="0"/>
                        <a:cs typeface="Calibri" panose="020F0502020204030204" pitchFamily="34" charset="0"/>
                      </a:endParaRPr>
                    </a:p>
                  </a:txBody>
                  <a:tcPr/>
                </a:tc>
                <a:tc>
                  <a:txBody>
                    <a:bodyPr/>
                    <a:lstStyle/>
                    <a:p>
                      <a:pPr marL="269875" marR="0" lvl="0" indent="-2698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strike="noStrike" kern="1200" dirty="0">
                          <a:solidFill>
                            <a:schemeClr val="tx1"/>
                          </a:solidFill>
                          <a:effectLst/>
                        </a:rPr>
                        <a:t>IRDAI rolled out the new Expense of Management (EOM) Regulations , 2023 on 26th March 23</a:t>
                      </a:r>
                    </a:p>
                    <a:p>
                      <a:pPr marL="269875" marR="0" lvl="0" indent="-2698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strike="noStrike" kern="1200" dirty="0">
                          <a:solidFill>
                            <a:schemeClr val="tx1"/>
                          </a:solidFill>
                          <a:effectLst/>
                        </a:rPr>
                        <a:t>The regulation stipulates that Insurance Companies need to limit their expenses (Commission + Expenses) to 30% of GWP with additional allowances for certain expenses</a:t>
                      </a:r>
                    </a:p>
                    <a:p>
                      <a:pPr marL="269875" marR="0" lvl="0" indent="-2698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strike="noStrike" kern="1200" dirty="0">
                          <a:solidFill>
                            <a:schemeClr val="tx1"/>
                          </a:solidFill>
                          <a:effectLst/>
                        </a:rPr>
                        <a:t>Single Company level EOM limit without sub limits for commissions and LOB’s</a:t>
                      </a:r>
                      <a:endParaRPr lang="en-US" sz="1200" b="0" u="none" strike="noStrike" kern="1200" dirty="0">
                        <a:solidFill>
                          <a:schemeClr val="tx1"/>
                        </a:solidFill>
                        <a:effectLst/>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886856508"/>
                  </a:ext>
                </a:extLst>
              </a:tr>
              <a:tr h="229117">
                <a:tc>
                  <a:txBody>
                    <a:bodyPr/>
                    <a:lstStyle/>
                    <a:p>
                      <a:r>
                        <a:rPr lang="en-US" sz="1200" dirty="0"/>
                        <a:t>Risk Mitigated</a:t>
                      </a:r>
                      <a:endParaRPr lang="en-IN" sz="1200" dirty="0">
                        <a:latin typeface="Calibri" panose="020F0502020204030204" pitchFamily="34" charset="0"/>
                        <a:cs typeface="Calibri" panose="020F0502020204030204" pitchFamily="34" charset="0"/>
                      </a:endParaRPr>
                    </a:p>
                  </a:txBody>
                  <a:tcPr/>
                </a:tc>
                <a:tc>
                  <a:txBody>
                    <a:bodyPr/>
                    <a:lstStyle/>
                    <a:p>
                      <a:pPr marL="269875" marR="0" lvl="0" indent="-2698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strike="noStrike" kern="1200" dirty="0">
                          <a:solidFill>
                            <a:schemeClr val="tx1"/>
                          </a:solidFill>
                          <a:effectLst/>
                        </a:rPr>
                        <a:t>Significant simplification/easier compliance and flexibility for companies to manage their business</a:t>
                      </a:r>
                    </a:p>
                    <a:p>
                      <a:pPr marL="269875" marR="0" lvl="0" indent="-2698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strike="noStrike" kern="1200" dirty="0">
                          <a:solidFill>
                            <a:schemeClr val="tx1"/>
                          </a:solidFill>
                          <a:effectLst/>
                        </a:rPr>
                        <a:t>Risk resulting from tax issues mitigated </a:t>
                      </a:r>
                      <a:endParaRPr lang="en-US" sz="1200" b="0" i="0" u="none" strike="noStrike" kern="1200" dirty="0">
                        <a:solidFill>
                          <a:schemeClr val="tx1"/>
                        </a:solidFill>
                        <a:effectLst/>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3107073660"/>
                  </a:ext>
                </a:extLst>
              </a:tr>
              <a:tr h="254410">
                <a:tc>
                  <a:txBody>
                    <a:bodyPr/>
                    <a:lstStyle/>
                    <a:p>
                      <a:r>
                        <a:rPr lang="en-US" sz="1200" dirty="0"/>
                        <a:t>Potential Risk Emerged</a:t>
                      </a:r>
                      <a:endParaRPr lang="en-IN" sz="1200" dirty="0">
                        <a:latin typeface="Calibri" panose="020F0502020204030204" pitchFamily="34" charset="0"/>
                        <a:cs typeface="Calibri" panose="020F0502020204030204" pitchFamily="34" charset="0"/>
                      </a:endParaRPr>
                    </a:p>
                  </a:txBody>
                  <a:tcPr/>
                </a:tc>
                <a:tc>
                  <a:txBody>
                    <a:bodyPr/>
                    <a:lstStyle/>
                    <a:p>
                      <a:pPr marL="285750" marR="0" lvl="0" indent="-285750" algn="just"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rPr>
                        <a:t>Risk of increase in commission costs for certain channels </a:t>
                      </a:r>
                      <a:endParaRPr lang="en-US" sz="1200" b="0" i="0" kern="1200" dirty="0">
                        <a:solidFill>
                          <a:schemeClr val="tx1"/>
                        </a:solidFill>
                        <a:effectLst/>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862612371"/>
                  </a:ext>
                </a:extLst>
              </a:tr>
            </a:tbl>
          </a:graphicData>
        </a:graphic>
      </p:graphicFrame>
      <p:graphicFrame>
        <p:nvGraphicFramePr>
          <p:cNvPr id="2" name="Table 3">
            <a:extLst>
              <a:ext uri="{FF2B5EF4-FFF2-40B4-BE49-F238E27FC236}">
                <a16:creationId xmlns:a16="http://schemas.microsoft.com/office/drawing/2014/main" id="{60DC3102-1A73-82D0-534E-427A5319C4BA}"/>
              </a:ext>
            </a:extLst>
          </p:cNvPr>
          <p:cNvGraphicFramePr>
            <a:graphicFrameLocks noGrp="1"/>
          </p:cNvGraphicFramePr>
          <p:nvPr>
            <p:extLst>
              <p:ext uri="{D42A27DB-BD31-4B8C-83A1-F6EECF244321}">
                <p14:modId xmlns:p14="http://schemas.microsoft.com/office/powerpoint/2010/main" val="3820021654"/>
              </p:ext>
            </p:extLst>
          </p:nvPr>
        </p:nvGraphicFramePr>
        <p:xfrm>
          <a:off x="885569" y="4292418"/>
          <a:ext cx="11160000" cy="1826282"/>
        </p:xfrm>
        <a:graphic>
          <a:graphicData uri="http://schemas.openxmlformats.org/drawingml/2006/table">
            <a:tbl>
              <a:tblPr firstRow="1" bandRow="1">
                <a:tableStyleId>{68D230F3-CF80-4859-8CE7-A43EE81993B5}</a:tableStyleId>
              </a:tblPr>
              <a:tblGrid>
                <a:gridCol w="2160000">
                  <a:extLst>
                    <a:ext uri="{9D8B030D-6E8A-4147-A177-3AD203B41FA5}">
                      <a16:colId xmlns:a16="http://schemas.microsoft.com/office/drawing/2014/main" val="2239822341"/>
                    </a:ext>
                  </a:extLst>
                </a:gridCol>
                <a:gridCol w="9000000">
                  <a:extLst>
                    <a:ext uri="{9D8B030D-6E8A-4147-A177-3AD203B41FA5}">
                      <a16:colId xmlns:a16="http://schemas.microsoft.com/office/drawing/2014/main" val="385072870"/>
                    </a:ext>
                  </a:extLst>
                </a:gridCol>
              </a:tblGrid>
              <a:tr h="242002">
                <a:tc>
                  <a:txBody>
                    <a:bodyPr/>
                    <a:lstStyle/>
                    <a:p>
                      <a:r>
                        <a:rPr lang="en-US" sz="1300" dirty="0"/>
                        <a:t>Others Forms of Capital</a:t>
                      </a:r>
                      <a:endParaRPr lang="en-IN" sz="1300" dirty="0">
                        <a:latin typeface="Calibri" panose="020F0502020204030204" pitchFamily="34" charset="0"/>
                        <a:cs typeface="Calibri" panose="020F0502020204030204" pitchFamily="34" charset="0"/>
                      </a:endParaRPr>
                    </a:p>
                  </a:txBody>
                  <a:tcPr/>
                </a:tc>
                <a:tc>
                  <a:txBody>
                    <a:bodyPr/>
                    <a:lstStyle/>
                    <a:p>
                      <a:r>
                        <a:rPr lang="en-US" sz="1300" dirty="0"/>
                        <a:t>Description</a:t>
                      </a:r>
                      <a:endParaRPr lang="en-IN" sz="13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43011194"/>
                  </a:ext>
                </a:extLst>
              </a:tr>
              <a:tr h="311161">
                <a:tc>
                  <a:txBody>
                    <a:bodyPr/>
                    <a:lstStyle/>
                    <a:p>
                      <a:r>
                        <a:rPr lang="en-US" sz="1300" dirty="0"/>
                        <a:t>Old Regulation</a:t>
                      </a:r>
                      <a:endParaRPr lang="en-IN" sz="1300" dirty="0">
                        <a:latin typeface="Calibri" panose="020F0502020204030204" pitchFamily="34" charset="0"/>
                        <a:cs typeface="Calibri" panose="020F0502020204030204" pitchFamily="34" charset="0"/>
                      </a:endParaRPr>
                    </a:p>
                  </a:txBody>
                  <a:tcPr/>
                </a:tc>
                <a:tc>
                  <a:txBody>
                    <a:bodyPr/>
                    <a:lstStyle/>
                    <a:p>
                      <a:pPr marL="352425" marR="0" lvl="0" indent="-171450" algn="just" defTabSz="80463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u="none" strike="noStrike" kern="1200" cap="none" spc="0" normalizeH="0" baseline="0" noProof="0" dirty="0">
                          <a:ln>
                            <a:noFill/>
                          </a:ln>
                          <a:solidFill>
                            <a:prstClr val="black"/>
                          </a:solidFill>
                          <a:effectLst/>
                          <a:uLnTx/>
                          <a:uFillTx/>
                        </a:rPr>
                        <a:t>Sub-debt allowed up to 25% of Invested Share Capital</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2770092928"/>
                  </a:ext>
                </a:extLst>
              </a:tr>
              <a:tr h="382109">
                <a:tc>
                  <a:txBody>
                    <a:bodyPr/>
                    <a:lstStyle/>
                    <a:p>
                      <a:r>
                        <a:rPr lang="en-US" sz="1300" dirty="0"/>
                        <a:t>New Regulation</a:t>
                      </a:r>
                      <a:endParaRPr lang="en-IN" sz="1300" dirty="0">
                        <a:latin typeface="Calibri" panose="020F0502020204030204" pitchFamily="34" charset="0"/>
                        <a:cs typeface="Calibri" panose="020F0502020204030204" pitchFamily="34" charset="0"/>
                      </a:endParaRPr>
                    </a:p>
                  </a:txBody>
                  <a:tcPr/>
                </a:tc>
                <a:tc>
                  <a:txBody>
                    <a:bodyPr/>
                    <a:lstStyle/>
                    <a:p>
                      <a:pPr marL="352425" marR="0" lvl="0" indent="-171450" algn="just" defTabSz="80463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u="none" strike="noStrike" kern="1200" cap="none" spc="0" normalizeH="0" baseline="0" noProof="0" dirty="0">
                          <a:ln>
                            <a:noFill/>
                          </a:ln>
                          <a:solidFill>
                            <a:prstClr val="black"/>
                          </a:solidFill>
                          <a:effectLst/>
                          <a:uLnTx/>
                          <a:uFillTx/>
                        </a:rPr>
                        <a:t>Sub-debt to be allowed up to 50% of Invested Share Capital from 25% currently</a:t>
                      </a:r>
                    </a:p>
                    <a:p>
                      <a:pPr marL="352425" marR="0" lvl="0" indent="-171450" algn="just" defTabSz="80463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u="none" strike="noStrike" kern="1200" cap="none" spc="0" normalizeH="0" baseline="0" noProof="0" dirty="0">
                          <a:ln>
                            <a:noFill/>
                          </a:ln>
                          <a:solidFill>
                            <a:prstClr val="black"/>
                          </a:solidFill>
                          <a:effectLst/>
                          <a:uLnTx/>
                          <a:uFillTx/>
                        </a:rPr>
                        <a:t>No regulatory approval required for sub-debt issuance if solvency &gt;1.8x</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886856508"/>
                  </a:ext>
                </a:extLst>
              </a:tr>
              <a:tr h="311161">
                <a:tc>
                  <a:txBody>
                    <a:bodyPr/>
                    <a:lstStyle/>
                    <a:p>
                      <a:r>
                        <a:rPr lang="en-US" sz="1300" dirty="0"/>
                        <a:t>Risk Mitigated</a:t>
                      </a:r>
                      <a:endParaRPr lang="en-IN" sz="1300" dirty="0">
                        <a:latin typeface="Calibri" panose="020F0502020204030204" pitchFamily="34" charset="0"/>
                        <a:cs typeface="Calibri" panose="020F0502020204030204" pitchFamily="34" charset="0"/>
                      </a:endParaRPr>
                    </a:p>
                  </a:txBody>
                  <a:tcPr/>
                </a:tc>
                <a:tc>
                  <a:txBody>
                    <a:bodyPr/>
                    <a:lstStyle/>
                    <a:p>
                      <a:pPr marL="352425" marR="0" lvl="0" indent="-171450" algn="just" defTabSz="80463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u="none" strike="noStrike" kern="1200" cap="none" spc="0" normalizeH="0" baseline="0" noProof="0" dirty="0">
                          <a:ln>
                            <a:noFill/>
                          </a:ln>
                          <a:solidFill>
                            <a:prstClr val="black"/>
                          </a:solidFill>
                          <a:effectLst/>
                          <a:uLnTx/>
                          <a:uFillTx/>
                        </a:rPr>
                        <a:t>Opportunity to optimize </a:t>
                      </a:r>
                      <a:r>
                        <a:rPr kumimoji="0" lang="en-US" sz="1200" b="0" u="none" strike="noStrike" kern="1200" cap="none" spc="0" normalizeH="0" baseline="0" noProof="0" dirty="0" err="1">
                          <a:ln>
                            <a:noFill/>
                          </a:ln>
                          <a:solidFill>
                            <a:prstClr val="black"/>
                          </a:solidFill>
                          <a:effectLst/>
                          <a:uLnTx/>
                          <a:uFillTx/>
                        </a:rPr>
                        <a:t>RoE</a:t>
                      </a:r>
                      <a:r>
                        <a:rPr kumimoji="0" lang="en-US" sz="1200" b="0" u="none" strike="noStrike" kern="1200" cap="none" spc="0" normalizeH="0" baseline="0" noProof="0" dirty="0">
                          <a:ln>
                            <a:noFill/>
                          </a:ln>
                          <a:solidFill>
                            <a:prstClr val="black"/>
                          </a:solidFill>
                          <a:effectLst/>
                          <a:uLnTx/>
                          <a:uFillTx/>
                        </a:rPr>
                        <a:t> through more efficient capital structure</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3107073660"/>
                  </a:ext>
                </a:extLst>
              </a:tr>
              <a:tr h="382109">
                <a:tc>
                  <a:txBody>
                    <a:bodyPr/>
                    <a:lstStyle/>
                    <a:p>
                      <a:r>
                        <a:rPr lang="en-US" sz="1300" dirty="0"/>
                        <a:t>Potential Risk Emerged</a:t>
                      </a:r>
                      <a:endParaRPr lang="en-IN" sz="1300" dirty="0">
                        <a:latin typeface="Calibri" panose="020F0502020204030204" pitchFamily="34" charset="0"/>
                        <a:cs typeface="Calibri" panose="020F0502020204030204" pitchFamily="34" charset="0"/>
                      </a:endParaRPr>
                    </a:p>
                  </a:txBody>
                  <a:tcPr/>
                </a:tc>
                <a:tc>
                  <a:txBody>
                    <a:bodyPr/>
                    <a:lstStyle/>
                    <a:p>
                      <a:pPr marL="352425" marR="0" lvl="0" indent="-171450" algn="just" defTabSz="80463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u="none" strike="noStrike" kern="1200" cap="none" spc="0" normalizeH="0" baseline="0" noProof="0" dirty="0">
                          <a:ln>
                            <a:noFill/>
                          </a:ln>
                          <a:solidFill>
                            <a:prstClr val="black"/>
                          </a:solidFill>
                          <a:effectLst/>
                          <a:uLnTx/>
                          <a:uFillTx/>
                        </a:rPr>
                        <a:t>Investment in sub-debt of other insurers to be disallowed for solvency – will shut-off incremental investments in such debt and reduce the universe of potential investors for our sub-debt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862612371"/>
                  </a:ext>
                </a:extLst>
              </a:tr>
            </a:tbl>
          </a:graphicData>
        </a:graphic>
      </p:graphicFrame>
    </p:spTree>
    <p:extLst>
      <p:ext uri="{BB962C8B-B14F-4D97-AF65-F5344CB8AC3E}">
        <p14:creationId xmlns:p14="http://schemas.microsoft.com/office/powerpoint/2010/main" val="145630029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451579" y="1179443"/>
            <a:ext cx="9603275" cy="674311"/>
          </a:xfrm>
        </p:spPr>
        <p:txBody>
          <a:bodyPr>
            <a:noAutofit/>
          </a:bodyPr>
          <a:lstStyle/>
          <a:p>
            <a:pPr lvl="0"/>
            <a:r>
              <a:rPr lang="en-US" dirty="0">
                <a:ea typeface="Tahoma" pitchFamily="34" charset="0"/>
              </a:rPr>
              <a:t>Risks arising from regulatory changes</a:t>
            </a:r>
            <a:endParaRPr lang="en-US" dirty="0"/>
          </a:p>
        </p:txBody>
      </p:sp>
      <p:graphicFrame>
        <p:nvGraphicFramePr>
          <p:cNvPr id="7" name="Table 3">
            <a:extLst>
              <a:ext uri="{FF2B5EF4-FFF2-40B4-BE49-F238E27FC236}">
                <a16:creationId xmlns:a16="http://schemas.microsoft.com/office/drawing/2014/main" id="{EA5613C7-CFB3-4D0A-9785-7575AAAB13D8}"/>
              </a:ext>
            </a:extLst>
          </p:cNvPr>
          <p:cNvGraphicFramePr>
            <a:graphicFrameLocks noGrp="1"/>
          </p:cNvGraphicFramePr>
          <p:nvPr>
            <p:extLst>
              <p:ext uri="{D42A27DB-BD31-4B8C-83A1-F6EECF244321}">
                <p14:modId xmlns:p14="http://schemas.microsoft.com/office/powerpoint/2010/main" val="3665316805"/>
              </p:ext>
            </p:extLst>
          </p:nvPr>
        </p:nvGraphicFramePr>
        <p:xfrm>
          <a:off x="516000" y="1851590"/>
          <a:ext cx="11160000" cy="1993839"/>
        </p:xfrm>
        <a:graphic>
          <a:graphicData uri="http://schemas.openxmlformats.org/drawingml/2006/table">
            <a:tbl>
              <a:tblPr firstRow="1" bandRow="1">
                <a:tableStyleId>{68D230F3-CF80-4859-8CE7-A43EE81993B5}</a:tableStyleId>
              </a:tblPr>
              <a:tblGrid>
                <a:gridCol w="2160000">
                  <a:extLst>
                    <a:ext uri="{9D8B030D-6E8A-4147-A177-3AD203B41FA5}">
                      <a16:colId xmlns:a16="http://schemas.microsoft.com/office/drawing/2014/main" val="2239822341"/>
                    </a:ext>
                  </a:extLst>
                </a:gridCol>
                <a:gridCol w="9000000">
                  <a:extLst>
                    <a:ext uri="{9D8B030D-6E8A-4147-A177-3AD203B41FA5}">
                      <a16:colId xmlns:a16="http://schemas.microsoft.com/office/drawing/2014/main" val="385072870"/>
                    </a:ext>
                  </a:extLst>
                </a:gridCol>
              </a:tblGrid>
              <a:tr h="258737">
                <a:tc>
                  <a:txBody>
                    <a:bodyPr/>
                    <a:lstStyle/>
                    <a:p>
                      <a:r>
                        <a:rPr lang="en-US" sz="1300" dirty="0"/>
                        <a:t>Corporate Agency</a:t>
                      </a:r>
                      <a:endParaRPr lang="en-IN" sz="1300" dirty="0">
                        <a:latin typeface="Calibri" panose="020F0502020204030204" pitchFamily="34" charset="0"/>
                        <a:cs typeface="Calibri" panose="020F0502020204030204" pitchFamily="34" charset="0"/>
                      </a:endParaRPr>
                    </a:p>
                  </a:txBody>
                  <a:tcPr/>
                </a:tc>
                <a:tc>
                  <a:txBody>
                    <a:bodyPr/>
                    <a:lstStyle/>
                    <a:p>
                      <a:r>
                        <a:rPr lang="en-US" sz="1300" dirty="0"/>
                        <a:t>Description</a:t>
                      </a:r>
                      <a:endParaRPr lang="en-IN" sz="13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43011194"/>
                  </a:ext>
                </a:extLst>
              </a:tr>
              <a:tr h="332679">
                <a:tc>
                  <a:txBody>
                    <a:bodyPr/>
                    <a:lstStyle/>
                    <a:p>
                      <a:r>
                        <a:rPr lang="en-US" sz="1300" dirty="0"/>
                        <a:t>Old Regulation</a:t>
                      </a:r>
                      <a:endParaRPr lang="en-IN" sz="1300" dirty="0">
                        <a:latin typeface="Calibri" panose="020F0502020204030204" pitchFamily="34" charset="0"/>
                        <a:cs typeface="Calibri" panose="020F0502020204030204" pitchFamily="34" charset="0"/>
                      </a:endParaRPr>
                    </a:p>
                  </a:txBody>
                  <a:tcPr/>
                </a:tc>
                <a:tc>
                  <a:txBody>
                    <a:bodyPr/>
                    <a:lstStyle/>
                    <a:p>
                      <a:pPr marL="352425" marR="0" lvl="0" indent="-171450" algn="just" defTabSz="80463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u="none" strike="noStrike" kern="1200" cap="none" spc="0" normalizeH="0" baseline="0" noProof="0" dirty="0">
                          <a:ln>
                            <a:noFill/>
                          </a:ln>
                          <a:solidFill>
                            <a:prstClr val="black"/>
                          </a:solidFill>
                          <a:effectLst/>
                          <a:uLnTx/>
                          <a:uFillTx/>
                        </a:rPr>
                        <a:t>Corporate agents (including banks) are currently able to tie-up with up to 3 insurers each in the General, Life, and Health insurance sectors</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2770092928"/>
                  </a:ext>
                </a:extLst>
              </a:tr>
              <a:tr h="408532">
                <a:tc>
                  <a:txBody>
                    <a:bodyPr/>
                    <a:lstStyle/>
                    <a:p>
                      <a:r>
                        <a:rPr lang="en-US" sz="1300" dirty="0"/>
                        <a:t>New Regulation</a:t>
                      </a:r>
                      <a:endParaRPr lang="en-IN" sz="1300" dirty="0">
                        <a:latin typeface="Calibri" panose="020F0502020204030204" pitchFamily="34" charset="0"/>
                        <a:cs typeface="Calibri" panose="020F0502020204030204" pitchFamily="34" charset="0"/>
                      </a:endParaRPr>
                    </a:p>
                  </a:txBody>
                  <a:tcPr/>
                </a:tc>
                <a:tc>
                  <a:txBody>
                    <a:bodyPr/>
                    <a:lstStyle/>
                    <a:p>
                      <a:pPr marL="352425" marR="0" lvl="0" indent="-171450" algn="just" defTabSz="80463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u="none" strike="noStrike" kern="1200" cap="none" spc="0" normalizeH="0" baseline="0" noProof="0" dirty="0">
                          <a:ln>
                            <a:noFill/>
                          </a:ln>
                          <a:solidFill>
                            <a:prstClr val="black"/>
                          </a:solidFill>
                          <a:effectLst/>
                          <a:uLnTx/>
                          <a:uFillTx/>
                        </a:rPr>
                        <a:t>Corporate agents (including banks) to be able to tie-up with up to 9 insurers each in the General, Life, and Health insurance sectors for each segment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886856508"/>
                  </a:ext>
                </a:extLst>
              </a:tr>
              <a:tr h="408532">
                <a:tc>
                  <a:txBody>
                    <a:bodyPr/>
                    <a:lstStyle/>
                    <a:p>
                      <a:r>
                        <a:rPr lang="en-US" sz="1300" dirty="0"/>
                        <a:t>Risk Mitigated</a:t>
                      </a:r>
                      <a:endParaRPr lang="en-IN" sz="1300" dirty="0">
                        <a:latin typeface="Calibri" panose="020F0502020204030204" pitchFamily="34" charset="0"/>
                        <a:cs typeface="Calibri" panose="020F0502020204030204" pitchFamily="34" charset="0"/>
                      </a:endParaRPr>
                    </a:p>
                  </a:txBody>
                  <a:tcPr/>
                </a:tc>
                <a:tc>
                  <a:txBody>
                    <a:bodyPr/>
                    <a:lstStyle/>
                    <a:p>
                      <a:pPr marL="352425" marR="0" lvl="0" indent="-171450" algn="just" defTabSz="80463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u="none" strike="noStrike" kern="1200" cap="none" spc="0" normalizeH="0" baseline="0" noProof="0" dirty="0">
                          <a:ln>
                            <a:noFill/>
                          </a:ln>
                          <a:solidFill>
                            <a:prstClr val="black"/>
                          </a:solidFill>
                          <a:effectLst/>
                          <a:uLnTx/>
                          <a:uFillTx/>
                        </a:rPr>
                        <a:t>It will boost insurance penetration towards the regulator's motto of 100% insurance penetration by 2047. </a:t>
                      </a:r>
                    </a:p>
                    <a:p>
                      <a:pPr marL="352425" marR="0" lvl="0" indent="-171450" algn="just" defTabSz="80463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u="none" strike="noStrike" kern="1200" cap="none" spc="0" normalizeH="0" baseline="0" noProof="0" dirty="0">
                          <a:ln>
                            <a:noFill/>
                          </a:ln>
                          <a:solidFill>
                            <a:prstClr val="black"/>
                          </a:solidFill>
                          <a:effectLst/>
                          <a:uLnTx/>
                          <a:uFillTx/>
                        </a:rPr>
                        <a:t>It will allow customers to have a wider choice of insurers and products.</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3107073660"/>
                  </a:ext>
                </a:extLst>
              </a:tr>
              <a:tr h="332679">
                <a:tc>
                  <a:txBody>
                    <a:bodyPr/>
                    <a:lstStyle/>
                    <a:p>
                      <a:r>
                        <a:rPr lang="en-US" sz="1300" dirty="0"/>
                        <a:t>Potential Risk Emerged</a:t>
                      </a:r>
                      <a:endParaRPr lang="en-IN" sz="1300" dirty="0">
                        <a:latin typeface="Calibri" panose="020F0502020204030204" pitchFamily="34" charset="0"/>
                        <a:cs typeface="Calibri" panose="020F0502020204030204" pitchFamily="34" charset="0"/>
                      </a:endParaRPr>
                    </a:p>
                  </a:txBody>
                  <a:tcPr/>
                </a:tc>
                <a:tc>
                  <a:txBody>
                    <a:bodyPr/>
                    <a:lstStyle/>
                    <a:p>
                      <a:pPr marL="352425" marR="0" lvl="0" indent="-171450" algn="just" defTabSz="80463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u="none" strike="noStrike" kern="1200" cap="none" spc="0" normalizeH="0" baseline="0" noProof="0" dirty="0">
                          <a:ln>
                            <a:noFill/>
                          </a:ln>
                          <a:solidFill>
                            <a:prstClr val="black"/>
                          </a:solidFill>
                          <a:effectLst/>
                          <a:uLnTx/>
                          <a:uFillTx/>
                        </a:rPr>
                        <a:t>Expected to increase competitive intensity</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862612371"/>
                  </a:ext>
                </a:extLst>
              </a:tr>
            </a:tbl>
          </a:graphicData>
        </a:graphic>
      </p:graphicFrame>
      <p:graphicFrame>
        <p:nvGraphicFramePr>
          <p:cNvPr id="2" name="Table 3">
            <a:extLst>
              <a:ext uri="{FF2B5EF4-FFF2-40B4-BE49-F238E27FC236}">
                <a16:creationId xmlns:a16="http://schemas.microsoft.com/office/drawing/2014/main" id="{62EDEB22-51EB-8C76-B58B-86BC416A7049}"/>
              </a:ext>
            </a:extLst>
          </p:cNvPr>
          <p:cNvGraphicFramePr>
            <a:graphicFrameLocks noGrp="1"/>
          </p:cNvGraphicFramePr>
          <p:nvPr>
            <p:extLst>
              <p:ext uri="{D42A27DB-BD31-4B8C-83A1-F6EECF244321}">
                <p14:modId xmlns:p14="http://schemas.microsoft.com/office/powerpoint/2010/main" val="2875086777"/>
              </p:ext>
            </p:extLst>
          </p:nvPr>
        </p:nvGraphicFramePr>
        <p:xfrm>
          <a:off x="526598" y="3813792"/>
          <a:ext cx="11160000" cy="2286000"/>
        </p:xfrm>
        <a:graphic>
          <a:graphicData uri="http://schemas.openxmlformats.org/drawingml/2006/table">
            <a:tbl>
              <a:tblPr firstRow="1" bandRow="1">
                <a:tableStyleId>{68D230F3-CF80-4859-8CE7-A43EE81993B5}</a:tableStyleId>
              </a:tblPr>
              <a:tblGrid>
                <a:gridCol w="2160000">
                  <a:extLst>
                    <a:ext uri="{9D8B030D-6E8A-4147-A177-3AD203B41FA5}">
                      <a16:colId xmlns:a16="http://schemas.microsoft.com/office/drawing/2014/main" val="2239822341"/>
                    </a:ext>
                  </a:extLst>
                </a:gridCol>
                <a:gridCol w="9000000">
                  <a:extLst>
                    <a:ext uri="{9D8B030D-6E8A-4147-A177-3AD203B41FA5}">
                      <a16:colId xmlns:a16="http://schemas.microsoft.com/office/drawing/2014/main" val="385072870"/>
                    </a:ext>
                  </a:extLst>
                </a:gridCol>
              </a:tblGrid>
              <a:tr h="308017">
                <a:tc>
                  <a:txBody>
                    <a:bodyPr/>
                    <a:lstStyle/>
                    <a:p>
                      <a:r>
                        <a:rPr lang="en-US" sz="1200" dirty="0"/>
                        <a:t>Composite License (proposed)</a:t>
                      </a:r>
                      <a:endParaRPr lang="en-IN" sz="1200" dirty="0">
                        <a:latin typeface="Calibri" panose="020F0502020204030204" pitchFamily="34" charset="0"/>
                        <a:cs typeface="Calibri" panose="020F0502020204030204" pitchFamily="34" charset="0"/>
                      </a:endParaRPr>
                    </a:p>
                  </a:txBody>
                  <a:tcPr/>
                </a:tc>
                <a:tc>
                  <a:txBody>
                    <a:bodyPr/>
                    <a:lstStyle/>
                    <a:p>
                      <a:r>
                        <a:rPr lang="en-US" sz="1200" dirty="0"/>
                        <a:t>Description</a:t>
                      </a:r>
                      <a:endParaRPr lang="en-IN"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43011194"/>
                  </a:ext>
                </a:extLst>
              </a:tr>
              <a:tr h="308017">
                <a:tc>
                  <a:txBody>
                    <a:bodyPr/>
                    <a:lstStyle/>
                    <a:p>
                      <a:r>
                        <a:rPr lang="en-US" sz="1200" dirty="0"/>
                        <a:t>Old Regulation</a:t>
                      </a:r>
                      <a:endParaRPr lang="en-IN" sz="1200" dirty="0">
                        <a:latin typeface="Calibri" panose="020F0502020204030204" pitchFamily="34" charset="0"/>
                        <a:cs typeface="Calibri" panose="020F0502020204030204" pitchFamily="34" charset="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strike="noStrike" kern="1200" noProof="0" dirty="0">
                          <a:solidFill>
                            <a:schemeClr val="tx1"/>
                          </a:solidFill>
                          <a:effectLst/>
                        </a:rPr>
                        <a:t>Life insurance players were not allowed to operate in non-life insurance space and vice-versa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strike="noStrike" kern="1200" noProof="0" dirty="0">
                          <a:solidFill>
                            <a:schemeClr val="tx1"/>
                          </a:solidFill>
                          <a:effectLst/>
                        </a:rPr>
                        <a:t>Existing regulations allow life insurance companies to offer health benefit/lumpsum schemes but not indemnity products.</a:t>
                      </a:r>
                      <a:endParaRPr lang="en-US" sz="1200" b="0" u="none" strike="noStrike" kern="1200" noProof="0" dirty="0">
                        <a:solidFill>
                          <a:schemeClr val="tx1"/>
                        </a:solidFill>
                        <a:effectLst/>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2770092928"/>
                  </a:ext>
                </a:extLst>
              </a:tr>
              <a:tr h="182885">
                <a:tc>
                  <a:txBody>
                    <a:bodyPr/>
                    <a:lstStyle/>
                    <a:p>
                      <a:r>
                        <a:rPr lang="en-US" sz="1200" dirty="0"/>
                        <a:t>New Regulation</a:t>
                      </a:r>
                      <a:endParaRPr lang="en-IN" sz="1200" dirty="0">
                        <a:latin typeface="Calibri" panose="020F0502020204030204" pitchFamily="34" charset="0"/>
                        <a:cs typeface="Calibri" panose="020F0502020204030204" pitchFamily="34" charset="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strike="noStrike" kern="1200" dirty="0">
                          <a:solidFill>
                            <a:schemeClr val="tx1"/>
                          </a:solidFill>
                          <a:effectLst/>
                        </a:rPr>
                        <a:t>Proposal to allow composite licenses ( GI+ LI+ Health) to Insurers by change in Insurance Act</a:t>
                      </a:r>
                      <a:endParaRPr lang="en-US" sz="1200" b="0" u="none" strike="noStrike" kern="1200" dirty="0">
                        <a:solidFill>
                          <a:schemeClr val="tx1"/>
                        </a:solidFill>
                        <a:effectLst/>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886856508"/>
                  </a:ext>
                </a:extLst>
              </a:tr>
              <a:tr h="308017">
                <a:tc>
                  <a:txBody>
                    <a:bodyPr/>
                    <a:lstStyle/>
                    <a:p>
                      <a:r>
                        <a:rPr lang="en-US" sz="1200" dirty="0"/>
                        <a:t>Risk Mitigated</a:t>
                      </a:r>
                      <a:endParaRPr lang="en-IN" sz="1200" dirty="0">
                        <a:latin typeface="Calibri" panose="020F0502020204030204" pitchFamily="34" charset="0"/>
                        <a:cs typeface="Calibri" panose="020F0502020204030204" pitchFamily="34" charset="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strike="noStrike" kern="1200" dirty="0">
                          <a:solidFill>
                            <a:schemeClr val="tx1"/>
                          </a:solidFill>
                          <a:effectLst/>
                        </a:rPr>
                        <a:t>It will help companies achieve synergies of distribution, cost and capital.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strike="noStrike" kern="1200" dirty="0">
                          <a:solidFill>
                            <a:schemeClr val="tx1"/>
                          </a:solidFill>
                          <a:effectLst/>
                        </a:rPr>
                        <a:t>It will enable companies to sell combi-products enabling them to meet specific customer needs through product innovation.</a:t>
                      </a:r>
                      <a:endParaRPr lang="en-US" sz="1200" b="0" u="none" strike="noStrike" kern="1200" dirty="0">
                        <a:solidFill>
                          <a:schemeClr val="tx1"/>
                        </a:solidFill>
                        <a:effectLst/>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3107073660"/>
                  </a:ext>
                </a:extLst>
              </a:tr>
              <a:tr h="433149">
                <a:tc>
                  <a:txBody>
                    <a:bodyPr/>
                    <a:lstStyle/>
                    <a:p>
                      <a:r>
                        <a:rPr lang="en-US" sz="1200" dirty="0"/>
                        <a:t>Potential Risk Emerged</a:t>
                      </a:r>
                      <a:endParaRPr lang="en-IN" sz="1200" dirty="0">
                        <a:latin typeface="Calibri" panose="020F0502020204030204" pitchFamily="34" charset="0"/>
                        <a:cs typeface="Calibri" panose="020F0502020204030204" pitchFamily="34" charset="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strike="noStrike" kern="1200" noProof="0" dirty="0">
                          <a:solidFill>
                            <a:schemeClr val="tx1"/>
                          </a:solidFill>
                          <a:effectLst/>
                        </a:rPr>
                        <a:t>Certain segments of business for e.g. Retail Health may face increased competition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strike="noStrike" kern="1200" noProof="0" dirty="0">
                          <a:solidFill>
                            <a:schemeClr val="tx1"/>
                          </a:solidFill>
                          <a:effectLst/>
                        </a:rPr>
                        <a:t>Underwriting, products and operations are significantly different for GI </a:t>
                      </a:r>
                      <a:r>
                        <a:rPr lang="en-US" sz="1200" b="0" u="none" strike="noStrike" kern="1200" dirty="0">
                          <a:solidFill>
                            <a:schemeClr val="tx1"/>
                          </a:solidFill>
                          <a:effectLst/>
                        </a:rPr>
                        <a:t>&amp;</a:t>
                      </a:r>
                      <a:r>
                        <a:rPr lang="en-US" sz="1200" b="0" u="none" strike="noStrike" kern="1200" noProof="0" dirty="0">
                          <a:solidFill>
                            <a:schemeClr val="tx1"/>
                          </a:solidFill>
                          <a:effectLst/>
                        </a:rPr>
                        <a:t> LI; running these contrasting businesses in a single company will be operationally challenging – No successful global examples</a:t>
                      </a:r>
                      <a:endParaRPr lang="en-IN" sz="1200" b="0" u="none" strike="noStrike" kern="1200" noProof="0" dirty="0">
                        <a:solidFill>
                          <a:schemeClr val="tx1"/>
                        </a:solidFill>
                        <a:effectLst/>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862612371"/>
                  </a:ext>
                </a:extLst>
              </a:tr>
            </a:tbl>
          </a:graphicData>
        </a:graphic>
      </p:graphicFrame>
    </p:spTree>
    <p:extLst>
      <p:ext uri="{BB962C8B-B14F-4D97-AF65-F5344CB8AC3E}">
        <p14:creationId xmlns:p14="http://schemas.microsoft.com/office/powerpoint/2010/main" val="392960511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451579" y="1245704"/>
            <a:ext cx="9603275" cy="608050"/>
          </a:xfrm>
        </p:spPr>
        <p:txBody>
          <a:bodyPr>
            <a:noAutofit/>
          </a:bodyPr>
          <a:lstStyle/>
          <a:p>
            <a:pPr lvl="0"/>
            <a:r>
              <a:rPr lang="en-US" dirty="0">
                <a:ea typeface="Tahoma" pitchFamily="34" charset="0"/>
              </a:rPr>
              <a:t>Risks arising from regulatory changes</a:t>
            </a:r>
            <a:endParaRPr lang="en-US" dirty="0"/>
          </a:p>
        </p:txBody>
      </p:sp>
      <p:graphicFrame>
        <p:nvGraphicFramePr>
          <p:cNvPr id="3" name="Table 3">
            <a:extLst>
              <a:ext uri="{FF2B5EF4-FFF2-40B4-BE49-F238E27FC236}">
                <a16:creationId xmlns:a16="http://schemas.microsoft.com/office/drawing/2014/main" id="{801A29FA-2B3F-469E-B4DF-2892ED76F287}"/>
              </a:ext>
            </a:extLst>
          </p:cNvPr>
          <p:cNvGraphicFramePr>
            <a:graphicFrameLocks noGrp="1"/>
          </p:cNvGraphicFramePr>
          <p:nvPr>
            <p:extLst>
              <p:ext uri="{D42A27DB-BD31-4B8C-83A1-F6EECF244321}">
                <p14:modId xmlns:p14="http://schemas.microsoft.com/office/powerpoint/2010/main" val="45178316"/>
              </p:ext>
            </p:extLst>
          </p:nvPr>
        </p:nvGraphicFramePr>
        <p:xfrm>
          <a:off x="673216" y="2037265"/>
          <a:ext cx="11160000" cy="2286000"/>
        </p:xfrm>
        <a:graphic>
          <a:graphicData uri="http://schemas.openxmlformats.org/drawingml/2006/table">
            <a:tbl>
              <a:tblPr firstRow="1" bandRow="1">
                <a:tableStyleId>{68D230F3-CF80-4859-8CE7-A43EE81993B5}</a:tableStyleId>
              </a:tblPr>
              <a:tblGrid>
                <a:gridCol w="2160000">
                  <a:extLst>
                    <a:ext uri="{9D8B030D-6E8A-4147-A177-3AD203B41FA5}">
                      <a16:colId xmlns:a16="http://schemas.microsoft.com/office/drawing/2014/main" val="2239822341"/>
                    </a:ext>
                  </a:extLst>
                </a:gridCol>
                <a:gridCol w="9000000">
                  <a:extLst>
                    <a:ext uri="{9D8B030D-6E8A-4147-A177-3AD203B41FA5}">
                      <a16:colId xmlns:a16="http://schemas.microsoft.com/office/drawing/2014/main" val="385072870"/>
                    </a:ext>
                  </a:extLst>
                </a:gridCol>
              </a:tblGrid>
              <a:tr h="266035">
                <a:tc>
                  <a:txBody>
                    <a:bodyPr/>
                    <a:lstStyle/>
                    <a:p>
                      <a:r>
                        <a:rPr lang="en-US" sz="1200" dirty="0"/>
                        <a:t>Ind AS 17 </a:t>
                      </a:r>
                      <a:endParaRPr lang="en-IN" sz="1200" dirty="0">
                        <a:latin typeface="Calibri" panose="020F0502020204030204" pitchFamily="34" charset="0"/>
                        <a:cs typeface="Calibri" panose="020F0502020204030204" pitchFamily="34" charset="0"/>
                      </a:endParaRPr>
                    </a:p>
                  </a:txBody>
                  <a:tcPr/>
                </a:tc>
                <a:tc>
                  <a:txBody>
                    <a:bodyPr/>
                    <a:lstStyle/>
                    <a:p>
                      <a:r>
                        <a:rPr lang="en-US" sz="1200" dirty="0"/>
                        <a:t>Description</a:t>
                      </a:r>
                      <a:endParaRPr lang="en-IN"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43011194"/>
                  </a:ext>
                </a:extLst>
              </a:tr>
              <a:tr h="169223">
                <a:tc>
                  <a:txBody>
                    <a:bodyPr/>
                    <a:lstStyle/>
                    <a:p>
                      <a:r>
                        <a:rPr lang="en-US" sz="1200" dirty="0"/>
                        <a:t>Old Regulation</a:t>
                      </a:r>
                      <a:endParaRPr lang="en-IN" sz="1200" dirty="0">
                        <a:latin typeface="Calibri" panose="020F0502020204030204" pitchFamily="34" charset="0"/>
                        <a:cs typeface="Calibri" panose="020F0502020204030204" pitchFamily="34" charset="0"/>
                      </a:endParaRPr>
                    </a:p>
                  </a:txBody>
                  <a:tcPr/>
                </a:tc>
                <a:tc>
                  <a:txBody>
                    <a:bodyPr/>
                    <a:lstStyle/>
                    <a:p>
                      <a:pPr marL="269875" marR="0" lvl="0" indent="-2698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strike="noStrike" kern="1200" dirty="0">
                          <a:solidFill>
                            <a:schemeClr val="tx1"/>
                          </a:solidFill>
                          <a:effectLst/>
                        </a:rPr>
                        <a:t>Current accounting as per IGAAP</a:t>
                      </a:r>
                      <a:endParaRPr lang="en-US" sz="1200" b="0" i="0" u="none" strike="noStrike" kern="1200" dirty="0">
                        <a:solidFill>
                          <a:schemeClr val="tx1"/>
                        </a:solidFill>
                        <a:effectLst/>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2770092928"/>
                  </a:ext>
                </a:extLst>
              </a:tr>
              <a:tr h="507670">
                <a:tc>
                  <a:txBody>
                    <a:bodyPr/>
                    <a:lstStyle/>
                    <a:p>
                      <a:r>
                        <a:rPr lang="en-US" sz="1200" dirty="0"/>
                        <a:t>New Regulation</a:t>
                      </a:r>
                      <a:endParaRPr lang="en-IN" sz="1200" dirty="0">
                        <a:latin typeface="Calibri" panose="020F0502020204030204" pitchFamily="34" charset="0"/>
                        <a:cs typeface="Calibri" panose="020F0502020204030204" pitchFamily="34" charset="0"/>
                      </a:endParaRPr>
                    </a:p>
                  </a:txBody>
                  <a:tcPr/>
                </a:tc>
                <a:tc>
                  <a:txBody>
                    <a:bodyPr/>
                    <a:lstStyle/>
                    <a:p>
                      <a:pPr marL="265113" marR="0" lvl="0" indent="-265113" algn="just" defTabSz="80463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rPr>
                        <a:t>IFRS 17 implemented globally from 1st Jan 23</a:t>
                      </a:r>
                    </a:p>
                    <a:p>
                      <a:pPr marL="265113" marR="0" lvl="0" indent="-265113" algn="just" defTabSz="80463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rPr>
                        <a:t>IRDAI likely to implement for Indian insurers over the next couple of years</a:t>
                      </a:r>
                    </a:p>
                    <a:p>
                      <a:pPr marL="265113" marR="0" lvl="0" indent="-265113" algn="just" defTabSz="80463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rPr>
                        <a:t>Panel of Insurance companies selected to implement it from FY 25 onwards</a:t>
                      </a:r>
                      <a:endParaRPr lang="en-US" sz="1200" b="0" i="0" kern="1200" dirty="0">
                        <a:solidFill>
                          <a:schemeClr val="tx1"/>
                        </a:solidFill>
                        <a:effectLst/>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886856508"/>
                  </a:ext>
                </a:extLst>
              </a:tr>
              <a:tr h="169223">
                <a:tc>
                  <a:txBody>
                    <a:bodyPr/>
                    <a:lstStyle/>
                    <a:p>
                      <a:r>
                        <a:rPr lang="en-US" sz="1200" dirty="0"/>
                        <a:t>Risk Mitigated</a:t>
                      </a:r>
                      <a:endParaRPr lang="en-IN" sz="1200" dirty="0">
                        <a:latin typeface="Calibri" panose="020F0502020204030204" pitchFamily="34" charset="0"/>
                        <a:cs typeface="Calibri" panose="020F0502020204030204" pitchFamily="34" charset="0"/>
                      </a:endParaRPr>
                    </a:p>
                  </a:txBody>
                  <a:tcPr/>
                </a:tc>
                <a:tc>
                  <a:txBody>
                    <a:bodyPr/>
                    <a:lstStyle/>
                    <a:p>
                      <a:pPr marL="265113" marR="0" lvl="0" indent="-265113" algn="just" defTabSz="80463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strike="noStrike" kern="1200" dirty="0">
                          <a:solidFill>
                            <a:schemeClr val="tx1"/>
                          </a:solidFill>
                          <a:effectLst/>
                        </a:rPr>
                        <a:t>Will bring reporting norms for Indian players in line with global peers</a:t>
                      </a:r>
                    </a:p>
                    <a:p>
                      <a:pPr marL="265113" marR="0" lvl="0" indent="-265113" algn="just" defTabSz="80463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strike="noStrike" kern="1200" dirty="0">
                          <a:solidFill>
                            <a:schemeClr val="tx1"/>
                          </a:solidFill>
                          <a:effectLst/>
                        </a:rPr>
                        <a:t>True picture of profitability as the accounting norms takes into account discounting of liabilities and amortization of cost</a:t>
                      </a:r>
                      <a:endParaRPr lang="en-US" sz="1200" b="0" u="none" strike="noStrike" kern="1200" dirty="0">
                        <a:solidFill>
                          <a:schemeClr val="tx1"/>
                        </a:solidFill>
                        <a:effectLst/>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3107073660"/>
                  </a:ext>
                </a:extLst>
              </a:tr>
              <a:tr h="507670">
                <a:tc>
                  <a:txBody>
                    <a:bodyPr/>
                    <a:lstStyle/>
                    <a:p>
                      <a:r>
                        <a:rPr lang="en-US" sz="1200" dirty="0"/>
                        <a:t>Potential Risk Emerged</a:t>
                      </a:r>
                      <a:endParaRPr lang="en-IN" sz="1200" dirty="0">
                        <a:latin typeface="Calibri" panose="020F0502020204030204" pitchFamily="34" charset="0"/>
                        <a:cs typeface="Calibri" panose="020F0502020204030204" pitchFamily="34" charset="0"/>
                      </a:endParaRPr>
                    </a:p>
                  </a:txBody>
                  <a:tcPr/>
                </a:tc>
                <a:tc>
                  <a:txBody>
                    <a:bodyPr/>
                    <a:lstStyle/>
                    <a:p>
                      <a:pPr marL="285750" marR="0" lvl="0" indent="-285750" algn="just"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rPr>
                        <a:t>Complexity in understanding the numbers vs peers</a:t>
                      </a:r>
                    </a:p>
                    <a:p>
                      <a:pPr marL="285750" marR="0" lvl="0" indent="-285750" algn="just"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rPr>
                        <a:t>Computation complexity </a:t>
                      </a:r>
                    </a:p>
                    <a:p>
                      <a:pPr marL="285750" marR="0" lvl="0" indent="-285750" algn="just"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rPr>
                        <a:t>Investments in IT system, accounting systems to cater to IFRS requirements </a:t>
                      </a:r>
                      <a:endParaRPr lang="en-US" sz="1200" b="0" i="0" kern="1200" dirty="0">
                        <a:solidFill>
                          <a:schemeClr val="tx1"/>
                        </a:solidFill>
                        <a:effectLst/>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862612371"/>
                  </a:ext>
                </a:extLst>
              </a:tr>
            </a:tbl>
          </a:graphicData>
        </a:graphic>
      </p:graphicFrame>
    </p:spTree>
    <p:extLst>
      <p:ext uri="{BB962C8B-B14F-4D97-AF65-F5344CB8AC3E}">
        <p14:creationId xmlns:p14="http://schemas.microsoft.com/office/powerpoint/2010/main" val="187919216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1BF0792A-0F2B-4A2E-AB38-0A4F18A3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1">
            <a:extLst>
              <a:ext uri="{FF2B5EF4-FFF2-40B4-BE49-F238E27FC236}">
                <a16:creationId xmlns:a16="http://schemas.microsoft.com/office/drawing/2014/main" id="{F57DB18D-C2F1-4C8C-8808-9C01ECE68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6" name="Group 13">
            <a:extLst>
              <a:ext uri="{FF2B5EF4-FFF2-40B4-BE49-F238E27FC236}">
                <a16:creationId xmlns:a16="http://schemas.microsoft.com/office/drawing/2014/main" id="{E5D935FA-3336-4941-9214-E250A5727F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45671" y="644327"/>
            <a:ext cx="9299965" cy="4811366"/>
            <a:chOff x="7639235" y="600024"/>
            <a:chExt cx="3898557" cy="6878929"/>
          </a:xfrm>
        </p:grpSpPr>
        <p:sp>
          <p:nvSpPr>
            <p:cNvPr id="15" name="Rectangle 14">
              <a:extLst>
                <a:ext uri="{FF2B5EF4-FFF2-40B4-BE49-F238E27FC236}">
                  <a16:creationId xmlns:a16="http://schemas.microsoft.com/office/drawing/2014/main" id="{45D9E2ED-FF90-4200-A7EE-6D41D6526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15">
              <a:extLst>
                <a:ext uri="{FF2B5EF4-FFF2-40B4-BE49-F238E27FC236}">
                  <a16:creationId xmlns:a16="http://schemas.microsoft.com/office/drawing/2014/main" id="{3A4BEB8D-68AD-4314-8A2B-F8DC85A53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Title 3">
            <a:extLst>
              <a:ext uri="{FF2B5EF4-FFF2-40B4-BE49-F238E27FC236}">
                <a16:creationId xmlns:a16="http://schemas.microsoft.com/office/drawing/2014/main" id="{3ED8F802-534F-46B4-AA91-052B20F66D50}"/>
              </a:ext>
            </a:extLst>
          </p:cNvPr>
          <p:cNvSpPr>
            <a:spLocks noGrp="1"/>
          </p:cNvSpPr>
          <p:nvPr>
            <p:ph type="ctrTitle"/>
          </p:nvPr>
        </p:nvSpPr>
        <p:spPr>
          <a:xfrm>
            <a:off x="2391408" y="1590734"/>
            <a:ext cx="7405874" cy="2520012"/>
          </a:xfrm>
          <a:solidFill>
            <a:schemeClr val="bg2"/>
          </a:solidFill>
        </p:spPr>
        <p:txBody>
          <a:bodyPr anchor="ctr">
            <a:normAutofit/>
          </a:bodyPr>
          <a:lstStyle/>
          <a:p>
            <a:pPr algn="ctr"/>
            <a:r>
              <a:rPr lang="en-IN" sz="4200" dirty="0">
                <a:solidFill>
                  <a:schemeClr val="tx2"/>
                </a:solidFill>
                <a:effectLst/>
                <a:latin typeface="Calibri" panose="020F0502020204030204" pitchFamily="34" charset="0"/>
                <a:ea typeface="Times New Roman" panose="02020603050405020304" pitchFamily="18" charset="0"/>
              </a:rPr>
              <a:t>Enterprise Risk </a:t>
            </a:r>
            <a:r>
              <a:rPr lang="en-IN" sz="4200">
                <a:solidFill>
                  <a:schemeClr val="tx2"/>
                </a:solidFill>
                <a:effectLst/>
                <a:latin typeface="Calibri" panose="020F0502020204030204" pitchFamily="34" charset="0"/>
                <a:ea typeface="Times New Roman" panose="02020603050405020304" pitchFamily="18" charset="0"/>
              </a:rPr>
              <a:t>Management </a:t>
            </a:r>
            <a:r>
              <a:rPr lang="en-IN" sz="4200">
                <a:solidFill>
                  <a:schemeClr val="tx2"/>
                </a:solidFill>
                <a:latin typeface="Calibri" panose="020F0502020204030204" pitchFamily="34" charset="0"/>
                <a:ea typeface="Times New Roman" panose="02020603050405020304" pitchFamily="18" charset="0"/>
              </a:rPr>
              <a:t>-</a:t>
            </a:r>
            <a:r>
              <a:rPr lang="en-IN" sz="4200">
                <a:solidFill>
                  <a:schemeClr val="tx2"/>
                </a:solidFill>
                <a:effectLst/>
                <a:latin typeface="Calibri" panose="020F0502020204030204" pitchFamily="34" charset="0"/>
                <a:ea typeface="Times New Roman" panose="02020603050405020304" pitchFamily="18" charset="0"/>
              </a:rPr>
              <a:t> </a:t>
            </a:r>
            <a:r>
              <a:rPr lang="en-IN" sz="4200" dirty="0">
                <a:solidFill>
                  <a:schemeClr val="tx2"/>
                </a:solidFill>
                <a:effectLst/>
                <a:latin typeface="Calibri" panose="020F0502020204030204" pitchFamily="34" charset="0"/>
                <a:ea typeface="Times New Roman" panose="02020603050405020304" pitchFamily="18" charset="0"/>
              </a:rPr>
              <a:t>non-life insurance</a:t>
            </a:r>
            <a:endParaRPr lang="en-IN" sz="4200" dirty="0">
              <a:solidFill>
                <a:schemeClr val="tx2"/>
              </a:solidFill>
            </a:endParaRPr>
          </a:p>
        </p:txBody>
      </p:sp>
      <p:sp>
        <p:nvSpPr>
          <p:cNvPr id="5" name="Subtitle 4">
            <a:extLst>
              <a:ext uri="{FF2B5EF4-FFF2-40B4-BE49-F238E27FC236}">
                <a16:creationId xmlns:a16="http://schemas.microsoft.com/office/drawing/2014/main" id="{AC524C07-B4D2-402E-AB98-99AB68759BDD}"/>
              </a:ext>
            </a:extLst>
          </p:cNvPr>
          <p:cNvSpPr>
            <a:spLocks noGrp="1"/>
          </p:cNvSpPr>
          <p:nvPr>
            <p:ph type="subTitle" idx="1"/>
          </p:nvPr>
        </p:nvSpPr>
        <p:spPr>
          <a:xfrm>
            <a:off x="2417779" y="4427183"/>
            <a:ext cx="7379502" cy="522928"/>
          </a:xfrm>
        </p:spPr>
        <p:txBody>
          <a:bodyPr>
            <a:normAutofit/>
          </a:bodyPr>
          <a:lstStyle/>
          <a:p>
            <a:pPr algn="ctr"/>
            <a:r>
              <a:rPr lang="en-US">
                <a:solidFill>
                  <a:srgbClr val="000000"/>
                </a:solidFill>
              </a:rPr>
              <a:t>A Perspective</a:t>
            </a:r>
            <a:endParaRPr lang="en-IN">
              <a:solidFill>
                <a:srgbClr val="000000"/>
              </a:solidFill>
            </a:endParaRPr>
          </a:p>
        </p:txBody>
      </p:sp>
      <p:cxnSp>
        <p:nvCxnSpPr>
          <p:cNvPr id="28" name="Straight Connector 17">
            <a:extLst>
              <a:ext uri="{FF2B5EF4-FFF2-40B4-BE49-F238E27FC236}">
                <a16:creationId xmlns:a16="http://schemas.microsoft.com/office/drawing/2014/main" id="{87F797D1-251E-41FE-9FF8-AD487DEF28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1416139"/>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29" name="Straight Connector 19">
            <a:extLst>
              <a:ext uri="{FF2B5EF4-FFF2-40B4-BE49-F238E27FC236}">
                <a16:creationId xmlns:a16="http://schemas.microsoft.com/office/drawing/2014/main" id="{09A0CE28-0E59-4F4D-9855-8A8DCE9A8E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4285341"/>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0" name="Picture 21">
            <a:extLst>
              <a:ext uri="{FF2B5EF4-FFF2-40B4-BE49-F238E27FC236}">
                <a16:creationId xmlns:a16="http://schemas.microsoft.com/office/drawing/2014/main" id="{75CC23F7-9F20-4C4B-8608-BD4DE9728F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235810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00"/>
                                        <p:tgtEl>
                                          <p:spTgt spid="5">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9E78E0-3313-44D6-B7C2-D07F324DE53D}"/>
              </a:ext>
            </a:extLst>
          </p:cNvPr>
          <p:cNvSpPr>
            <a:spLocks noGrp="1"/>
          </p:cNvSpPr>
          <p:nvPr>
            <p:ph type="title"/>
          </p:nvPr>
        </p:nvSpPr>
        <p:spPr/>
        <p:txBody>
          <a:bodyPr vert="horz" lIns="91440" tIns="45720" rIns="91440" bIns="45720" rtlCol="0" anchor="ctr">
            <a:noAutofit/>
          </a:bodyPr>
          <a:lstStyle/>
          <a:p>
            <a:r>
              <a:rPr lang="en-US" sz="2800" spc="200" dirty="0"/>
              <a:t>Thank You</a:t>
            </a:r>
          </a:p>
        </p:txBody>
      </p:sp>
      <p:sp>
        <p:nvSpPr>
          <p:cNvPr id="5" name="Subtitle 4">
            <a:extLst>
              <a:ext uri="{FF2B5EF4-FFF2-40B4-BE49-F238E27FC236}">
                <a16:creationId xmlns:a16="http://schemas.microsoft.com/office/drawing/2014/main" id="{1A592750-FCC2-4A51-89B6-265EE0E52516}"/>
              </a:ext>
            </a:extLst>
          </p:cNvPr>
          <p:cNvSpPr>
            <a:spLocks noGrp="1"/>
          </p:cNvSpPr>
          <p:nvPr>
            <p:ph idx="1"/>
          </p:nvPr>
        </p:nvSpPr>
        <p:spPr/>
        <p:txBody>
          <a:bodyPr vert="horz" lIns="91440" tIns="45720" rIns="91440" bIns="45720" rtlCol="0" anchor="ctr">
            <a:normAutofit/>
          </a:bodyPr>
          <a:lstStyle/>
          <a:p>
            <a:r>
              <a:rPr lang="en-US" sz="2000" spc="200" dirty="0"/>
              <a:t>Sumedh Jog</a:t>
            </a:r>
            <a:br>
              <a:rPr lang="en-US" sz="2000" spc="200" dirty="0"/>
            </a:br>
            <a:r>
              <a:rPr lang="en-US" sz="2000" spc="200" dirty="0"/>
              <a:t>CFO, Tata AIG General Insurance Company</a:t>
            </a:r>
          </a:p>
          <a:p>
            <a:endParaRPr lang="en-US" spc="200" dirty="0">
              <a:solidFill>
                <a:srgbClr val="FFFFFF"/>
              </a:solidFill>
            </a:endParaRPr>
          </a:p>
          <a:p>
            <a:r>
              <a:rPr lang="en-US" sz="2000" spc="200" dirty="0"/>
              <a:t>Satyanandan Atyam</a:t>
            </a:r>
            <a:br>
              <a:rPr lang="en-US" sz="2000" spc="200" dirty="0"/>
            </a:br>
            <a:r>
              <a:rPr lang="en-US" sz="2000" spc="200" dirty="0"/>
              <a:t>CRO, Tata AIG General Insurance Company</a:t>
            </a:r>
          </a:p>
          <a:p>
            <a:endParaRPr lang="en-US" sz="2000" dirty="0">
              <a:solidFill>
                <a:srgbClr val="FFFFFF"/>
              </a:solidFill>
            </a:endParaRPr>
          </a:p>
          <a:p>
            <a:endParaRPr lang="en-US" sz="2000" dirty="0">
              <a:solidFill>
                <a:srgbClr val="FFFFFF"/>
              </a:solidFill>
            </a:endParaRPr>
          </a:p>
        </p:txBody>
      </p:sp>
    </p:spTree>
    <p:extLst>
      <p:ext uri="{BB962C8B-B14F-4D97-AF65-F5344CB8AC3E}">
        <p14:creationId xmlns:p14="http://schemas.microsoft.com/office/powerpoint/2010/main" val="3743549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1049235"/>
          </a:xfrm>
        </p:spPr>
        <p:txBody>
          <a:bodyPr>
            <a:normAutofit/>
          </a:bodyPr>
          <a:lstStyle/>
          <a:p>
            <a:r>
              <a:rPr lang="en-US" dirty="0"/>
              <a:t>DISCLAIMER</a:t>
            </a:r>
            <a:endParaRPr lang="en-GB" dirty="0"/>
          </a:p>
        </p:txBody>
      </p:sp>
      <p:sp>
        <p:nvSpPr>
          <p:cNvPr id="5" name="Slide Number Placeholder 4"/>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5F1DF3D6-16CE-4A4B-BC7A-104C388D65BC}" type="slidenum">
              <a:rPr lang="en-US" smtClean="0"/>
              <a:pPr>
                <a:lnSpc>
                  <a:spcPct val="90000"/>
                </a:lnSpc>
                <a:spcAft>
                  <a:spcPts val="600"/>
                </a:spcAft>
              </a:pPr>
              <a:t>3</a:t>
            </a:fld>
            <a:endParaRPr lang="en-US"/>
          </a:p>
        </p:txBody>
      </p:sp>
      <p:sp>
        <p:nvSpPr>
          <p:cNvPr id="4" name="Content Placeholder 3"/>
          <p:cNvSpPr>
            <a:spLocks noGrp="1"/>
          </p:cNvSpPr>
          <p:nvPr>
            <p:ph idx="1"/>
          </p:nvPr>
        </p:nvSpPr>
        <p:spPr>
          <a:xfrm>
            <a:off x="1451579" y="2015734"/>
            <a:ext cx="6195784" cy="3450613"/>
          </a:xfrm>
        </p:spPr>
        <p:txBody>
          <a:bodyPr>
            <a:normAutofit/>
          </a:bodyPr>
          <a:lstStyle/>
          <a:p>
            <a:pPr marL="82296" indent="0">
              <a:buNone/>
            </a:pPr>
            <a:r>
              <a:rPr lang="en-US"/>
              <a:t>The Document may contain Data/Information on public domain and is provided for informational purpose only. The views presented here are the sole views of the Speaker and doesn’t represent the views of the Organization where he is / was working</a:t>
            </a:r>
            <a:endParaRPr lang="en-GB"/>
          </a:p>
        </p:txBody>
      </p:sp>
      <p:pic>
        <p:nvPicPr>
          <p:cNvPr id="9" name="Graphic 8" descr="Document">
            <a:extLst>
              <a:ext uri="{FF2B5EF4-FFF2-40B4-BE49-F238E27FC236}">
                <a16:creationId xmlns:a16="http://schemas.microsoft.com/office/drawing/2014/main" id="{4CA40DCA-607C-DE05-C82B-FCE7BF8F3C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8756" y="2277991"/>
            <a:ext cx="2926098" cy="2926098"/>
          </a:xfrm>
          <a:prstGeom prst="rect">
            <a:avLst/>
          </a:prstGeom>
        </p:spPr>
      </p:pic>
    </p:spTree>
    <p:extLst>
      <p:ext uri="{BB962C8B-B14F-4D97-AF65-F5344CB8AC3E}">
        <p14:creationId xmlns:p14="http://schemas.microsoft.com/office/powerpoint/2010/main" val="232297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1547CBF-2DAC-441C-A805-E8F61C1C8404}"/>
              </a:ext>
            </a:extLst>
          </p:cNvPr>
          <p:cNvSpPr>
            <a:spLocks noGrp="1"/>
          </p:cNvSpPr>
          <p:nvPr>
            <p:ph type="title"/>
          </p:nvPr>
        </p:nvSpPr>
        <p:spPr>
          <a:xfrm>
            <a:off x="844476" y="1600199"/>
            <a:ext cx="3539266" cy="4297680"/>
          </a:xfrm>
        </p:spPr>
        <p:txBody>
          <a:bodyPr anchor="ctr">
            <a:normAutofit/>
          </a:bodyPr>
          <a:lstStyle/>
          <a:p>
            <a:r>
              <a:rPr lang="en-US"/>
              <a:t>References for the Presentation	</a:t>
            </a:r>
            <a:endParaRPr lang="en-IN"/>
          </a:p>
        </p:txBody>
      </p:sp>
      <p:cxnSp>
        <p:nvCxnSpPr>
          <p:cNvPr id="14" name="Straight Connector 13">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EC59B07-5BCC-47AD-BB2E-F1D6A61864DA}"/>
              </a:ext>
            </a:extLst>
          </p:cNvPr>
          <p:cNvSpPr>
            <a:spLocks noGrp="1"/>
          </p:cNvSpPr>
          <p:nvPr>
            <p:ph idx="1"/>
          </p:nvPr>
        </p:nvSpPr>
        <p:spPr>
          <a:xfrm>
            <a:off x="4924851" y="1600199"/>
            <a:ext cx="6130003" cy="4297680"/>
          </a:xfrm>
        </p:spPr>
        <p:txBody>
          <a:bodyPr anchor="ctr">
            <a:normAutofit/>
          </a:bodyPr>
          <a:lstStyle/>
          <a:p>
            <a:pPr>
              <a:lnSpc>
                <a:spcPct val="110000"/>
              </a:lnSpc>
              <a:buFont typeface="Wingdings" panose="05000000000000000000" pitchFamily="2" charset="2"/>
              <a:buChar char="Ø"/>
            </a:pPr>
            <a:r>
              <a:rPr lang="en-US" sz="1300" dirty="0">
                <a:latin typeface="Calibri" panose="020F0502020204030204" pitchFamily="34" charset="0"/>
                <a:cs typeface="Calibri" panose="020F0502020204030204" pitchFamily="34" charset="0"/>
              </a:rPr>
              <a:t>Emerging risk management for insurers- Wills Re</a:t>
            </a:r>
          </a:p>
          <a:p>
            <a:pPr>
              <a:lnSpc>
                <a:spcPct val="110000"/>
              </a:lnSpc>
              <a:buFont typeface="Wingdings" panose="05000000000000000000" pitchFamily="2" charset="2"/>
              <a:buChar char="Ø"/>
            </a:pPr>
            <a:r>
              <a:rPr lang="en-US" sz="1300" dirty="0">
                <a:latin typeface="Calibri" panose="020F0502020204030204" pitchFamily="34" charset="0"/>
                <a:cs typeface="Calibri" panose="020F0502020204030204" pitchFamily="34" charset="0"/>
              </a:rPr>
              <a:t>OECD- Emerging risks for 21 century</a:t>
            </a:r>
          </a:p>
          <a:p>
            <a:pPr>
              <a:lnSpc>
                <a:spcPct val="110000"/>
              </a:lnSpc>
              <a:buFont typeface="Wingdings" panose="05000000000000000000" pitchFamily="2" charset="2"/>
              <a:buChar char="Ø"/>
            </a:pPr>
            <a:r>
              <a:rPr lang="en-US" sz="1300" dirty="0">
                <a:latin typeface="Calibri" panose="020F0502020204030204" pitchFamily="34" charset="0"/>
                <a:cs typeface="Calibri" panose="020F0502020204030204" pitchFamily="34" charset="0"/>
              </a:rPr>
              <a:t>Trends Connections and Risk-Argos</a:t>
            </a:r>
          </a:p>
          <a:p>
            <a:pPr>
              <a:lnSpc>
                <a:spcPct val="110000"/>
              </a:lnSpc>
              <a:buFont typeface="Wingdings" panose="05000000000000000000" pitchFamily="2" charset="2"/>
              <a:buChar char="Ø"/>
            </a:pPr>
            <a:r>
              <a:rPr lang="en-US" sz="1300" dirty="0">
                <a:latin typeface="Calibri" panose="020F0502020204030204" pitchFamily="34" charset="0"/>
                <a:cs typeface="Calibri" panose="020F0502020204030204" pitchFamily="34" charset="0"/>
              </a:rPr>
              <a:t>WEF_The_Global_Risks_Report_2022</a:t>
            </a:r>
          </a:p>
          <a:p>
            <a:pPr>
              <a:lnSpc>
                <a:spcPct val="110000"/>
              </a:lnSpc>
              <a:buFont typeface="Wingdings" panose="05000000000000000000" pitchFamily="2" charset="2"/>
              <a:buChar char="Ø"/>
            </a:pPr>
            <a:r>
              <a:rPr lang="en-IN" sz="1300" dirty="0">
                <a:latin typeface="Calibri" panose="020F0502020204030204" pitchFamily="34" charset="0"/>
                <a:cs typeface="Calibri" panose="020F0502020204030204" pitchFamily="34" charset="0"/>
              </a:rPr>
              <a:t>Swiss Re : World insurance: riding out the 2020 pandemic storm</a:t>
            </a:r>
          </a:p>
          <a:p>
            <a:pPr>
              <a:lnSpc>
                <a:spcPct val="110000"/>
              </a:lnSpc>
              <a:buFont typeface="Wingdings" panose="05000000000000000000" pitchFamily="2" charset="2"/>
              <a:buChar char="Ø"/>
            </a:pPr>
            <a:r>
              <a:rPr lang="en-IN" sz="1300" dirty="0" err="1">
                <a:latin typeface="Calibri" panose="020F0502020204030204" pitchFamily="34" charset="0"/>
                <a:cs typeface="Calibri" panose="020F0502020204030204" pitchFamily="34" charset="0"/>
              </a:rPr>
              <a:t>Coforge</a:t>
            </a:r>
            <a:r>
              <a:rPr lang="en-IN" sz="1300" dirty="0">
                <a:latin typeface="Calibri" panose="020F0502020204030204" pitchFamily="34" charset="0"/>
                <a:cs typeface="Calibri" panose="020F0502020204030204" pitchFamily="34" charset="0"/>
              </a:rPr>
              <a:t> : </a:t>
            </a:r>
            <a:r>
              <a:rPr lang="en-US" sz="1300" dirty="0">
                <a:latin typeface="Calibri" panose="020F0502020204030204" pitchFamily="34" charset="0"/>
                <a:cs typeface="Calibri" panose="020F0502020204030204" pitchFamily="34" charset="0"/>
              </a:rPr>
              <a:t>Challenges Threatening - Insurance Industry in 2020</a:t>
            </a:r>
          </a:p>
          <a:p>
            <a:pPr>
              <a:lnSpc>
                <a:spcPct val="110000"/>
              </a:lnSpc>
              <a:buFont typeface="Wingdings" panose="05000000000000000000" pitchFamily="2" charset="2"/>
              <a:buChar char="Ø"/>
            </a:pPr>
            <a:r>
              <a:rPr lang="en-US" sz="1300" dirty="0">
                <a:latin typeface="Calibri" panose="020F0502020204030204" pitchFamily="34" charset="0"/>
                <a:cs typeface="Calibri" panose="020F0502020204030204" pitchFamily="34" charset="0"/>
              </a:rPr>
              <a:t>PWC-The Future of Risk –Insurance Risk Function of the future</a:t>
            </a:r>
          </a:p>
          <a:p>
            <a:pPr>
              <a:lnSpc>
                <a:spcPct val="110000"/>
              </a:lnSpc>
              <a:buFont typeface="Wingdings" panose="05000000000000000000" pitchFamily="2" charset="2"/>
              <a:buChar char="Ø"/>
            </a:pPr>
            <a:r>
              <a:rPr lang="en-US" sz="1300" dirty="0">
                <a:latin typeface="Calibri" panose="020F0502020204030204" pitchFamily="34" charset="0"/>
                <a:cs typeface="Calibri" panose="020F0502020204030204" pitchFamily="34" charset="0"/>
              </a:rPr>
              <a:t>Casualty Actuarial society- 11th Survey of Emerging Risks </a:t>
            </a:r>
          </a:p>
          <a:p>
            <a:pPr>
              <a:lnSpc>
                <a:spcPct val="110000"/>
              </a:lnSpc>
              <a:buFont typeface="Wingdings" panose="05000000000000000000" pitchFamily="2" charset="2"/>
              <a:buChar char="Ø"/>
            </a:pPr>
            <a:r>
              <a:rPr lang="en-IN" sz="1300" dirty="0">
                <a:latin typeface="Calibri" panose="020F0502020204030204" pitchFamily="34" charset="0"/>
                <a:cs typeface="Calibri" panose="020F0502020204030204" pitchFamily="34" charset="0"/>
              </a:rPr>
              <a:t>EY: 2022 Global Insurance Outlook</a:t>
            </a:r>
          </a:p>
          <a:p>
            <a:pPr>
              <a:lnSpc>
                <a:spcPct val="110000"/>
              </a:lnSpc>
              <a:buFont typeface="Wingdings" panose="05000000000000000000" pitchFamily="2" charset="2"/>
              <a:buChar char="Ø"/>
            </a:pPr>
            <a:r>
              <a:rPr lang="en-US" sz="1300" dirty="0">
                <a:latin typeface="Calibri" panose="020F0502020204030204" pitchFamily="34" charset="0"/>
                <a:cs typeface="Calibri" panose="020F0502020204030204" pitchFamily="34" charset="0"/>
              </a:rPr>
              <a:t> Society of Actuaries : 10th Survey of Emerging Risks </a:t>
            </a:r>
            <a:endParaRPr lang="en-IN" sz="1300" dirty="0">
              <a:latin typeface="Calibri" panose="020F0502020204030204" pitchFamily="34" charset="0"/>
              <a:cs typeface="Calibri" panose="020F0502020204030204" pitchFamily="34" charset="0"/>
            </a:endParaRPr>
          </a:p>
          <a:p>
            <a:pPr>
              <a:lnSpc>
                <a:spcPct val="110000"/>
              </a:lnSpc>
              <a:buFont typeface="Wingdings" panose="05000000000000000000" pitchFamily="2" charset="2"/>
              <a:buChar char="Ø"/>
            </a:pPr>
            <a:r>
              <a:rPr lang="en-US" sz="1300" dirty="0">
                <a:latin typeface="Calibri" panose="020F0502020204030204" pitchFamily="34" charset="0"/>
                <a:cs typeface="Calibri" panose="020F0502020204030204" pitchFamily="34" charset="0"/>
              </a:rPr>
              <a:t>KPMG:  Emerging Risks in the Global Insurance Industry</a:t>
            </a:r>
          </a:p>
          <a:p>
            <a:pPr>
              <a:lnSpc>
                <a:spcPct val="110000"/>
              </a:lnSpc>
            </a:pPr>
            <a:endParaRPr lang="en-IN"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480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4476" y="1600199"/>
            <a:ext cx="3539266" cy="4297680"/>
          </a:xfrm>
        </p:spPr>
        <p:txBody>
          <a:bodyPr anchor="ctr">
            <a:normAutofit/>
          </a:bodyPr>
          <a:lstStyle/>
          <a:p>
            <a:r>
              <a:rPr lang="en-US" dirty="0"/>
              <a:t>Agenda</a:t>
            </a:r>
            <a:endParaRPr lang="en-GB" dirty="0"/>
          </a:p>
        </p:txBody>
      </p:sp>
      <p:cxnSp>
        <p:nvCxnSpPr>
          <p:cNvPr id="11" name="Straight Connector 10">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24851" y="2148839"/>
            <a:ext cx="6130003" cy="4297680"/>
          </a:xfrm>
        </p:spPr>
        <p:txBody>
          <a:bodyPr anchor="ctr">
            <a:normAutofit/>
          </a:bodyPr>
          <a:lstStyle/>
          <a:p>
            <a:r>
              <a:rPr lang="en-US" dirty="0"/>
              <a:t>Proposition : GI Business</a:t>
            </a:r>
          </a:p>
          <a:p>
            <a:pPr lvl="1">
              <a:buFont typeface="Courier New" panose="02070309020205020404" pitchFamily="49" charset="0"/>
              <a:buChar char="o"/>
            </a:pPr>
            <a:r>
              <a:rPr lang="en-US" dirty="0"/>
              <a:t>Business Complexity and Risk Interfaces</a:t>
            </a:r>
          </a:p>
          <a:p>
            <a:r>
              <a:rPr lang="en-US" dirty="0"/>
              <a:t>Key Risk Indicator Approach</a:t>
            </a:r>
          </a:p>
          <a:p>
            <a:r>
              <a:rPr lang="en-US" dirty="0"/>
              <a:t>Emerging Risks : GI Business &amp; Outside in View</a:t>
            </a:r>
          </a:p>
          <a:p>
            <a:r>
              <a:rPr lang="en-US" dirty="0"/>
              <a:t>Key Regulations &amp; Risks</a:t>
            </a:r>
          </a:p>
          <a:p>
            <a:pPr marL="0" indent="0">
              <a:buNone/>
            </a:pPr>
            <a:r>
              <a:rPr lang="en-US" dirty="0"/>
              <a:t> </a:t>
            </a:r>
          </a:p>
          <a:p>
            <a:pPr marL="0" indent="0">
              <a:buNone/>
            </a:pPr>
            <a:endParaRPr lang="en-US" dirty="0"/>
          </a:p>
          <a:p>
            <a:endParaRPr lang="en-GB" dirty="0"/>
          </a:p>
        </p:txBody>
      </p:sp>
    </p:spTree>
    <p:extLst>
      <p:ext uri="{BB962C8B-B14F-4D97-AF65-F5344CB8AC3E}">
        <p14:creationId xmlns:p14="http://schemas.microsoft.com/office/powerpoint/2010/main" val="3156706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59EFA-9307-AE80-94AE-A256B51BA393}"/>
              </a:ext>
            </a:extLst>
          </p:cNvPr>
          <p:cNvSpPr>
            <a:spLocks noGrp="1"/>
          </p:cNvSpPr>
          <p:nvPr>
            <p:ph type="title"/>
          </p:nvPr>
        </p:nvSpPr>
        <p:spPr/>
        <p:txBody>
          <a:bodyPr/>
          <a:lstStyle/>
          <a:p>
            <a:r>
              <a:rPr lang="en-US" dirty="0"/>
              <a:t>GI Business Proposition	</a:t>
            </a:r>
          </a:p>
        </p:txBody>
      </p:sp>
      <p:sp>
        <p:nvSpPr>
          <p:cNvPr id="3" name="Content Placeholder 2">
            <a:extLst>
              <a:ext uri="{FF2B5EF4-FFF2-40B4-BE49-F238E27FC236}">
                <a16:creationId xmlns:a16="http://schemas.microsoft.com/office/drawing/2014/main" id="{0076C0F1-4918-D839-9AC7-C969183AE1E5}"/>
              </a:ext>
            </a:extLst>
          </p:cNvPr>
          <p:cNvSpPr>
            <a:spLocks noGrp="1"/>
          </p:cNvSpPr>
          <p:nvPr>
            <p:ph idx="1"/>
          </p:nvPr>
        </p:nvSpPr>
        <p:spPr/>
        <p:txBody>
          <a:bodyPr/>
          <a:lstStyle/>
          <a:p>
            <a:r>
              <a:rPr lang="en-US" dirty="0"/>
              <a:t>Touch points conundrum</a:t>
            </a:r>
          </a:p>
          <a:p>
            <a:pPr lvl="1"/>
            <a:r>
              <a:rPr lang="en-US" dirty="0"/>
              <a:t>Sourcing/Solicitation</a:t>
            </a:r>
          </a:p>
          <a:p>
            <a:pPr lvl="1"/>
            <a:r>
              <a:rPr lang="en-US" dirty="0"/>
              <a:t>Servicing-Claims/Policy</a:t>
            </a:r>
          </a:p>
          <a:p>
            <a:pPr lvl="1"/>
            <a:endParaRPr lang="en-US" dirty="0"/>
          </a:p>
          <a:p>
            <a:r>
              <a:rPr lang="en-US" dirty="0"/>
              <a:t>Insurer proposition</a:t>
            </a:r>
          </a:p>
          <a:p>
            <a:pPr lvl="1"/>
            <a:r>
              <a:rPr lang="en-US" dirty="0"/>
              <a:t>Limited Touch point with Customer- Back-end Operations</a:t>
            </a:r>
          </a:p>
          <a:p>
            <a:pPr lvl="1"/>
            <a:endParaRPr lang="en-US" dirty="0"/>
          </a:p>
          <a:p>
            <a:r>
              <a:rPr lang="en-US" dirty="0"/>
              <a:t>Exposed to Multiple RISK Interfaces</a:t>
            </a:r>
          </a:p>
          <a:p>
            <a:endParaRPr lang="en-US" dirty="0"/>
          </a:p>
        </p:txBody>
      </p:sp>
    </p:spTree>
    <p:extLst>
      <p:ext uri="{BB962C8B-B14F-4D97-AF65-F5344CB8AC3E}">
        <p14:creationId xmlns:p14="http://schemas.microsoft.com/office/powerpoint/2010/main" val="3335384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t">
            <a:normAutofit/>
          </a:bodyPr>
          <a:lstStyle/>
          <a:p>
            <a:r>
              <a:rPr lang="en-US"/>
              <a:t>Risk Interfaces-Partners/Vendors/Intermediaries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6451653"/>
              </p:ext>
            </p:extLst>
          </p:nvPr>
        </p:nvGraphicFramePr>
        <p:xfrm>
          <a:off x="1450975" y="1853754"/>
          <a:ext cx="9604375" cy="4812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713666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Risk Interfaces</a:t>
            </a:r>
          </a:p>
        </p:txBody>
      </p:sp>
      <p:graphicFrame>
        <p:nvGraphicFramePr>
          <p:cNvPr id="47" name="Content Placeholder 3">
            <a:extLst>
              <a:ext uri="{FF2B5EF4-FFF2-40B4-BE49-F238E27FC236}">
                <a16:creationId xmlns:a16="http://schemas.microsoft.com/office/drawing/2014/main" id="{2152AA4F-2FD3-44D2-BF22-E5884C67C4CF}"/>
              </a:ext>
            </a:extLst>
          </p:cNvPr>
          <p:cNvGraphicFramePr>
            <a:graphicFrameLocks/>
          </p:cNvGraphicFramePr>
          <p:nvPr/>
        </p:nvGraphicFramePr>
        <p:xfrm>
          <a:off x="914400" y="1295400"/>
          <a:ext cx="10287000" cy="5376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8" name="Group 47">
            <a:extLst>
              <a:ext uri="{FF2B5EF4-FFF2-40B4-BE49-F238E27FC236}">
                <a16:creationId xmlns:a16="http://schemas.microsoft.com/office/drawing/2014/main" id="{336EAEFF-1BE6-4B03-BD66-731842B4A5A8}"/>
              </a:ext>
            </a:extLst>
          </p:cNvPr>
          <p:cNvGrpSpPr/>
          <p:nvPr/>
        </p:nvGrpSpPr>
        <p:grpSpPr>
          <a:xfrm rot="16200000">
            <a:off x="1450414" y="1968040"/>
            <a:ext cx="1752601" cy="1524001"/>
            <a:chOff x="2619341" y="864339"/>
            <a:chExt cx="2152717" cy="506521"/>
          </a:xfrm>
        </p:grpSpPr>
        <p:sp>
          <p:nvSpPr>
            <p:cNvPr id="49" name="Freeform 7">
              <a:extLst>
                <a:ext uri="{FF2B5EF4-FFF2-40B4-BE49-F238E27FC236}">
                  <a16:creationId xmlns:a16="http://schemas.microsoft.com/office/drawing/2014/main" id="{F54E292C-5134-4FE8-BC1D-7A9D9564D8F3}"/>
                </a:ext>
              </a:extLst>
            </p:cNvPr>
            <p:cNvSpPr/>
            <p:nvPr/>
          </p:nvSpPr>
          <p:spPr>
            <a:xfrm>
              <a:off x="2619341" y="864339"/>
              <a:ext cx="1266304" cy="506521"/>
            </a:xfrm>
            <a:custGeom>
              <a:avLst/>
              <a:gdLst>
                <a:gd name="connsiteX0" fmla="*/ 0 w 1266304"/>
                <a:gd name="connsiteY0" fmla="*/ 0 h 506521"/>
                <a:gd name="connsiteX1" fmla="*/ 1013044 w 1266304"/>
                <a:gd name="connsiteY1" fmla="*/ 0 h 506521"/>
                <a:gd name="connsiteX2" fmla="*/ 1266304 w 1266304"/>
                <a:gd name="connsiteY2" fmla="*/ 253261 h 506521"/>
                <a:gd name="connsiteX3" fmla="*/ 1013044 w 1266304"/>
                <a:gd name="connsiteY3" fmla="*/ 506521 h 506521"/>
                <a:gd name="connsiteX4" fmla="*/ 0 w 1266304"/>
                <a:gd name="connsiteY4" fmla="*/ 506521 h 506521"/>
                <a:gd name="connsiteX5" fmla="*/ 253261 w 1266304"/>
                <a:gd name="connsiteY5" fmla="*/ 253261 h 506521"/>
                <a:gd name="connsiteX6" fmla="*/ 0 w 1266304"/>
                <a:gd name="connsiteY6" fmla="*/ 0 h 50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304" h="506521">
                  <a:moveTo>
                    <a:pt x="0" y="0"/>
                  </a:moveTo>
                  <a:lnTo>
                    <a:pt x="1013044" y="0"/>
                  </a:lnTo>
                  <a:lnTo>
                    <a:pt x="1266304" y="253261"/>
                  </a:lnTo>
                  <a:lnTo>
                    <a:pt x="1013044" y="506521"/>
                  </a:lnTo>
                  <a:lnTo>
                    <a:pt x="0" y="506521"/>
                  </a:lnTo>
                  <a:lnTo>
                    <a:pt x="253261" y="25326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 wrap="square" lIns="263421" tIns="5080" rIns="253260" bIns="5080" numCol="1" spcCol="1270" anchor="ctr" anchorCtr="0">
              <a:noAutofit/>
            </a:bodyPr>
            <a:lstStyle/>
            <a:p>
              <a:pPr algn="ctr" defTabSz="355600">
                <a:lnSpc>
                  <a:spcPct val="90000"/>
                </a:lnSpc>
                <a:spcBef>
                  <a:spcPct val="0"/>
                </a:spcBef>
                <a:spcAft>
                  <a:spcPct val="35000"/>
                </a:spcAft>
              </a:pPr>
              <a:r>
                <a:rPr lang="en-US" sz="1400" dirty="0">
                  <a:solidFill>
                    <a:schemeClr val="bg1"/>
                  </a:solidFill>
                </a:rPr>
                <a:t>Health-Third Party Administrators</a:t>
              </a:r>
            </a:p>
          </p:txBody>
        </p:sp>
        <p:sp>
          <p:nvSpPr>
            <p:cNvPr id="50" name="Freeform 8">
              <a:extLst>
                <a:ext uri="{FF2B5EF4-FFF2-40B4-BE49-F238E27FC236}">
                  <a16:creationId xmlns:a16="http://schemas.microsoft.com/office/drawing/2014/main" id="{12A77229-B8FF-40A5-9323-012E62465386}"/>
                </a:ext>
              </a:extLst>
            </p:cNvPr>
            <p:cNvSpPr/>
            <p:nvPr/>
          </p:nvSpPr>
          <p:spPr>
            <a:xfrm>
              <a:off x="3721026" y="907393"/>
              <a:ext cx="1051032" cy="420412"/>
            </a:xfrm>
            <a:custGeom>
              <a:avLst/>
              <a:gdLst>
                <a:gd name="connsiteX0" fmla="*/ 0 w 1051032"/>
                <a:gd name="connsiteY0" fmla="*/ 0 h 420412"/>
                <a:gd name="connsiteX1" fmla="*/ 840826 w 1051032"/>
                <a:gd name="connsiteY1" fmla="*/ 0 h 420412"/>
                <a:gd name="connsiteX2" fmla="*/ 1051032 w 1051032"/>
                <a:gd name="connsiteY2" fmla="*/ 210206 h 420412"/>
                <a:gd name="connsiteX3" fmla="*/ 840826 w 1051032"/>
                <a:gd name="connsiteY3" fmla="*/ 420412 h 420412"/>
                <a:gd name="connsiteX4" fmla="*/ 0 w 1051032"/>
                <a:gd name="connsiteY4" fmla="*/ 420412 h 420412"/>
                <a:gd name="connsiteX5" fmla="*/ 210206 w 1051032"/>
                <a:gd name="connsiteY5" fmla="*/ 210206 h 420412"/>
                <a:gd name="connsiteX6" fmla="*/ 0 w 1051032"/>
                <a:gd name="connsiteY6" fmla="*/ 0 h 42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1032" h="420412">
                  <a:moveTo>
                    <a:pt x="0" y="0"/>
                  </a:moveTo>
                  <a:lnTo>
                    <a:pt x="840826" y="0"/>
                  </a:lnTo>
                  <a:lnTo>
                    <a:pt x="1051032" y="210206"/>
                  </a:lnTo>
                  <a:lnTo>
                    <a:pt x="840826" y="420412"/>
                  </a:lnTo>
                  <a:lnTo>
                    <a:pt x="0" y="420412"/>
                  </a:lnTo>
                  <a:lnTo>
                    <a:pt x="210206" y="21020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vert" wrap="square" lIns="220366" tIns="5080" rIns="210206" bIns="5080" numCol="1" spcCol="1270" anchor="ctr" anchorCtr="0">
              <a:noAutofit/>
            </a:bodyPr>
            <a:lstStyle/>
            <a:p>
              <a:pPr algn="ctr" defTabSz="355600">
                <a:lnSpc>
                  <a:spcPct val="90000"/>
                </a:lnSpc>
                <a:spcBef>
                  <a:spcPct val="0"/>
                </a:spcBef>
                <a:spcAft>
                  <a:spcPct val="35000"/>
                </a:spcAft>
              </a:pPr>
              <a:r>
                <a:rPr lang="en-US" sz="1400" dirty="0">
                  <a:solidFill>
                    <a:schemeClr val="tx1"/>
                  </a:solidFill>
                </a:rPr>
                <a:t>Customer Data Leakage from TPA</a:t>
              </a:r>
            </a:p>
          </p:txBody>
        </p:sp>
      </p:grpSp>
      <p:grpSp>
        <p:nvGrpSpPr>
          <p:cNvPr id="51" name="Group 50">
            <a:extLst>
              <a:ext uri="{FF2B5EF4-FFF2-40B4-BE49-F238E27FC236}">
                <a16:creationId xmlns:a16="http://schemas.microsoft.com/office/drawing/2014/main" id="{EDD75BC0-7C6E-4789-B305-C760840646C7}"/>
              </a:ext>
            </a:extLst>
          </p:cNvPr>
          <p:cNvGrpSpPr/>
          <p:nvPr/>
        </p:nvGrpSpPr>
        <p:grpSpPr>
          <a:xfrm rot="16200000">
            <a:off x="1428322" y="4786616"/>
            <a:ext cx="2057401" cy="1639158"/>
            <a:chOff x="2657978" y="4545191"/>
            <a:chExt cx="2152717" cy="506521"/>
          </a:xfrm>
        </p:grpSpPr>
        <p:sp>
          <p:nvSpPr>
            <p:cNvPr id="52" name="Freeform 10">
              <a:extLst>
                <a:ext uri="{FF2B5EF4-FFF2-40B4-BE49-F238E27FC236}">
                  <a16:creationId xmlns:a16="http://schemas.microsoft.com/office/drawing/2014/main" id="{6EEDD11A-E082-4EF8-B1C3-A257FAFC5EFA}"/>
                </a:ext>
              </a:extLst>
            </p:cNvPr>
            <p:cNvSpPr/>
            <p:nvPr/>
          </p:nvSpPr>
          <p:spPr>
            <a:xfrm>
              <a:off x="2657978" y="4545191"/>
              <a:ext cx="1266304" cy="506521"/>
            </a:xfrm>
            <a:custGeom>
              <a:avLst/>
              <a:gdLst>
                <a:gd name="connsiteX0" fmla="*/ 0 w 1266304"/>
                <a:gd name="connsiteY0" fmla="*/ 0 h 506521"/>
                <a:gd name="connsiteX1" fmla="*/ 1013044 w 1266304"/>
                <a:gd name="connsiteY1" fmla="*/ 0 h 506521"/>
                <a:gd name="connsiteX2" fmla="*/ 1266304 w 1266304"/>
                <a:gd name="connsiteY2" fmla="*/ 253261 h 506521"/>
                <a:gd name="connsiteX3" fmla="*/ 1013044 w 1266304"/>
                <a:gd name="connsiteY3" fmla="*/ 506521 h 506521"/>
                <a:gd name="connsiteX4" fmla="*/ 0 w 1266304"/>
                <a:gd name="connsiteY4" fmla="*/ 506521 h 506521"/>
                <a:gd name="connsiteX5" fmla="*/ 253261 w 1266304"/>
                <a:gd name="connsiteY5" fmla="*/ 253261 h 506521"/>
                <a:gd name="connsiteX6" fmla="*/ 0 w 1266304"/>
                <a:gd name="connsiteY6" fmla="*/ 0 h 50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304" h="506521">
                  <a:moveTo>
                    <a:pt x="0" y="0"/>
                  </a:moveTo>
                  <a:lnTo>
                    <a:pt x="1013044" y="0"/>
                  </a:lnTo>
                  <a:lnTo>
                    <a:pt x="1266304" y="253261"/>
                  </a:lnTo>
                  <a:lnTo>
                    <a:pt x="1013044" y="506521"/>
                  </a:lnTo>
                  <a:lnTo>
                    <a:pt x="0" y="506521"/>
                  </a:lnTo>
                  <a:lnTo>
                    <a:pt x="253261" y="25326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 wrap="square" lIns="263421" tIns="5080" rIns="253260" bIns="5080" numCol="1" spcCol="1270" anchor="ctr" anchorCtr="0">
              <a:noAutofit/>
            </a:bodyPr>
            <a:lstStyle/>
            <a:p>
              <a:pPr algn="ctr" defTabSz="355600">
                <a:lnSpc>
                  <a:spcPct val="90000"/>
                </a:lnSpc>
                <a:spcBef>
                  <a:spcPct val="0"/>
                </a:spcBef>
                <a:spcAft>
                  <a:spcPct val="35000"/>
                </a:spcAft>
              </a:pPr>
              <a:r>
                <a:rPr lang="en-US" sz="1400" dirty="0">
                  <a:solidFill>
                    <a:schemeClr val="bg1"/>
                  </a:solidFill>
                </a:rPr>
                <a:t>Agents / Brokers</a:t>
              </a:r>
            </a:p>
          </p:txBody>
        </p:sp>
        <p:sp>
          <p:nvSpPr>
            <p:cNvPr id="53" name="Freeform 11">
              <a:extLst>
                <a:ext uri="{FF2B5EF4-FFF2-40B4-BE49-F238E27FC236}">
                  <a16:creationId xmlns:a16="http://schemas.microsoft.com/office/drawing/2014/main" id="{392BEC67-BF41-48F8-99E8-0113B82EB18E}"/>
                </a:ext>
              </a:extLst>
            </p:cNvPr>
            <p:cNvSpPr/>
            <p:nvPr/>
          </p:nvSpPr>
          <p:spPr>
            <a:xfrm>
              <a:off x="3759663" y="4588245"/>
              <a:ext cx="1051032" cy="420412"/>
            </a:xfrm>
            <a:custGeom>
              <a:avLst/>
              <a:gdLst>
                <a:gd name="connsiteX0" fmla="*/ 0 w 1051032"/>
                <a:gd name="connsiteY0" fmla="*/ 0 h 420412"/>
                <a:gd name="connsiteX1" fmla="*/ 840826 w 1051032"/>
                <a:gd name="connsiteY1" fmla="*/ 0 h 420412"/>
                <a:gd name="connsiteX2" fmla="*/ 1051032 w 1051032"/>
                <a:gd name="connsiteY2" fmla="*/ 210206 h 420412"/>
                <a:gd name="connsiteX3" fmla="*/ 840826 w 1051032"/>
                <a:gd name="connsiteY3" fmla="*/ 420412 h 420412"/>
                <a:gd name="connsiteX4" fmla="*/ 0 w 1051032"/>
                <a:gd name="connsiteY4" fmla="*/ 420412 h 420412"/>
                <a:gd name="connsiteX5" fmla="*/ 210206 w 1051032"/>
                <a:gd name="connsiteY5" fmla="*/ 210206 h 420412"/>
                <a:gd name="connsiteX6" fmla="*/ 0 w 1051032"/>
                <a:gd name="connsiteY6" fmla="*/ 0 h 42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1032" h="420412">
                  <a:moveTo>
                    <a:pt x="0" y="0"/>
                  </a:moveTo>
                  <a:lnTo>
                    <a:pt x="840826" y="0"/>
                  </a:lnTo>
                  <a:lnTo>
                    <a:pt x="1051032" y="210206"/>
                  </a:lnTo>
                  <a:lnTo>
                    <a:pt x="840826" y="420412"/>
                  </a:lnTo>
                  <a:lnTo>
                    <a:pt x="0" y="420412"/>
                  </a:lnTo>
                  <a:lnTo>
                    <a:pt x="210206" y="21020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vert" wrap="square" lIns="220366" tIns="5080" rIns="210206" bIns="5080" numCol="1" spcCol="1270" anchor="ctr" anchorCtr="0">
              <a:noAutofit/>
            </a:bodyPr>
            <a:lstStyle/>
            <a:p>
              <a:pPr algn="ctr" defTabSz="355600">
                <a:lnSpc>
                  <a:spcPct val="90000"/>
                </a:lnSpc>
                <a:spcBef>
                  <a:spcPct val="0"/>
                </a:spcBef>
                <a:spcAft>
                  <a:spcPct val="35000"/>
                </a:spcAft>
              </a:pPr>
              <a:r>
                <a:rPr lang="en-US" sz="1400" dirty="0">
                  <a:solidFill>
                    <a:schemeClr val="tx1"/>
                  </a:solidFill>
                </a:rPr>
                <a:t>Frauds in policy issuance &amp; Premium </a:t>
              </a:r>
            </a:p>
          </p:txBody>
        </p:sp>
      </p:grpSp>
      <p:grpSp>
        <p:nvGrpSpPr>
          <p:cNvPr id="54" name="Group 53">
            <a:extLst>
              <a:ext uri="{FF2B5EF4-FFF2-40B4-BE49-F238E27FC236}">
                <a16:creationId xmlns:a16="http://schemas.microsoft.com/office/drawing/2014/main" id="{12C61F39-F30E-47AF-83F2-06EE95A4A8A5}"/>
              </a:ext>
            </a:extLst>
          </p:cNvPr>
          <p:cNvGrpSpPr/>
          <p:nvPr/>
        </p:nvGrpSpPr>
        <p:grpSpPr>
          <a:xfrm rot="16200000">
            <a:off x="8656038" y="4457410"/>
            <a:ext cx="2152717" cy="1934494"/>
            <a:chOff x="2619341" y="5741855"/>
            <a:chExt cx="2152717" cy="506521"/>
          </a:xfrm>
        </p:grpSpPr>
        <p:sp>
          <p:nvSpPr>
            <p:cNvPr id="55" name="Freeform 13">
              <a:extLst>
                <a:ext uri="{FF2B5EF4-FFF2-40B4-BE49-F238E27FC236}">
                  <a16:creationId xmlns:a16="http://schemas.microsoft.com/office/drawing/2014/main" id="{FCB041A9-8DCD-44B9-86CB-FAFC0C8D716A}"/>
                </a:ext>
              </a:extLst>
            </p:cNvPr>
            <p:cNvSpPr/>
            <p:nvPr/>
          </p:nvSpPr>
          <p:spPr>
            <a:xfrm>
              <a:off x="2619341" y="5741855"/>
              <a:ext cx="1266304" cy="506521"/>
            </a:xfrm>
            <a:custGeom>
              <a:avLst/>
              <a:gdLst>
                <a:gd name="connsiteX0" fmla="*/ 0 w 1266304"/>
                <a:gd name="connsiteY0" fmla="*/ 0 h 506521"/>
                <a:gd name="connsiteX1" fmla="*/ 1013044 w 1266304"/>
                <a:gd name="connsiteY1" fmla="*/ 0 h 506521"/>
                <a:gd name="connsiteX2" fmla="*/ 1266304 w 1266304"/>
                <a:gd name="connsiteY2" fmla="*/ 253261 h 506521"/>
                <a:gd name="connsiteX3" fmla="*/ 1013044 w 1266304"/>
                <a:gd name="connsiteY3" fmla="*/ 506521 h 506521"/>
                <a:gd name="connsiteX4" fmla="*/ 0 w 1266304"/>
                <a:gd name="connsiteY4" fmla="*/ 506521 h 506521"/>
                <a:gd name="connsiteX5" fmla="*/ 253261 w 1266304"/>
                <a:gd name="connsiteY5" fmla="*/ 253261 h 506521"/>
                <a:gd name="connsiteX6" fmla="*/ 0 w 1266304"/>
                <a:gd name="connsiteY6" fmla="*/ 0 h 50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304" h="506521">
                  <a:moveTo>
                    <a:pt x="0" y="0"/>
                  </a:moveTo>
                  <a:lnTo>
                    <a:pt x="1013044" y="0"/>
                  </a:lnTo>
                  <a:lnTo>
                    <a:pt x="1266304" y="253261"/>
                  </a:lnTo>
                  <a:lnTo>
                    <a:pt x="1013044" y="506521"/>
                  </a:lnTo>
                  <a:lnTo>
                    <a:pt x="0" y="506521"/>
                  </a:lnTo>
                  <a:lnTo>
                    <a:pt x="253261" y="25326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 wrap="square" lIns="263421" tIns="5080" rIns="253260" bIns="5080" numCol="1" spcCol="1270" anchor="ctr" anchorCtr="0">
              <a:noAutofit/>
            </a:bodyPr>
            <a:lstStyle/>
            <a:p>
              <a:pPr algn="ctr" defTabSz="355600">
                <a:lnSpc>
                  <a:spcPct val="90000"/>
                </a:lnSpc>
                <a:spcBef>
                  <a:spcPct val="0"/>
                </a:spcBef>
                <a:spcAft>
                  <a:spcPct val="35000"/>
                </a:spcAft>
              </a:pPr>
              <a:r>
                <a:rPr lang="en-US" sz="1400" dirty="0">
                  <a:solidFill>
                    <a:schemeClr val="bg1"/>
                  </a:solidFill>
                </a:rPr>
                <a:t>Surveyors</a:t>
              </a:r>
            </a:p>
          </p:txBody>
        </p:sp>
        <p:sp>
          <p:nvSpPr>
            <p:cNvPr id="56" name="Freeform 14">
              <a:extLst>
                <a:ext uri="{FF2B5EF4-FFF2-40B4-BE49-F238E27FC236}">
                  <a16:creationId xmlns:a16="http://schemas.microsoft.com/office/drawing/2014/main" id="{4E9C7B75-9E6C-4484-944A-4DAE6269F4CF}"/>
                </a:ext>
              </a:extLst>
            </p:cNvPr>
            <p:cNvSpPr/>
            <p:nvPr/>
          </p:nvSpPr>
          <p:spPr>
            <a:xfrm>
              <a:off x="3721026" y="5784909"/>
              <a:ext cx="1051032" cy="420412"/>
            </a:xfrm>
            <a:custGeom>
              <a:avLst/>
              <a:gdLst>
                <a:gd name="connsiteX0" fmla="*/ 0 w 1051032"/>
                <a:gd name="connsiteY0" fmla="*/ 0 h 420412"/>
                <a:gd name="connsiteX1" fmla="*/ 840826 w 1051032"/>
                <a:gd name="connsiteY1" fmla="*/ 0 h 420412"/>
                <a:gd name="connsiteX2" fmla="*/ 1051032 w 1051032"/>
                <a:gd name="connsiteY2" fmla="*/ 210206 h 420412"/>
                <a:gd name="connsiteX3" fmla="*/ 840826 w 1051032"/>
                <a:gd name="connsiteY3" fmla="*/ 420412 h 420412"/>
                <a:gd name="connsiteX4" fmla="*/ 0 w 1051032"/>
                <a:gd name="connsiteY4" fmla="*/ 420412 h 420412"/>
                <a:gd name="connsiteX5" fmla="*/ 210206 w 1051032"/>
                <a:gd name="connsiteY5" fmla="*/ 210206 h 420412"/>
                <a:gd name="connsiteX6" fmla="*/ 0 w 1051032"/>
                <a:gd name="connsiteY6" fmla="*/ 0 h 42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1032" h="420412">
                  <a:moveTo>
                    <a:pt x="0" y="0"/>
                  </a:moveTo>
                  <a:lnTo>
                    <a:pt x="840826" y="0"/>
                  </a:lnTo>
                  <a:lnTo>
                    <a:pt x="1051032" y="210206"/>
                  </a:lnTo>
                  <a:lnTo>
                    <a:pt x="840826" y="420412"/>
                  </a:lnTo>
                  <a:lnTo>
                    <a:pt x="0" y="420412"/>
                  </a:lnTo>
                  <a:lnTo>
                    <a:pt x="210206" y="21020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vert" wrap="square" lIns="219096" tIns="4445" rIns="210206" bIns="4445" numCol="1" spcCol="1270" anchor="ctr" anchorCtr="0">
              <a:noAutofit/>
            </a:bodyPr>
            <a:lstStyle/>
            <a:p>
              <a:pPr algn="ctr" defTabSz="311150">
                <a:lnSpc>
                  <a:spcPct val="90000"/>
                </a:lnSpc>
                <a:spcBef>
                  <a:spcPct val="0"/>
                </a:spcBef>
                <a:spcAft>
                  <a:spcPct val="35000"/>
                </a:spcAft>
              </a:pPr>
              <a:r>
                <a:rPr lang="en-US" sz="1200" dirty="0">
                  <a:solidFill>
                    <a:schemeClr val="tx1"/>
                  </a:solidFill>
                </a:rPr>
                <a:t>Frauds in Survey reports. Collusion with insured</a:t>
              </a:r>
            </a:p>
          </p:txBody>
        </p:sp>
      </p:grpSp>
      <p:grpSp>
        <p:nvGrpSpPr>
          <p:cNvPr id="57" name="Group 56">
            <a:extLst>
              <a:ext uri="{FF2B5EF4-FFF2-40B4-BE49-F238E27FC236}">
                <a16:creationId xmlns:a16="http://schemas.microsoft.com/office/drawing/2014/main" id="{B350D6D6-A995-4AE6-84FC-B6CC78A596F9}"/>
              </a:ext>
            </a:extLst>
          </p:cNvPr>
          <p:cNvGrpSpPr/>
          <p:nvPr/>
        </p:nvGrpSpPr>
        <p:grpSpPr>
          <a:xfrm rot="16200000">
            <a:off x="7967235" y="3943590"/>
            <a:ext cx="3221224" cy="1934494"/>
            <a:chOff x="2459978" y="2082824"/>
            <a:chExt cx="3221224" cy="506521"/>
          </a:xfrm>
        </p:grpSpPr>
        <p:sp>
          <p:nvSpPr>
            <p:cNvPr id="58" name="Freeform 16">
              <a:extLst>
                <a:ext uri="{FF2B5EF4-FFF2-40B4-BE49-F238E27FC236}">
                  <a16:creationId xmlns:a16="http://schemas.microsoft.com/office/drawing/2014/main" id="{880EADA4-FE74-400F-99A2-61BB07CBAFB4}"/>
                </a:ext>
              </a:extLst>
            </p:cNvPr>
            <p:cNvSpPr/>
            <p:nvPr/>
          </p:nvSpPr>
          <p:spPr>
            <a:xfrm>
              <a:off x="2459978" y="2082824"/>
              <a:ext cx="1266304" cy="506521"/>
            </a:xfrm>
            <a:custGeom>
              <a:avLst/>
              <a:gdLst>
                <a:gd name="connsiteX0" fmla="*/ 0 w 1266304"/>
                <a:gd name="connsiteY0" fmla="*/ 0 h 506521"/>
                <a:gd name="connsiteX1" fmla="*/ 1013044 w 1266304"/>
                <a:gd name="connsiteY1" fmla="*/ 0 h 506521"/>
                <a:gd name="connsiteX2" fmla="*/ 1266304 w 1266304"/>
                <a:gd name="connsiteY2" fmla="*/ 253261 h 506521"/>
                <a:gd name="connsiteX3" fmla="*/ 1013044 w 1266304"/>
                <a:gd name="connsiteY3" fmla="*/ 506521 h 506521"/>
                <a:gd name="connsiteX4" fmla="*/ 0 w 1266304"/>
                <a:gd name="connsiteY4" fmla="*/ 506521 h 506521"/>
                <a:gd name="connsiteX5" fmla="*/ 253261 w 1266304"/>
                <a:gd name="connsiteY5" fmla="*/ 253261 h 506521"/>
                <a:gd name="connsiteX6" fmla="*/ 0 w 1266304"/>
                <a:gd name="connsiteY6" fmla="*/ 0 h 50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304" h="506521">
                  <a:moveTo>
                    <a:pt x="0" y="0"/>
                  </a:moveTo>
                  <a:lnTo>
                    <a:pt x="1013044" y="0"/>
                  </a:lnTo>
                  <a:lnTo>
                    <a:pt x="1266304" y="253261"/>
                  </a:lnTo>
                  <a:lnTo>
                    <a:pt x="1013044" y="506521"/>
                  </a:lnTo>
                  <a:lnTo>
                    <a:pt x="0" y="506521"/>
                  </a:lnTo>
                  <a:lnTo>
                    <a:pt x="253261" y="25326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 wrap="square" lIns="263421" tIns="5080" rIns="253260" bIns="5080" numCol="1" spcCol="1270" anchor="ctr" anchorCtr="0">
              <a:noAutofit/>
            </a:bodyPr>
            <a:lstStyle/>
            <a:p>
              <a:pPr algn="ctr" defTabSz="355600">
                <a:lnSpc>
                  <a:spcPct val="90000"/>
                </a:lnSpc>
                <a:spcBef>
                  <a:spcPct val="0"/>
                </a:spcBef>
                <a:spcAft>
                  <a:spcPct val="35000"/>
                </a:spcAft>
              </a:pPr>
              <a:r>
                <a:rPr lang="en-US" sz="1400" dirty="0">
                  <a:solidFill>
                    <a:schemeClr val="bg1"/>
                  </a:solidFill>
                </a:rPr>
                <a:t>Software Development vendors</a:t>
              </a:r>
            </a:p>
          </p:txBody>
        </p:sp>
        <p:sp>
          <p:nvSpPr>
            <p:cNvPr id="59" name="Freeform 17">
              <a:extLst>
                <a:ext uri="{FF2B5EF4-FFF2-40B4-BE49-F238E27FC236}">
                  <a16:creationId xmlns:a16="http://schemas.microsoft.com/office/drawing/2014/main" id="{4C094AB9-CDFE-487B-90B3-219DC4055FC7}"/>
                </a:ext>
              </a:extLst>
            </p:cNvPr>
            <p:cNvSpPr/>
            <p:nvPr/>
          </p:nvSpPr>
          <p:spPr>
            <a:xfrm>
              <a:off x="3726282" y="2127309"/>
              <a:ext cx="1051032" cy="420412"/>
            </a:xfrm>
            <a:custGeom>
              <a:avLst/>
              <a:gdLst>
                <a:gd name="connsiteX0" fmla="*/ 0 w 1051032"/>
                <a:gd name="connsiteY0" fmla="*/ 0 h 420412"/>
                <a:gd name="connsiteX1" fmla="*/ 840826 w 1051032"/>
                <a:gd name="connsiteY1" fmla="*/ 0 h 420412"/>
                <a:gd name="connsiteX2" fmla="*/ 1051032 w 1051032"/>
                <a:gd name="connsiteY2" fmla="*/ 210206 h 420412"/>
                <a:gd name="connsiteX3" fmla="*/ 840826 w 1051032"/>
                <a:gd name="connsiteY3" fmla="*/ 420412 h 420412"/>
                <a:gd name="connsiteX4" fmla="*/ 0 w 1051032"/>
                <a:gd name="connsiteY4" fmla="*/ 420412 h 420412"/>
                <a:gd name="connsiteX5" fmla="*/ 210206 w 1051032"/>
                <a:gd name="connsiteY5" fmla="*/ 210206 h 420412"/>
                <a:gd name="connsiteX6" fmla="*/ 0 w 1051032"/>
                <a:gd name="connsiteY6" fmla="*/ 0 h 42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1032" h="420412">
                  <a:moveTo>
                    <a:pt x="0" y="0"/>
                  </a:moveTo>
                  <a:lnTo>
                    <a:pt x="840826" y="0"/>
                  </a:lnTo>
                  <a:lnTo>
                    <a:pt x="1051032" y="210206"/>
                  </a:lnTo>
                  <a:lnTo>
                    <a:pt x="840826" y="420412"/>
                  </a:lnTo>
                  <a:lnTo>
                    <a:pt x="0" y="420412"/>
                  </a:lnTo>
                  <a:lnTo>
                    <a:pt x="210206" y="21020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vert" wrap="square" lIns="220366" tIns="5080" rIns="210206" bIns="5080" numCol="1" spcCol="1270" anchor="ctr" anchorCtr="0">
              <a:noAutofit/>
            </a:bodyPr>
            <a:lstStyle/>
            <a:p>
              <a:pPr algn="ctr" defTabSz="355600">
                <a:lnSpc>
                  <a:spcPct val="90000"/>
                </a:lnSpc>
                <a:spcBef>
                  <a:spcPct val="0"/>
                </a:spcBef>
                <a:spcAft>
                  <a:spcPct val="35000"/>
                </a:spcAft>
              </a:pPr>
              <a:r>
                <a:rPr lang="en-US" sz="1400" dirty="0">
                  <a:solidFill>
                    <a:schemeClr val="tx1"/>
                  </a:solidFill>
                </a:rPr>
                <a:t>Vulnerable application</a:t>
              </a:r>
            </a:p>
          </p:txBody>
        </p:sp>
        <p:sp>
          <p:nvSpPr>
            <p:cNvPr id="60" name="Freeform 18">
              <a:extLst>
                <a:ext uri="{FF2B5EF4-FFF2-40B4-BE49-F238E27FC236}">
                  <a16:creationId xmlns:a16="http://schemas.microsoft.com/office/drawing/2014/main" id="{891901EE-9C71-49E4-9871-128EFF96A48D}"/>
                </a:ext>
              </a:extLst>
            </p:cNvPr>
            <p:cNvSpPr/>
            <p:nvPr/>
          </p:nvSpPr>
          <p:spPr>
            <a:xfrm>
              <a:off x="4630170" y="2127309"/>
              <a:ext cx="1051032" cy="420412"/>
            </a:xfrm>
            <a:custGeom>
              <a:avLst/>
              <a:gdLst>
                <a:gd name="connsiteX0" fmla="*/ 0 w 1051032"/>
                <a:gd name="connsiteY0" fmla="*/ 0 h 420412"/>
                <a:gd name="connsiteX1" fmla="*/ 840826 w 1051032"/>
                <a:gd name="connsiteY1" fmla="*/ 0 h 420412"/>
                <a:gd name="connsiteX2" fmla="*/ 1051032 w 1051032"/>
                <a:gd name="connsiteY2" fmla="*/ 210206 h 420412"/>
                <a:gd name="connsiteX3" fmla="*/ 840826 w 1051032"/>
                <a:gd name="connsiteY3" fmla="*/ 420412 h 420412"/>
                <a:gd name="connsiteX4" fmla="*/ 0 w 1051032"/>
                <a:gd name="connsiteY4" fmla="*/ 420412 h 420412"/>
                <a:gd name="connsiteX5" fmla="*/ 210206 w 1051032"/>
                <a:gd name="connsiteY5" fmla="*/ 210206 h 420412"/>
                <a:gd name="connsiteX6" fmla="*/ 0 w 1051032"/>
                <a:gd name="connsiteY6" fmla="*/ 0 h 42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1032" h="420412">
                  <a:moveTo>
                    <a:pt x="0" y="0"/>
                  </a:moveTo>
                  <a:lnTo>
                    <a:pt x="840826" y="0"/>
                  </a:lnTo>
                  <a:lnTo>
                    <a:pt x="1051032" y="210206"/>
                  </a:lnTo>
                  <a:lnTo>
                    <a:pt x="840826" y="420412"/>
                  </a:lnTo>
                  <a:lnTo>
                    <a:pt x="0" y="420412"/>
                  </a:lnTo>
                  <a:lnTo>
                    <a:pt x="210206" y="21020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vert" wrap="square" lIns="220366" tIns="5080" rIns="210206" bIns="5080" numCol="1" spcCol="1270" anchor="ctr" anchorCtr="0">
              <a:noAutofit/>
            </a:bodyPr>
            <a:lstStyle/>
            <a:p>
              <a:pPr algn="ctr" defTabSz="355600">
                <a:lnSpc>
                  <a:spcPct val="90000"/>
                </a:lnSpc>
                <a:spcBef>
                  <a:spcPct val="0"/>
                </a:spcBef>
                <a:spcAft>
                  <a:spcPct val="35000"/>
                </a:spcAft>
              </a:pPr>
              <a:r>
                <a:rPr lang="en-US" sz="1400" dirty="0">
                  <a:solidFill>
                    <a:schemeClr val="tx1"/>
                  </a:solidFill>
                </a:rPr>
                <a:t>Business data exposed to internet</a:t>
              </a:r>
            </a:p>
          </p:txBody>
        </p:sp>
      </p:grpSp>
      <p:grpSp>
        <p:nvGrpSpPr>
          <p:cNvPr id="61" name="Group 60">
            <a:extLst>
              <a:ext uri="{FF2B5EF4-FFF2-40B4-BE49-F238E27FC236}">
                <a16:creationId xmlns:a16="http://schemas.microsoft.com/office/drawing/2014/main" id="{EE629E6D-CD34-47DF-8525-5DF06165CEF1}"/>
              </a:ext>
            </a:extLst>
          </p:cNvPr>
          <p:cNvGrpSpPr/>
          <p:nvPr/>
        </p:nvGrpSpPr>
        <p:grpSpPr>
          <a:xfrm rot="16200000">
            <a:off x="8601935" y="834642"/>
            <a:ext cx="2256624" cy="1934494"/>
            <a:chOff x="2634571" y="5330232"/>
            <a:chExt cx="2256624" cy="506521"/>
          </a:xfrm>
        </p:grpSpPr>
        <p:sp>
          <p:nvSpPr>
            <p:cNvPr id="62" name="Freeform 20">
              <a:extLst>
                <a:ext uri="{FF2B5EF4-FFF2-40B4-BE49-F238E27FC236}">
                  <a16:creationId xmlns:a16="http://schemas.microsoft.com/office/drawing/2014/main" id="{08B48AC9-311E-41AF-8374-86308DA071E1}"/>
                </a:ext>
              </a:extLst>
            </p:cNvPr>
            <p:cNvSpPr/>
            <p:nvPr/>
          </p:nvSpPr>
          <p:spPr>
            <a:xfrm>
              <a:off x="2634571" y="5330232"/>
              <a:ext cx="1266304" cy="506521"/>
            </a:xfrm>
            <a:custGeom>
              <a:avLst/>
              <a:gdLst>
                <a:gd name="connsiteX0" fmla="*/ 0 w 1266304"/>
                <a:gd name="connsiteY0" fmla="*/ 0 h 506521"/>
                <a:gd name="connsiteX1" fmla="*/ 1013044 w 1266304"/>
                <a:gd name="connsiteY1" fmla="*/ 0 h 506521"/>
                <a:gd name="connsiteX2" fmla="*/ 1266304 w 1266304"/>
                <a:gd name="connsiteY2" fmla="*/ 253261 h 506521"/>
                <a:gd name="connsiteX3" fmla="*/ 1013044 w 1266304"/>
                <a:gd name="connsiteY3" fmla="*/ 506521 h 506521"/>
                <a:gd name="connsiteX4" fmla="*/ 0 w 1266304"/>
                <a:gd name="connsiteY4" fmla="*/ 506521 h 506521"/>
                <a:gd name="connsiteX5" fmla="*/ 253261 w 1266304"/>
                <a:gd name="connsiteY5" fmla="*/ 253261 h 506521"/>
                <a:gd name="connsiteX6" fmla="*/ 0 w 1266304"/>
                <a:gd name="connsiteY6" fmla="*/ 0 h 50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304" h="506521">
                  <a:moveTo>
                    <a:pt x="0" y="0"/>
                  </a:moveTo>
                  <a:lnTo>
                    <a:pt x="1013044" y="0"/>
                  </a:lnTo>
                  <a:lnTo>
                    <a:pt x="1266304" y="253261"/>
                  </a:lnTo>
                  <a:lnTo>
                    <a:pt x="1013044" y="506521"/>
                  </a:lnTo>
                  <a:lnTo>
                    <a:pt x="0" y="506521"/>
                  </a:lnTo>
                  <a:lnTo>
                    <a:pt x="253261" y="25326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 wrap="square" lIns="263421" tIns="5080" rIns="253260" bIns="5080" numCol="1" spcCol="1270" anchor="ctr" anchorCtr="0">
              <a:noAutofit/>
            </a:bodyPr>
            <a:lstStyle/>
            <a:p>
              <a:pPr algn="ctr" defTabSz="355600">
                <a:lnSpc>
                  <a:spcPct val="90000"/>
                </a:lnSpc>
                <a:spcBef>
                  <a:spcPct val="0"/>
                </a:spcBef>
                <a:spcAft>
                  <a:spcPct val="35000"/>
                </a:spcAft>
              </a:pPr>
              <a:r>
                <a:rPr lang="en-US" sz="1400" dirty="0">
                  <a:solidFill>
                    <a:schemeClr val="bg1"/>
                  </a:solidFill>
                </a:rPr>
                <a:t>Break in inspection vendors</a:t>
              </a:r>
            </a:p>
          </p:txBody>
        </p:sp>
        <p:sp>
          <p:nvSpPr>
            <p:cNvPr id="63" name="Freeform 21">
              <a:extLst>
                <a:ext uri="{FF2B5EF4-FFF2-40B4-BE49-F238E27FC236}">
                  <a16:creationId xmlns:a16="http://schemas.microsoft.com/office/drawing/2014/main" id="{753EB033-4E34-4911-9E13-0061E7393A2F}"/>
                </a:ext>
              </a:extLst>
            </p:cNvPr>
            <p:cNvSpPr/>
            <p:nvPr/>
          </p:nvSpPr>
          <p:spPr>
            <a:xfrm>
              <a:off x="3840163" y="5362600"/>
              <a:ext cx="1051032" cy="420412"/>
            </a:xfrm>
            <a:custGeom>
              <a:avLst/>
              <a:gdLst>
                <a:gd name="connsiteX0" fmla="*/ 0 w 1051032"/>
                <a:gd name="connsiteY0" fmla="*/ 0 h 420412"/>
                <a:gd name="connsiteX1" fmla="*/ 840826 w 1051032"/>
                <a:gd name="connsiteY1" fmla="*/ 0 h 420412"/>
                <a:gd name="connsiteX2" fmla="*/ 1051032 w 1051032"/>
                <a:gd name="connsiteY2" fmla="*/ 210206 h 420412"/>
                <a:gd name="connsiteX3" fmla="*/ 840826 w 1051032"/>
                <a:gd name="connsiteY3" fmla="*/ 420412 h 420412"/>
                <a:gd name="connsiteX4" fmla="*/ 0 w 1051032"/>
                <a:gd name="connsiteY4" fmla="*/ 420412 h 420412"/>
                <a:gd name="connsiteX5" fmla="*/ 210206 w 1051032"/>
                <a:gd name="connsiteY5" fmla="*/ 210206 h 420412"/>
                <a:gd name="connsiteX6" fmla="*/ 0 w 1051032"/>
                <a:gd name="connsiteY6" fmla="*/ 0 h 42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1032" h="420412">
                  <a:moveTo>
                    <a:pt x="0" y="0"/>
                  </a:moveTo>
                  <a:lnTo>
                    <a:pt x="840826" y="0"/>
                  </a:lnTo>
                  <a:lnTo>
                    <a:pt x="1051032" y="210206"/>
                  </a:lnTo>
                  <a:lnTo>
                    <a:pt x="840826" y="420412"/>
                  </a:lnTo>
                  <a:lnTo>
                    <a:pt x="0" y="420412"/>
                  </a:lnTo>
                  <a:lnTo>
                    <a:pt x="210206" y="21020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vert" wrap="square" lIns="219096" tIns="4445" rIns="210206" bIns="4445" numCol="1" spcCol="1270" anchor="ctr" anchorCtr="0">
              <a:noAutofit/>
            </a:bodyPr>
            <a:lstStyle/>
            <a:p>
              <a:pPr algn="ctr" defTabSz="311150">
                <a:lnSpc>
                  <a:spcPct val="90000"/>
                </a:lnSpc>
                <a:spcBef>
                  <a:spcPct val="0"/>
                </a:spcBef>
                <a:spcAft>
                  <a:spcPct val="35000"/>
                </a:spcAft>
              </a:pPr>
              <a:r>
                <a:rPr lang="en-US" sz="1200" dirty="0">
                  <a:solidFill>
                    <a:schemeClr val="tx1"/>
                  </a:solidFill>
                </a:rPr>
                <a:t>Collusion with insured and incorrect inspection</a:t>
              </a:r>
            </a:p>
          </p:txBody>
        </p:sp>
      </p:grpSp>
      <p:grpSp>
        <p:nvGrpSpPr>
          <p:cNvPr id="64" name="Group 63">
            <a:extLst>
              <a:ext uri="{FF2B5EF4-FFF2-40B4-BE49-F238E27FC236}">
                <a16:creationId xmlns:a16="http://schemas.microsoft.com/office/drawing/2014/main" id="{1F9B6D2D-52F5-46C2-8D06-E42BA0568174}"/>
              </a:ext>
            </a:extLst>
          </p:cNvPr>
          <p:cNvGrpSpPr/>
          <p:nvPr/>
        </p:nvGrpSpPr>
        <p:grpSpPr>
          <a:xfrm rot="16200000">
            <a:off x="1300805" y="1298456"/>
            <a:ext cx="2406506" cy="1934494"/>
            <a:chOff x="2657978" y="1449971"/>
            <a:chExt cx="2406506" cy="506521"/>
          </a:xfrm>
        </p:grpSpPr>
        <p:sp>
          <p:nvSpPr>
            <p:cNvPr id="65" name="Freeform 26">
              <a:extLst>
                <a:ext uri="{FF2B5EF4-FFF2-40B4-BE49-F238E27FC236}">
                  <a16:creationId xmlns:a16="http://schemas.microsoft.com/office/drawing/2014/main" id="{C48CEF63-EBCC-4798-A42A-417C3F071E68}"/>
                </a:ext>
              </a:extLst>
            </p:cNvPr>
            <p:cNvSpPr/>
            <p:nvPr/>
          </p:nvSpPr>
          <p:spPr>
            <a:xfrm>
              <a:off x="2657978" y="1449971"/>
              <a:ext cx="1266304" cy="506521"/>
            </a:xfrm>
            <a:custGeom>
              <a:avLst/>
              <a:gdLst>
                <a:gd name="connsiteX0" fmla="*/ 0 w 1266304"/>
                <a:gd name="connsiteY0" fmla="*/ 0 h 506521"/>
                <a:gd name="connsiteX1" fmla="*/ 1013044 w 1266304"/>
                <a:gd name="connsiteY1" fmla="*/ 0 h 506521"/>
                <a:gd name="connsiteX2" fmla="*/ 1266304 w 1266304"/>
                <a:gd name="connsiteY2" fmla="*/ 253261 h 506521"/>
                <a:gd name="connsiteX3" fmla="*/ 1013044 w 1266304"/>
                <a:gd name="connsiteY3" fmla="*/ 506521 h 506521"/>
                <a:gd name="connsiteX4" fmla="*/ 0 w 1266304"/>
                <a:gd name="connsiteY4" fmla="*/ 506521 h 506521"/>
                <a:gd name="connsiteX5" fmla="*/ 253261 w 1266304"/>
                <a:gd name="connsiteY5" fmla="*/ 253261 h 506521"/>
                <a:gd name="connsiteX6" fmla="*/ 0 w 1266304"/>
                <a:gd name="connsiteY6" fmla="*/ 0 h 50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304" h="506521">
                  <a:moveTo>
                    <a:pt x="0" y="0"/>
                  </a:moveTo>
                  <a:lnTo>
                    <a:pt x="1013044" y="0"/>
                  </a:lnTo>
                  <a:lnTo>
                    <a:pt x="1266304" y="253261"/>
                  </a:lnTo>
                  <a:lnTo>
                    <a:pt x="1013044" y="506521"/>
                  </a:lnTo>
                  <a:lnTo>
                    <a:pt x="0" y="506521"/>
                  </a:lnTo>
                  <a:lnTo>
                    <a:pt x="253261" y="25326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 wrap="square" lIns="263421" tIns="5080" rIns="253260" bIns="5080" numCol="1" spcCol="1270" anchor="ctr" anchorCtr="0">
              <a:noAutofit/>
            </a:bodyPr>
            <a:lstStyle/>
            <a:p>
              <a:pPr algn="ctr" defTabSz="355600">
                <a:lnSpc>
                  <a:spcPct val="90000"/>
                </a:lnSpc>
                <a:spcBef>
                  <a:spcPct val="0"/>
                </a:spcBef>
                <a:spcAft>
                  <a:spcPct val="35000"/>
                </a:spcAft>
              </a:pPr>
              <a:r>
                <a:rPr lang="en-US" sz="1400" dirty="0">
                  <a:solidFill>
                    <a:schemeClr val="bg1"/>
                  </a:solidFill>
                </a:rPr>
                <a:t>Policy Processing Vendors</a:t>
              </a:r>
            </a:p>
          </p:txBody>
        </p:sp>
        <p:sp>
          <p:nvSpPr>
            <p:cNvPr id="66" name="Freeform 27">
              <a:extLst>
                <a:ext uri="{FF2B5EF4-FFF2-40B4-BE49-F238E27FC236}">
                  <a16:creationId xmlns:a16="http://schemas.microsoft.com/office/drawing/2014/main" id="{8612CF98-8E4E-4728-AECD-6F662076E83B}"/>
                </a:ext>
              </a:extLst>
            </p:cNvPr>
            <p:cNvSpPr/>
            <p:nvPr/>
          </p:nvSpPr>
          <p:spPr>
            <a:xfrm>
              <a:off x="4013452" y="1510748"/>
              <a:ext cx="1051032" cy="420412"/>
            </a:xfrm>
            <a:custGeom>
              <a:avLst/>
              <a:gdLst>
                <a:gd name="connsiteX0" fmla="*/ 0 w 1051032"/>
                <a:gd name="connsiteY0" fmla="*/ 0 h 420412"/>
                <a:gd name="connsiteX1" fmla="*/ 840826 w 1051032"/>
                <a:gd name="connsiteY1" fmla="*/ 0 h 420412"/>
                <a:gd name="connsiteX2" fmla="*/ 1051032 w 1051032"/>
                <a:gd name="connsiteY2" fmla="*/ 210206 h 420412"/>
                <a:gd name="connsiteX3" fmla="*/ 840826 w 1051032"/>
                <a:gd name="connsiteY3" fmla="*/ 420412 h 420412"/>
                <a:gd name="connsiteX4" fmla="*/ 0 w 1051032"/>
                <a:gd name="connsiteY4" fmla="*/ 420412 h 420412"/>
                <a:gd name="connsiteX5" fmla="*/ 210206 w 1051032"/>
                <a:gd name="connsiteY5" fmla="*/ 210206 h 420412"/>
                <a:gd name="connsiteX6" fmla="*/ 0 w 1051032"/>
                <a:gd name="connsiteY6" fmla="*/ 0 h 42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1032" h="420412">
                  <a:moveTo>
                    <a:pt x="0" y="0"/>
                  </a:moveTo>
                  <a:lnTo>
                    <a:pt x="840826" y="0"/>
                  </a:lnTo>
                  <a:lnTo>
                    <a:pt x="1051032" y="210206"/>
                  </a:lnTo>
                  <a:lnTo>
                    <a:pt x="840826" y="420412"/>
                  </a:lnTo>
                  <a:lnTo>
                    <a:pt x="0" y="420412"/>
                  </a:lnTo>
                  <a:lnTo>
                    <a:pt x="210206" y="21020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vert" wrap="square" lIns="220366" tIns="5080" rIns="210206" bIns="5080" numCol="1" spcCol="1270" anchor="ctr" anchorCtr="0">
              <a:noAutofit/>
            </a:bodyPr>
            <a:lstStyle/>
            <a:p>
              <a:pPr algn="ctr" defTabSz="355600">
                <a:lnSpc>
                  <a:spcPct val="90000"/>
                </a:lnSpc>
                <a:spcBef>
                  <a:spcPct val="0"/>
                </a:spcBef>
                <a:spcAft>
                  <a:spcPct val="35000"/>
                </a:spcAft>
              </a:pPr>
              <a:r>
                <a:rPr lang="en-US" sz="1400" dirty="0">
                  <a:solidFill>
                    <a:schemeClr val="tx1"/>
                  </a:solidFill>
                </a:rPr>
                <a:t>Fraudulent issuance of policy</a:t>
              </a:r>
            </a:p>
          </p:txBody>
        </p:sp>
      </p:grpSp>
      <p:grpSp>
        <p:nvGrpSpPr>
          <p:cNvPr id="67" name="Group 66">
            <a:extLst>
              <a:ext uri="{FF2B5EF4-FFF2-40B4-BE49-F238E27FC236}">
                <a16:creationId xmlns:a16="http://schemas.microsoft.com/office/drawing/2014/main" id="{5EFF9337-E1BE-4771-BAE7-A789CCFEEE46}"/>
              </a:ext>
            </a:extLst>
          </p:cNvPr>
          <p:cNvGrpSpPr/>
          <p:nvPr/>
        </p:nvGrpSpPr>
        <p:grpSpPr>
          <a:xfrm rot="16200000">
            <a:off x="1420187" y="4661281"/>
            <a:ext cx="2152717" cy="1934494"/>
            <a:chOff x="2619341" y="5741855"/>
            <a:chExt cx="2152717" cy="506521"/>
          </a:xfrm>
        </p:grpSpPr>
        <p:sp>
          <p:nvSpPr>
            <p:cNvPr id="68" name="Freeform 29">
              <a:extLst>
                <a:ext uri="{FF2B5EF4-FFF2-40B4-BE49-F238E27FC236}">
                  <a16:creationId xmlns:a16="http://schemas.microsoft.com/office/drawing/2014/main" id="{739B2438-16D9-49C9-8E42-0BC148E11935}"/>
                </a:ext>
              </a:extLst>
            </p:cNvPr>
            <p:cNvSpPr/>
            <p:nvPr/>
          </p:nvSpPr>
          <p:spPr>
            <a:xfrm>
              <a:off x="2619341" y="5741855"/>
              <a:ext cx="1266304" cy="506521"/>
            </a:xfrm>
            <a:custGeom>
              <a:avLst/>
              <a:gdLst>
                <a:gd name="connsiteX0" fmla="*/ 0 w 1266304"/>
                <a:gd name="connsiteY0" fmla="*/ 0 h 506521"/>
                <a:gd name="connsiteX1" fmla="*/ 1013044 w 1266304"/>
                <a:gd name="connsiteY1" fmla="*/ 0 h 506521"/>
                <a:gd name="connsiteX2" fmla="*/ 1266304 w 1266304"/>
                <a:gd name="connsiteY2" fmla="*/ 253261 h 506521"/>
                <a:gd name="connsiteX3" fmla="*/ 1013044 w 1266304"/>
                <a:gd name="connsiteY3" fmla="*/ 506521 h 506521"/>
                <a:gd name="connsiteX4" fmla="*/ 0 w 1266304"/>
                <a:gd name="connsiteY4" fmla="*/ 506521 h 506521"/>
                <a:gd name="connsiteX5" fmla="*/ 253261 w 1266304"/>
                <a:gd name="connsiteY5" fmla="*/ 253261 h 506521"/>
                <a:gd name="connsiteX6" fmla="*/ 0 w 1266304"/>
                <a:gd name="connsiteY6" fmla="*/ 0 h 50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304" h="506521">
                  <a:moveTo>
                    <a:pt x="0" y="0"/>
                  </a:moveTo>
                  <a:lnTo>
                    <a:pt x="1013044" y="0"/>
                  </a:lnTo>
                  <a:lnTo>
                    <a:pt x="1266304" y="253261"/>
                  </a:lnTo>
                  <a:lnTo>
                    <a:pt x="1013044" y="506521"/>
                  </a:lnTo>
                  <a:lnTo>
                    <a:pt x="0" y="506521"/>
                  </a:lnTo>
                  <a:lnTo>
                    <a:pt x="253261" y="25326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 wrap="square" lIns="263421" tIns="5080" rIns="253260" bIns="5080" numCol="1" spcCol="1270" anchor="ctr" anchorCtr="0">
              <a:noAutofit/>
            </a:bodyPr>
            <a:lstStyle/>
            <a:p>
              <a:pPr algn="ctr" defTabSz="355600">
                <a:lnSpc>
                  <a:spcPct val="90000"/>
                </a:lnSpc>
                <a:spcBef>
                  <a:spcPct val="0"/>
                </a:spcBef>
                <a:spcAft>
                  <a:spcPct val="35000"/>
                </a:spcAft>
              </a:pPr>
              <a:r>
                <a:rPr lang="en-US" sz="1400" dirty="0">
                  <a:solidFill>
                    <a:schemeClr val="bg1"/>
                  </a:solidFill>
                </a:rPr>
                <a:t>Surveyors</a:t>
              </a:r>
            </a:p>
          </p:txBody>
        </p:sp>
        <p:sp>
          <p:nvSpPr>
            <p:cNvPr id="69" name="Freeform 30">
              <a:extLst>
                <a:ext uri="{FF2B5EF4-FFF2-40B4-BE49-F238E27FC236}">
                  <a16:creationId xmlns:a16="http://schemas.microsoft.com/office/drawing/2014/main" id="{109DE9F9-F168-486F-9763-643C1611AF50}"/>
                </a:ext>
              </a:extLst>
            </p:cNvPr>
            <p:cNvSpPr/>
            <p:nvPr/>
          </p:nvSpPr>
          <p:spPr>
            <a:xfrm>
              <a:off x="3721026" y="5784909"/>
              <a:ext cx="1051032" cy="420412"/>
            </a:xfrm>
            <a:custGeom>
              <a:avLst/>
              <a:gdLst>
                <a:gd name="connsiteX0" fmla="*/ 0 w 1051032"/>
                <a:gd name="connsiteY0" fmla="*/ 0 h 420412"/>
                <a:gd name="connsiteX1" fmla="*/ 840826 w 1051032"/>
                <a:gd name="connsiteY1" fmla="*/ 0 h 420412"/>
                <a:gd name="connsiteX2" fmla="*/ 1051032 w 1051032"/>
                <a:gd name="connsiteY2" fmla="*/ 210206 h 420412"/>
                <a:gd name="connsiteX3" fmla="*/ 840826 w 1051032"/>
                <a:gd name="connsiteY3" fmla="*/ 420412 h 420412"/>
                <a:gd name="connsiteX4" fmla="*/ 0 w 1051032"/>
                <a:gd name="connsiteY4" fmla="*/ 420412 h 420412"/>
                <a:gd name="connsiteX5" fmla="*/ 210206 w 1051032"/>
                <a:gd name="connsiteY5" fmla="*/ 210206 h 420412"/>
                <a:gd name="connsiteX6" fmla="*/ 0 w 1051032"/>
                <a:gd name="connsiteY6" fmla="*/ 0 h 42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1032" h="420412">
                  <a:moveTo>
                    <a:pt x="0" y="0"/>
                  </a:moveTo>
                  <a:lnTo>
                    <a:pt x="840826" y="0"/>
                  </a:lnTo>
                  <a:lnTo>
                    <a:pt x="1051032" y="210206"/>
                  </a:lnTo>
                  <a:lnTo>
                    <a:pt x="840826" y="420412"/>
                  </a:lnTo>
                  <a:lnTo>
                    <a:pt x="0" y="420412"/>
                  </a:lnTo>
                  <a:lnTo>
                    <a:pt x="210206" y="21020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vert" wrap="square" lIns="219096" tIns="4445" rIns="210206" bIns="4445" numCol="1" spcCol="1270" anchor="ctr" anchorCtr="0">
              <a:noAutofit/>
            </a:bodyPr>
            <a:lstStyle/>
            <a:p>
              <a:pPr algn="ctr" defTabSz="311150">
                <a:lnSpc>
                  <a:spcPct val="90000"/>
                </a:lnSpc>
                <a:spcBef>
                  <a:spcPct val="0"/>
                </a:spcBef>
                <a:spcAft>
                  <a:spcPct val="35000"/>
                </a:spcAft>
              </a:pPr>
              <a:r>
                <a:rPr lang="en-US" sz="1200" dirty="0">
                  <a:solidFill>
                    <a:schemeClr val="tx1"/>
                  </a:solidFill>
                </a:rPr>
                <a:t>Frauds in Survey reports. Collusion with insured</a:t>
              </a:r>
            </a:p>
          </p:txBody>
        </p:sp>
      </p:grpSp>
      <p:grpSp>
        <p:nvGrpSpPr>
          <p:cNvPr id="70" name="Group 69">
            <a:extLst>
              <a:ext uri="{FF2B5EF4-FFF2-40B4-BE49-F238E27FC236}">
                <a16:creationId xmlns:a16="http://schemas.microsoft.com/office/drawing/2014/main" id="{CA0F0FB4-FE04-47E4-87F6-3AF5D22E466F}"/>
              </a:ext>
            </a:extLst>
          </p:cNvPr>
          <p:cNvGrpSpPr/>
          <p:nvPr/>
        </p:nvGrpSpPr>
        <p:grpSpPr>
          <a:xfrm rot="16200000">
            <a:off x="7996699" y="3906565"/>
            <a:ext cx="3056605" cy="1934494"/>
            <a:chOff x="2657864" y="3911981"/>
            <a:chExt cx="3056605" cy="506521"/>
          </a:xfrm>
        </p:grpSpPr>
        <p:sp>
          <p:nvSpPr>
            <p:cNvPr id="71" name="Freeform 32">
              <a:extLst>
                <a:ext uri="{FF2B5EF4-FFF2-40B4-BE49-F238E27FC236}">
                  <a16:creationId xmlns:a16="http://schemas.microsoft.com/office/drawing/2014/main" id="{50F9DAC8-3CC9-4418-913D-BA582A3C4787}"/>
                </a:ext>
              </a:extLst>
            </p:cNvPr>
            <p:cNvSpPr/>
            <p:nvPr/>
          </p:nvSpPr>
          <p:spPr>
            <a:xfrm>
              <a:off x="2657864" y="3911981"/>
              <a:ext cx="1266304" cy="506521"/>
            </a:xfrm>
            <a:custGeom>
              <a:avLst/>
              <a:gdLst>
                <a:gd name="connsiteX0" fmla="*/ 0 w 1266304"/>
                <a:gd name="connsiteY0" fmla="*/ 0 h 506521"/>
                <a:gd name="connsiteX1" fmla="*/ 1013044 w 1266304"/>
                <a:gd name="connsiteY1" fmla="*/ 0 h 506521"/>
                <a:gd name="connsiteX2" fmla="*/ 1266304 w 1266304"/>
                <a:gd name="connsiteY2" fmla="*/ 253261 h 506521"/>
                <a:gd name="connsiteX3" fmla="*/ 1013044 w 1266304"/>
                <a:gd name="connsiteY3" fmla="*/ 506521 h 506521"/>
                <a:gd name="connsiteX4" fmla="*/ 0 w 1266304"/>
                <a:gd name="connsiteY4" fmla="*/ 506521 h 506521"/>
                <a:gd name="connsiteX5" fmla="*/ 253261 w 1266304"/>
                <a:gd name="connsiteY5" fmla="*/ 253261 h 506521"/>
                <a:gd name="connsiteX6" fmla="*/ 0 w 1266304"/>
                <a:gd name="connsiteY6" fmla="*/ 0 h 50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304" h="506521">
                  <a:moveTo>
                    <a:pt x="0" y="0"/>
                  </a:moveTo>
                  <a:lnTo>
                    <a:pt x="1013044" y="0"/>
                  </a:lnTo>
                  <a:lnTo>
                    <a:pt x="1266304" y="253261"/>
                  </a:lnTo>
                  <a:lnTo>
                    <a:pt x="1013044" y="506521"/>
                  </a:lnTo>
                  <a:lnTo>
                    <a:pt x="0" y="506521"/>
                  </a:lnTo>
                  <a:lnTo>
                    <a:pt x="253261" y="25326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 wrap="square" lIns="263421" tIns="5080" rIns="253260" bIns="5080" numCol="1" spcCol="1270" anchor="ctr" anchorCtr="0">
              <a:noAutofit/>
            </a:bodyPr>
            <a:lstStyle/>
            <a:p>
              <a:pPr algn="ctr" defTabSz="355600">
                <a:lnSpc>
                  <a:spcPct val="90000"/>
                </a:lnSpc>
                <a:spcBef>
                  <a:spcPct val="0"/>
                </a:spcBef>
                <a:spcAft>
                  <a:spcPct val="35000"/>
                </a:spcAft>
              </a:pPr>
              <a:r>
                <a:rPr lang="en-US" sz="1400" dirty="0">
                  <a:solidFill>
                    <a:schemeClr val="bg1"/>
                  </a:solidFill>
                </a:rPr>
                <a:t>Garages &amp; Service Providers</a:t>
              </a:r>
            </a:p>
          </p:txBody>
        </p:sp>
        <p:sp>
          <p:nvSpPr>
            <p:cNvPr id="72" name="Freeform 33">
              <a:extLst>
                <a:ext uri="{FF2B5EF4-FFF2-40B4-BE49-F238E27FC236}">
                  <a16:creationId xmlns:a16="http://schemas.microsoft.com/office/drawing/2014/main" id="{50B6EB3C-1CFD-4779-9C8B-22176F373DEC}"/>
                </a:ext>
              </a:extLst>
            </p:cNvPr>
            <p:cNvSpPr/>
            <p:nvPr/>
          </p:nvSpPr>
          <p:spPr>
            <a:xfrm>
              <a:off x="3759549" y="3955035"/>
              <a:ext cx="1051032" cy="420412"/>
            </a:xfrm>
            <a:custGeom>
              <a:avLst/>
              <a:gdLst>
                <a:gd name="connsiteX0" fmla="*/ 0 w 1051032"/>
                <a:gd name="connsiteY0" fmla="*/ 0 h 420412"/>
                <a:gd name="connsiteX1" fmla="*/ 840826 w 1051032"/>
                <a:gd name="connsiteY1" fmla="*/ 0 h 420412"/>
                <a:gd name="connsiteX2" fmla="*/ 1051032 w 1051032"/>
                <a:gd name="connsiteY2" fmla="*/ 210206 h 420412"/>
                <a:gd name="connsiteX3" fmla="*/ 840826 w 1051032"/>
                <a:gd name="connsiteY3" fmla="*/ 420412 h 420412"/>
                <a:gd name="connsiteX4" fmla="*/ 0 w 1051032"/>
                <a:gd name="connsiteY4" fmla="*/ 420412 h 420412"/>
                <a:gd name="connsiteX5" fmla="*/ 210206 w 1051032"/>
                <a:gd name="connsiteY5" fmla="*/ 210206 h 420412"/>
                <a:gd name="connsiteX6" fmla="*/ 0 w 1051032"/>
                <a:gd name="connsiteY6" fmla="*/ 0 h 42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1032" h="420412">
                  <a:moveTo>
                    <a:pt x="0" y="0"/>
                  </a:moveTo>
                  <a:lnTo>
                    <a:pt x="840826" y="0"/>
                  </a:lnTo>
                  <a:lnTo>
                    <a:pt x="1051032" y="210206"/>
                  </a:lnTo>
                  <a:lnTo>
                    <a:pt x="840826" y="420412"/>
                  </a:lnTo>
                  <a:lnTo>
                    <a:pt x="0" y="420412"/>
                  </a:lnTo>
                  <a:lnTo>
                    <a:pt x="210206" y="21020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vert" wrap="square" lIns="220366" tIns="5080" rIns="210206" bIns="5080" numCol="1" spcCol="1270" anchor="ctr" anchorCtr="0">
              <a:noAutofit/>
            </a:bodyPr>
            <a:lstStyle/>
            <a:p>
              <a:pPr algn="ctr" defTabSz="355600">
                <a:lnSpc>
                  <a:spcPct val="90000"/>
                </a:lnSpc>
                <a:spcBef>
                  <a:spcPct val="0"/>
                </a:spcBef>
                <a:spcAft>
                  <a:spcPct val="35000"/>
                </a:spcAft>
              </a:pPr>
              <a:r>
                <a:rPr lang="en-US" sz="1400" dirty="0">
                  <a:solidFill>
                    <a:schemeClr val="tx1"/>
                  </a:solidFill>
                </a:rPr>
                <a:t>Invoicing</a:t>
              </a:r>
            </a:p>
          </p:txBody>
        </p:sp>
        <p:sp>
          <p:nvSpPr>
            <p:cNvPr id="73" name="Freeform 34">
              <a:extLst>
                <a:ext uri="{FF2B5EF4-FFF2-40B4-BE49-F238E27FC236}">
                  <a16:creationId xmlns:a16="http://schemas.microsoft.com/office/drawing/2014/main" id="{0C8357BD-EB41-46D3-8480-49B7535040FB}"/>
                </a:ext>
              </a:extLst>
            </p:cNvPr>
            <p:cNvSpPr/>
            <p:nvPr/>
          </p:nvSpPr>
          <p:spPr>
            <a:xfrm>
              <a:off x="4663437" y="3955035"/>
              <a:ext cx="1051032" cy="420412"/>
            </a:xfrm>
            <a:custGeom>
              <a:avLst/>
              <a:gdLst>
                <a:gd name="connsiteX0" fmla="*/ 0 w 1051032"/>
                <a:gd name="connsiteY0" fmla="*/ 0 h 420412"/>
                <a:gd name="connsiteX1" fmla="*/ 840826 w 1051032"/>
                <a:gd name="connsiteY1" fmla="*/ 0 h 420412"/>
                <a:gd name="connsiteX2" fmla="*/ 1051032 w 1051032"/>
                <a:gd name="connsiteY2" fmla="*/ 210206 h 420412"/>
                <a:gd name="connsiteX3" fmla="*/ 840826 w 1051032"/>
                <a:gd name="connsiteY3" fmla="*/ 420412 h 420412"/>
                <a:gd name="connsiteX4" fmla="*/ 0 w 1051032"/>
                <a:gd name="connsiteY4" fmla="*/ 420412 h 420412"/>
                <a:gd name="connsiteX5" fmla="*/ 210206 w 1051032"/>
                <a:gd name="connsiteY5" fmla="*/ 210206 h 420412"/>
                <a:gd name="connsiteX6" fmla="*/ 0 w 1051032"/>
                <a:gd name="connsiteY6" fmla="*/ 0 h 42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1032" h="420412">
                  <a:moveTo>
                    <a:pt x="0" y="0"/>
                  </a:moveTo>
                  <a:lnTo>
                    <a:pt x="840826" y="0"/>
                  </a:lnTo>
                  <a:lnTo>
                    <a:pt x="1051032" y="210206"/>
                  </a:lnTo>
                  <a:lnTo>
                    <a:pt x="840826" y="420412"/>
                  </a:lnTo>
                  <a:lnTo>
                    <a:pt x="0" y="420412"/>
                  </a:lnTo>
                  <a:lnTo>
                    <a:pt x="210206" y="21020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vert" wrap="square" lIns="220366" tIns="5080" rIns="210206" bIns="5080" numCol="1" spcCol="1270" anchor="ctr" anchorCtr="0">
              <a:noAutofit/>
            </a:bodyPr>
            <a:lstStyle/>
            <a:p>
              <a:pPr algn="ctr" defTabSz="355600">
                <a:lnSpc>
                  <a:spcPct val="90000"/>
                </a:lnSpc>
                <a:spcBef>
                  <a:spcPct val="0"/>
                </a:spcBef>
                <a:spcAft>
                  <a:spcPct val="35000"/>
                </a:spcAft>
              </a:pPr>
              <a:r>
                <a:rPr lang="en-US" sz="1400" dirty="0">
                  <a:solidFill>
                    <a:schemeClr val="tx1"/>
                  </a:solidFill>
                </a:rPr>
                <a:t>Claim settlement</a:t>
              </a:r>
            </a:p>
          </p:txBody>
        </p:sp>
      </p:grpSp>
      <p:grpSp>
        <p:nvGrpSpPr>
          <p:cNvPr id="74" name="Group 73">
            <a:extLst>
              <a:ext uri="{FF2B5EF4-FFF2-40B4-BE49-F238E27FC236}">
                <a16:creationId xmlns:a16="http://schemas.microsoft.com/office/drawing/2014/main" id="{074EDBB5-860D-4372-9DF4-A6AD88F183F5}"/>
              </a:ext>
            </a:extLst>
          </p:cNvPr>
          <p:cNvGrpSpPr/>
          <p:nvPr/>
        </p:nvGrpSpPr>
        <p:grpSpPr>
          <a:xfrm rot="16200000">
            <a:off x="8653890" y="947309"/>
            <a:ext cx="2152717" cy="1934494"/>
            <a:chOff x="2619341" y="6326771"/>
            <a:chExt cx="2152717" cy="506521"/>
          </a:xfrm>
        </p:grpSpPr>
        <p:sp>
          <p:nvSpPr>
            <p:cNvPr id="75" name="Freeform 36">
              <a:extLst>
                <a:ext uri="{FF2B5EF4-FFF2-40B4-BE49-F238E27FC236}">
                  <a16:creationId xmlns:a16="http://schemas.microsoft.com/office/drawing/2014/main" id="{4EFE514B-0271-416E-8A7F-AABA12D887E9}"/>
                </a:ext>
              </a:extLst>
            </p:cNvPr>
            <p:cNvSpPr/>
            <p:nvPr/>
          </p:nvSpPr>
          <p:spPr>
            <a:xfrm>
              <a:off x="2619341" y="6326771"/>
              <a:ext cx="1266304" cy="506521"/>
            </a:xfrm>
            <a:custGeom>
              <a:avLst/>
              <a:gdLst>
                <a:gd name="connsiteX0" fmla="*/ 0 w 1266304"/>
                <a:gd name="connsiteY0" fmla="*/ 0 h 506521"/>
                <a:gd name="connsiteX1" fmla="*/ 1013044 w 1266304"/>
                <a:gd name="connsiteY1" fmla="*/ 0 h 506521"/>
                <a:gd name="connsiteX2" fmla="*/ 1266304 w 1266304"/>
                <a:gd name="connsiteY2" fmla="*/ 253261 h 506521"/>
                <a:gd name="connsiteX3" fmla="*/ 1013044 w 1266304"/>
                <a:gd name="connsiteY3" fmla="*/ 506521 h 506521"/>
                <a:gd name="connsiteX4" fmla="*/ 0 w 1266304"/>
                <a:gd name="connsiteY4" fmla="*/ 506521 h 506521"/>
                <a:gd name="connsiteX5" fmla="*/ 253261 w 1266304"/>
                <a:gd name="connsiteY5" fmla="*/ 253261 h 506521"/>
                <a:gd name="connsiteX6" fmla="*/ 0 w 1266304"/>
                <a:gd name="connsiteY6" fmla="*/ 0 h 50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304" h="506521">
                  <a:moveTo>
                    <a:pt x="0" y="0"/>
                  </a:moveTo>
                  <a:lnTo>
                    <a:pt x="1013044" y="0"/>
                  </a:lnTo>
                  <a:lnTo>
                    <a:pt x="1266304" y="253261"/>
                  </a:lnTo>
                  <a:lnTo>
                    <a:pt x="1013044" y="506521"/>
                  </a:lnTo>
                  <a:lnTo>
                    <a:pt x="0" y="506521"/>
                  </a:lnTo>
                  <a:lnTo>
                    <a:pt x="253261" y="25326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 wrap="square" lIns="263421" tIns="5080" rIns="253260" bIns="5080" numCol="1" spcCol="1270" anchor="ctr" anchorCtr="0">
              <a:noAutofit/>
            </a:bodyPr>
            <a:lstStyle/>
            <a:p>
              <a:pPr algn="ctr" defTabSz="355600">
                <a:lnSpc>
                  <a:spcPct val="90000"/>
                </a:lnSpc>
                <a:spcBef>
                  <a:spcPct val="0"/>
                </a:spcBef>
                <a:spcAft>
                  <a:spcPct val="35000"/>
                </a:spcAft>
              </a:pPr>
              <a:r>
                <a:rPr lang="en-US" sz="1400" dirty="0">
                  <a:solidFill>
                    <a:schemeClr val="bg1"/>
                  </a:solidFill>
                </a:rPr>
                <a:t>Loss Adjusters &amp; Salvage</a:t>
              </a:r>
            </a:p>
          </p:txBody>
        </p:sp>
        <p:sp>
          <p:nvSpPr>
            <p:cNvPr id="76" name="Freeform 37">
              <a:extLst>
                <a:ext uri="{FF2B5EF4-FFF2-40B4-BE49-F238E27FC236}">
                  <a16:creationId xmlns:a16="http://schemas.microsoft.com/office/drawing/2014/main" id="{10178C34-E31F-4F11-A2B8-56D41DBFDFA9}"/>
                </a:ext>
              </a:extLst>
            </p:cNvPr>
            <p:cNvSpPr/>
            <p:nvPr/>
          </p:nvSpPr>
          <p:spPr>
            <a:xfrm>
              <a:off x="3721026" y="6369825"/>
              <a:ext cx="1051032" cy="420412"/>
            </a:xfrm>
            <a:custGeom>
              <a:avLst/>
              <a:gdLst>
                <a:gd name="connsiteX0" fmla="*/ 0 w 1051032"/>
                <a:gd name="connsiteY0" fmla="*/ 0 h 420412"/>
                <a:gd name="connsiteX1" fmla="*/ 840826 w 1051032"/>
                <a:gd name="connsiteY1" fmla="*/ 0 h 420412"/>
                <a:gd name="connsiteX2" fmla="*/ 1051032 w 1051032"/>
                <a:gd name="connsiteY2" fmla="*/ 210206 h 420412"/>
                <a:gd name="connsiteX3" fmla="*/ 840826 w 1051032"/>
                <a:gd name="connsiteY3" fmla="*/ 420412 h 420412"/>
                <a:gd name="connsiteX4" fmla="*/ 0 w 1051032"/>
                <a:gd name="connsiteY4" fmla="*/ 420412 h 420412"/>
                <a:gd name="connsiteX5" fmla="*/ 210206 w 1051032"/>
                <a:gd name="connsiteY5" fmla="*/ 210206 h 420412"/>
                <a:gd name="connsiteX6" fmla="*/ 0 w 1051032"/>
                <a:gd name="connsiteY6" fmla="*/ 0 h 42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1032" h="420412">
                  <a:moveTo>
                    <a:pt x="0" y="0"/>
                  </a:moveTo>
                  <a:lnTo>
                    <a:pt x="840826" y="0"/>
                  </a:lnTo>
                  <a:lnTo>
                    <a:pt x="1051032" y="210206"/>
                  </a:lnTo>
                  <a:lnTo>
                    <a:pt x="840826" y="420412"/>
                  </a:lnTo>
                  <a:lnTo>
                    <a:pt x="0" y="420412"/>
                  </a:lnTo>
                  <a:lnTo>
                    <a:pt x="210206" y="21020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vert" wrap="square" lIns="222906" tIns="6350" rIns="210206" bIns="6350" numCol="1" spcCol="1270" anchor="ctr" anchorCtr="0">
              <a:noAutofit/>
            </a:bodyPr>
            <a:lstStyle/>
            <a:p>
              <a:pPr algn="ctr" defTabSz="444500">
                <a:lnSpc>
                  <a:spcPct val="90000"/>
                </a:lnSpc>
                <a:spcBef>
                  <a:spcPct val="0"/>
                </a:spcBef>
                <a:spcAft>
                  <a:spcPct val="35000"/>
                </a:spcAft>
              </a:pPr>
              <a:r>
                <a:rPr lang="en-US" sz="1600" dirty="0">
                  <a:solidFill>
                    <a:schemeClr val="tx1"/>
                  </a:solidFill>
                </a:rPr>
                <a:t>Under Reserve assessment</a:t>
              </a:r>
            </a:p>
          </p:txBody>
        </p:sp>
      </p:grpSp>
      <p:grpSp>
        <p:nvGrpSpPr>
          <p:cNvPr id="77" name="Group 76">
            <a:extLst>
              <a:ext uri="{FF2B5EF4-FFF2-40B4-BE49-F238E27FC236}">
                <a16:creationId xmlns:a16="http://schemas.microsoft.com/office/drawing/2014/main" id="{847CD442-8C88-41C2-ACB0-34FF9998B62D}"/>
              </a:ext>
            </a:extLst>
          </p:cNvPr>
          <p:cNvGrpSpPr/>
          <p:nvPr/>
        </p:nvGrpSpPr>
        <p:grpSpPr>
          <a:xfrm rot="16200000">
            <a:off x="1380664" y="1491980"/>
            <a:ext cx="2152717" cy="1934494"/>
            <a:chOff x="2657978" y="3328139"/>
            <a:chExt cx="2152717" cy="506521"/>
          </a:xfrm>
        </p:grpSpPr>
        <p:sp>
          <p:nvSpPr>
            <p:cNvPr id="78" name="Freeform 39">
              <a:extLst>
                <a:ext uri="{FF2B5EF4-FFF2-40B4-BE49-F238E27FC236}">
                  <a16:creationId xmlns:a16="http://schemas.microsoft.com/office/drawing/2014/main" id="{E5AE1B99-4E61-45F6-A34D-8F9A14B2C1C9}"/>
                </a:ext>
              </a:extLst>
            </p:cNvPr>
            <p:cNvSpPr/>
            <p:nvPr/>
          </p:nvSpPr>
          <p:spPr>
            <a:xfrm>
              <a:off x="2657978" y="3328139"/>
              <a:ext cx="1266304" cy="506521"/>
            </a:xfrm>
            <a:custGeom>
              <a:avLst/>
              <a:gdLst>
                <a:gd name="connsiteX0" fmla="*/ 0 w 1266304"/>
                <a:gd name="connsiteY0" fmla="*/ 0 h 506521"/>
                <a:gd name="connsiteX1" fmla="*/ 1013044 w 1266304"/>
                <a:gd name="connsiteY1" fmla="*/ 0 h 506521"/>
                <a:gd name="connsiteX2" fmla="*/ 1266304 w 1266304"/>
                <a:gd name="connsiteY2" fmla="*/ 253261 h 506521"/>
                <a:gd name="connsiteX3" fmla="*/ 1013044 w 1266304"/>
                <a:gd name="connsiteY3" fmla="*/ 506521 h 506521"/>
                <a:gd name="connsiteX4" fmla="*/ 0 w 1266304"/>
                <a:gd name="connsiteY4" fmla="*/ 506521 h 506521"/>
                <a:gd name="connsiteX5" fmla="*/ 253261 w 1266304"/>
                <a:gd name="connsiteY5" fmla="*/ 253261 h 506521"/>
                <a:gd name="connsiteX6" fmla="*/ 0 w 1266304"/>
                <a:gd name="connsiteY6" fmla="*/ 0 h 50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304" h="506521">
                  <a:moveTo>
                    <a:pt x="0" y="0"/>
                  </a:moveTo>
                  <a:lnTo>
                    <a:pt x="1013044" y="0"/>
                  </a:lnTo>
                  <a:lnTo>
                    <a:pt x="1266304" y="253261"/>
                  </a:lnTo>
                  <a:lnTo>
                    <a:pt x="1013044" y="506521"/>
                  </a:lnTo>
                  <a:lnTo>
                    <a:pt x="0" y="506521"/>
                  </a:lnTo>
                  <a:lnTo>
                    <a:pt x="253261" y="25326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 wrap="square" lIns="263421" tIns="5080" rIns="253260" bIns="5080" numCol="1" spcCol="1270" anchor="ctr" anchorCtr="0">
              <a:noAutofit/>
            </a:bodyPr>
            <a:lstStyle/>
            <a:p>
              <a:pPr algn="ctr" defTabSz="355600">
                <a:lnSpc>
                  <a:spcPct val="90000"/>
                </a:lnSpc>
                <a:spcBef>
                  <a:spcPct val="0"/>
                </a:spcBef>
                <a:spcAft>
                  <a:spcPct val="35000"/>
                </a:spcAft>
              </a:pPr>
              <a:r>
                <a:rPr lang="en-US" sz="1400" dirty="0">
                  <a:solidFill>
                    <a:schemeClr val="bg1"/>
                  </a:solidFill>
                </a:rPr>
                <a:t>IT Infrastructure/Hosting Reinsurers</a:t>
              </a:r>
            </a:p>
          </p:txBody>
        </p:sp>
        <p:sp>
          <p:nvSpPr>
            <p:cNvPr id="79" name="Freeform 40">
              <a:extLst>
                <a:ext uri="{FF2B5EF4-FFF2-40B4-BE49-F238E27FC236}">
                  <a16:creationId xmlns:a16="http://schemas.microsoft.com/office/drawing/2014/main" id="{E77E5C4E-53BF-40B0-9754-97BEFA037065}"/>
                </a:ext>
              </a:extLst>
            </p:cNvPr>
            <p:cNvSpPr/>
            <p:nvPr/>
          </p:nvSpPr>
          <p:spPr>
            <a:xfrm>
              <a:off x="3759663" y="3371193"/>
              <a:ext cx="1051032" cy="420412"/>
            </a:xfrm>
            <a:custGeom>
              <a:avLst/>
              <a:gdLst>
                <a:gd name="connsiteX0" fmla="*/ 0 w 1051032"/>
                <a:gd name="connsiteY0" fmla="*/ 0 h 420412"/>
                <a:gd name="connsiteX1" fmla="*/ 840826 w 1051032"/>
                <a:gd name="connsiteY1" fmla="*/ 0 h 420412"/>
                <a:gd name="connsiteX2" fmla="*/ 1051032 w 1051032"/>
                <a:gd name="connsiteY2" fmla="*/ 210206 h 420412"/>
                <a:gd name="connsiteX3" fmla="*/ 840826 w 1051032"/>
                <a:gd name="connsiteY3" fmla="*/ 420412 h 420412"/>
                <a:gd name="connsiteX4" fmla="*/ 0 w 1051032"/>
                <a:gd name="connsiteY4" fmla="*/ 420412 h 420412"/>
                <a:gd name="connsiteX5" fmla="*/ 210206 w 1051032"/>
                <a:gd name="connsiteY5" fmla="*/ 210206 h 420412"/>
                <a:gd name="connsiteX6" fmla="*/ 0 w 1051032"/>
                <a:gd name="connsiteY6" fmla="*/ 0 h 42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1032" h="420412">
                  <a:moveTo>
                    <a:pt x="0" y="0"/>
                  </a:moveTo>
                  <a:lnTo>
                    <a:pt x="840826" y="0"/>
                  </a:lnTo>
                  <a:lnTo>
                    <a:pt x="1051032" y="210206"/>
                  </a:lnTo>
                  <a:lnTo>
                    <a:pt x="840826" y="420412"/>
                  </a:lnTo>
                  <a:lnTo>
                    <a:pt x="0" y="420412"/>
                  </a:lnTo>
                  <a:lnTo>
                    <a:pt x="210206" y="21020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vert" wrap="square" lIns="220366" tIns="5080" rIns="210206" bIns="5080" numCol="1" spcCol="1270" anchor="ctr" anchorCtr="0">
              <a:noAutofit/>
            </a:bodyPr>
            <a:lstStyle/>
            <a:p>
              <a:pPr algn="ctr" defTabSz="355600">
                <a:lnSpc>
                  <a:spcPct val="90000"/>
                </a:lnSpc>
                <a:spcBef>
                  <a:spcPct val="0"/>
                </a:spcBef>
                <a:spcAft>
                  <a:spcPct val="35000"/>
                </a:spcAft>
              </a:pPr>
              <a:r>
                <a:rPr lang="en-US" sz="1400" dirty="0">
                  <a:solidFill>
                    <a:schemeClr val="tx1"/>
                  </a:solidFill>
                </a:rPr>
                <a:t>Vulnerable infra and security ops</a:t>
              </a:r>
            </a:p>
          </p:txBody>
        </p:sp>
      </p:grpSp>
      <p:grpSp>
        <p:nvGrpSpPr>
          <p:cNvPr id="80" name="Group 79">
            <a:extLst>
              <a:ext uri="{FF2B5EF4-FFF2-40B4-BE49-F238E27FC236}">
                <a16:creationId xmlns:a16="http://schemas.microsoft.com/office/drawing/2014/main" id="{F65D451A-6831-4189-BD18-CB71B43F81A8}"/>
              </a:ext>
            </a:extLst>
          </p:cNvPr>
          <p:cNvGrpSpPr/>
          <p:nvPr/>
        </p:nvGrpSpPr>
        <p:grpSpPr>
          <a:xfrm rot="16200000">
            <a:off x="1414891" y="4686607"/>
            <a:ext cx="2152717" cy="1934494"/>
            <a:chOff x="2644025" y="2719613"/>
            <a:chExt cx="2152717" cy="506521"/>
          </a:xfrm>
        </p:grpSpPr>
        <p:sp>
          <p:nvSpPr>
            <p:cNvPr id="81" name="Freeform 42">
              <a:extLst>
                <a:ext uri="{FF2B5EF4-FFF2-40B4-BE49-F238E27FC236}">
                  <a16:creationId xmlns:a16="http://schemas.microsoft.com/office/drawing/2014/main" id="{F737D6FC-CD47-4501-B6D9-0FD04D23BE09}"/>
                </a:ext>
              </a:extLst>
            </p:cNvPr>
            <p:cNvSpPr/>
            <p:nvPr/>
          </p:nvSpPr>
          <p:spPr>
            <a:xfrm>
              <a:off x="2644025" y="2719613"/>
              <a:ext cx="1266304" cy="506521"/>
            </a:xfrm>
            <a:custGeom>
              <a:avLst/>
              <a:gdLst>
                <a:gd name="connsiteX0" fmla="*/ 0 w 1266304"/>
                <a:gd name="connsiteY0" fmla="*/ 0 h 506521"/>
                <a:gd name="connsiteX1" fmla="*/ 1013044 w 1266304"/>
                <a:gd name="connsiteY1" fmla="*/ 0 h 506521"/>
                <a:gd name="connsiteX2" fmla="*/ 1266304 w 1266304"/>
                <a:gd name="connsiteY2" fmla="*/ 253261 h 506521"/>
                <a:gd name="connsiteX3" fmla="*/ 1013044 w 1266304"/>
                <a:gd name="connsiteY3" fmla="*/ 506521 h 506521"/>
                <a:gd name="connsiteX4" fmla="*/ 0 w 1266304"/>
                <a:gd name="connsiteY4" fmla="*/ 506521 h 506521"/>
                <a:gd name="connsiteX5" fmla="*/ 253261 w 1266304"/>
                <a:gd name="connsiteY5" fmla="*/ 253261 h 506521"/>
                <a:gd name="connsiteX6" fmla="*/ 0 w 1266304"/>
                <a:gd name="connsiteY6" fmla="*/ 0 h 50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304" h="506521">
                  <a:moveTo>
                    <a:pt x="0" y="0"/>
                  </a:moveTo>
                  <a:lnTo>
                    <a:pt x="1013044" y="0"/>
                  </a:lnTo>
                  <a:lnTo>
                    <a:pt x="1266304" y="253261"/>
                  </a:lnTo>
                  <a:lnTo>
                    <a:pt x="1013044" y="506521"/>
                  </a:lnTo>
                  <a:lnTo>
                    <a:pt x="0" y="506521"/>
                  </a:lnTo>
                  <a:lnTo>
                    <a:pt x="253261" y="25326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 wrap="square" lIns="263421" tIns="5080" rIns="253260" bIns="5080" numCol="1" spcCol="1270" anchor="ctr" anchorCtr="0">
              <a:noAutofit/>
            </a:bodyPr>
            <a:lstStyle/>
            <a:p>
              <a:pPr algn="ctr" defTabSz="355600">
                <a:lnSpc>
                  <a:spcPct val="90000"/>
                </a:lnSpc>
                <a:spcBef>
                  <a:spcPct val="0"/>
                </a:spcBef>
                <a:spcAft>
                  <a:spcPct val="35000"/>
                </a:spcAft>
              </a:pPr>
              <a:r>
                <a:rPr lang="en-US" sz="1400" dirty="0">
                  <a:solidFill>
                    <a:schemeClr val="bg1"/>
                  </a:solidFill>
                </a:rPr>
                <a:t>Network Hospitals</a:t>
              </a:r>
            </a:p>
          </p:txBody>
        </p:sp>
        <p:sp>
          <p:nvSpPr>
            <p:cNvPr id="82" name="Freeform 43">
              <a:extLst>
                <a:ext uri="{FF2B5EF4-FFF2-40B4-BE49-F238E27FC236}">
                  <a16:creationId xmlns:a16="http://schemas.microsoft.com/office/drawing/2014/main" id="{8E49DCD5-8C6E-4139-A2A1-7014B687A4D0}"/>
                </a:ext>
              </a:extLst>
            </p:cNvPr>
            <p:cNvSpPr/>
            <p:nvPr/>
          </p:nvSpPr>
          <p:spPr>
            <a:xfrm>
              <a:off x="3745710" y="2762667"/>
              <a:ext cx="1051032" cy="420412"/>
            </a:xfrm>
            <a:custGeom>
              <a:avLst/>
              <a:gdLst>
                <a:gd name="connsiteX0" fmla="*/ 0 w 1051032"/>
                <a:gd name="connsiteY0" fmla="*/ 0 h 420412"/>
                <a:gd name="connsiteX1" fmla="*/ 840826 w 1051032"/>
                <a:gd name="connsiteY1" fmla="*/ 0 h 420412"/>
                <a:gd name="connsiteX2" fmla="*/ 1051032 w 1051032"/>
                <a:gd name="connsiteY2" fmla="*/ 210206 h 420412"/>
                <a:gd name="connsiteX3" fmla="*/ 840826 w 1051032"/>
                <a:gd name="connsiteY3" fmla="*/ 420412 h 420412"/>
                <a:gd name="connsiteX4" fmla="*/ 0 w 1051032"/>
                <a:gd name="connsiteY4" fmla="*/ 420412 h 420412"/>
                <a:gd name="connsiteX5" fmla="*/ 210206 w 1051032"/>
                <a:gd name="connsiteY5" fmla="*/ 210206 h 420412"/>
                <a:gd name="connsiteX6" fmla="*/ 0 w 1051032"/>
                <a:gd name="connsiteY6" fmla="*/ 0 h 42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1032" h="420412">
                  <a:moveTo>
                    <a:pt x="0" y="0"/>
                  </a:moveTo>
                  <a:lnTo>
                    <a:pt x="840826" y="0"/>
                  </a:lnTo>
                  <a:lnTo>
                    <a:pt x="1051032" y="210206"/>
                  </a:lnTo>
                  <a:lnTo>
                    <a:pt x="840826" y="420412"/>
                  </a:lnTo>
                  <a:lnTo>
                    <a:pt x="0" y="420412"/>
                  </a:lnTo>
                  <a:lnTo>
                    <a:pt x="210206" y="21020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vert" wrap="square" lIns="220366" tIns="5080" rIns="210206" bIns="5080" numCol="1" spcCol="1270" anchor="ctr" anchorCtr="0">
              <a:noAutofit/>
            </a:bodyPr>
            <a:lstStyle/>
            <a:p>
              <a:pPr algn="ctr" defTabSz="355600">
                <a:lnSpc>
                  <a:spcPct val="90000"/>
                </a:lnSpc>
                <a:spcBef>
                  <a:spcPct val="0"/>
                </a:spcBef>
                <a:spcAft>
                  <a:spcPct val="35000"/>
                </a:spcAft>
              </a:pPr>
              <a:r>
                <a:rPr lang="en-US" sz="1400" dirty="0">
                  <a:solidFill>
                    <a:schemeClr val="tx1"/>
                  </a:solidFill>
                </a:rPr>
                <a:t>Collusion with TPA and claim leakages</a:t>
              </a:r>
            </a:p>
          </p:txBody>
        </p:sp>
      </p:grpSp>
      <p:sp>
        <p:nvSpPr>
          <p:cNvPr id="83" name="Cloud Callout 44">
            <a:extLst>
              <a:ext uri="{FF2B5EF4-FFF2-40B4-BE49-F238E27FC236}">
                <a16:creationId xmlns:a16="http://schemas.microsoft.com/office/drawing/2014/main" id="{28204396-7C15-43D2-B803-C5994CB0D3EA}"/>
              </a:ext>
            </a:extLst>
          </p:cNvPr>
          <p:cNvSpPr/>
          <p:nvPr/>
        </p:nvSpPr>
        <p:spPr>
          <a:xfrm>
            <a:off x="8610600" y="805264"/>
            <a:ext cx="2286000" cy="1676400"/>
          </a:xfrm>
          <a:prstGeom prst="cloudCallout">
            <a:avLst>
              <a:gd name="adj1" fmla="val -138751"/>
              <a:gd name="adj2" fmla="val 13565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Which is the Weakest Link</a:t>
            </a:r>
          </a:p>
        </p:txBody>
      </p:sp>
      <p:sp>
        <p:nvSpPr>
          <p:cNvPr id="84" name="Cloud Callout 45">
            <a:extLst>
              <a:ext uri="{FF2B5EF4-FFF2-40B4-BE49-F238E27FC236}">
                <a16:creationId xmlns:a16="http://schemas.microsoft.com/office/drawing/2014/main" id="{211FA5E6-B7AF-4BE8-B4E7-345E44F6F998}"/>
              </a:ext>
            </a:extLst>
          </p:cNvPr>
          <p:cNvSpPr/>
          <p:nvPr/>
        </p:nvSpPr>
        <p:spPr>
          <a:xfrm>
            <a:off x="1592464" y="1449997"/>
            <a:ext cx="2286000" cy="1676400"/>
          </a:xfrm>
          <a:prstGeom prst="cloudCallout">
            <a:avLst>
              <a:gd name="adj1" fmla="val 129466"/>
              <a:gd name="adj2" fmla="val 9483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rPr>
              <a:t>Technology Interfaces – Web services integration/ Data Exchange through emails</a:t>
            </a:r>
          </a:p>
        </p:txBody>
      </p:sp>
    </p:spTree>
    <p:custDataLst>
      <p:tags r:id="rId1"/>
    </p:custDataLst>
    <p:extLst>
      <p:ext uri="{BB962C8B-B14F-4D97-AF65-F5344CB8AC3E}">
        <p14:creationId xmlns:p14="http://schemas.microsoft.com/office/powerpoint/2010/main" val="142117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500"/>
                                        <p:tgtEl>
                                          <p:spTgt spid="8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84"/>
                                        </p:tgtEl>
                                      </p:cBhvr>
                                    </p:animEffect>
                                    <p:set>
                                      <p:cBhvr>
                                        <p:cTn id="16" dur="1" fill="hold">
                                          <p:stCondLst>
                                            <p:cond delay="499"/>
                                          </p:stCondLst>
                                        </p:cTn>
                                        <p:tgtEl>
                                          <p:spTgt spid="8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83"/>
                                        </p:tgtEl>
                                        <p:attrNameLst>
                                          <p:attrName>ppt_x</p:attrName>
                                        </p:attrNameLst>
                                      </p:cBhvr>
                                      <p:tavLst>
                                        <p:tav tm="0">
                                          <p:val>
                                            <p:strVal val="ppt_x"/>
                                          </p:val>
                                        </p:tav>
                                        <p:tav tm="100000">
                                          <p:val>
                                            <p:strVal val="ppt_x"/>
                                          </p:val>
                                        </p:tav>
                                      </p:tavLst>
                                    </p:anim>
                                    <p:anim calcmode="lin" valueType="num">
                                      <p:cBhvr additive="base">
                                        <p:cTn id="21" dur="500"/>
                                        <p:tgtEl>
                                          <p:spTgt spid="83"/>
                                        </p:tgtEl>
                                        <p:attrNameLst>
                                          <p:attrName>ppt_y</p:attrName>
                                        </p:attrNameLst>
                                      </p:cBhvr>
                                      <p:tavLst>
                                        <p:tav tm="0">
                                          <p:val>
                                            <p:strVal val="ppt_y"/>
                                          </p:val>
                                        </p:tav>
                                        <p:tav tm="100000">
                                          <p:val>
                                            <p:strVal val="1+ppt_h/2"/>
                                          </p:val>
                                        </p:tav>
                                      </p:tavLst>
                                    </p:anim>
                                    <p:set>
                                      <p:cBhvr>
                                        <p:cTn id="22" dur="1" fill="hold">
                                          <p:stCondLst>
                                            <p:cond delay="499"/>
                                          </p:stCondLst>
                                        </p:cTn>
                                        <p:tgtEl>
                                          <p:spTgt spid="8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down)">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xit" presetSubtype="32" fill="hold" nodeType="clickEffect">
                                  <p:stCondLst>
                                    <p:cond delay="0"/>
                                  </p:stCondLst>
                                  <p:childTnLst>
                                    <p:animEffect transition="out" filter="diamond(out)">
                                      <p:cBhvr>
                                        <p:cTn id="31" dur="2000"/>
                                        <p:tgtEl>
                                          <p:spTgt spid="48"/>
                                        </p:tgtEl>
                                      </p:cBhvr>
                                    </p:animEffect>
                                    <p:set>
                                      <p:cBhvr>
                                        <p:cTn id="32" dur="1" fill="hold">
                                          <p:stCondLst>
                                            <p:cond delay="1999"/>
                                          </p:stCondLst>
                                        </p:cTn>
                                        <p:tgtEl>
                                          <p:spTgt spid="4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2000"/>
                                        <p:tgtEl>
                                          <p:spTgt spid="51"/>
                                        </p:tgtEl>
                                      </p:cBhvr>
                                    </p:animEffect>
                                    <p:anim calcmode="lin" valueType="num">
                                      <p:cBhvr>
                                        <p:cTn id="38" dur="2000" fill="hold"/>
                                        <p:tgtEl>
                                          <p:spTgt spid="51"/>
                                        </p:tgtEl>
                                        <p:attrNameLst>
                                          <p:attrName>ppt_w</p:attrName>
                                        </p:attrNameLst>
                                      </p:cBhvr>
                                      <p:tavLst>
                                        <p:tav tm="0" fmla="#ppt_w*sin(2.5*pi*$)">
                                          <p:val>
                                            <p:fltVal val="0"/>
                                          </p:val>
                                        </p:tav>
                                        <p:tav tm="100000">
                                          <p:val>
                                            <p:fltVal val="1"/>
                                          </p:val>
                                        </p:tav>
                                      </p:tavLst>
                                    </p:anim>
                                    <p:anim calcmode="lin" valueType="num">
                                      <p:cBhvr>
                                        <p:cTn id="39" dur="2000" fill="hold"/>
                                        <p:tgtEl>
                                          <p:spTgt spid="51"/>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51"/>
                                        </p:tgtEl>
                                      </p:cBhvr>
                                    </p:animEffect>
                                    <p:set>
                                      <p:cBhvr>
                                        <p:cTn id="44" dur="1" fill="hold">
                                          <p:stCondLst>
                                            <p:cond delay="499"/>
                                          </p:stCondLst>
                                        </p:cTn>
                                        <p:tgtEl>
                                          <p:spTgt spid="5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54"/>
                                        </p:tgtEl>
                                      </p:cBhvr>
                                    </p:animEffect>
                                    <p:set>
                                      <p:cBhvr>
                                        <p:cTn id="53" dur="1" fill="hold">
                                          <p:stCondLst>
                                            <p:cond delay="499"/>
                                          </p:stCondLst>
                                        </p:cTn>
                                        <p:tgtEl>
                                          <p:spTgt spid="5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57"/>
                                        </p:tgtEl>
                                        <p:attrNameLst>
                                          <p:attrName>style.visibility</p:attrName>
                                        </p:attrNameLst>
                                      </p:cBhvr>
                                      <p:to>
                                        <p:strVal val="visible"/>
                                      </p:to>
                                    </p:set>
                                    <p:anim calcmode="lin" valueType="num">
                                      <p:cBhvr additive="base">
                                        <p:cTn id="58" dur="500" fill="hold"/>
                                        <p:tgtEl>
                                          <p:spTgt spid="57"/>
                                        </p:tgtEl>
                                        <p:attrNameLst>
                                          <p:attrName>ppt_x</p:attrName>
                                        </p:attrNameLst>
                                      </p:cBhvr>
                                      <p:tavLst>
                                        <p:tav tm="0">
                                          <p:val>
                                            <p:strVal val="#ppt_x"/>
                                          </p:val>
                                        </p:tav>
                                        <p:tav tm="100000">
                                          <p:val>
                                            <p:strVal val="#ppt_x"/>
                                          </p:val>
                                        </p:tav>
                                      </p:tavLst>
                                    </p:anim>
                                    <p:anim calcmode="lin" valueType="num">
                                      <p:cBhvr additive="base">
                                        <p:cTn id="59"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xit" presetSubtype="4" fill="hold" nodeType="clickEffect">
                                  <p:stCondLst>
                                    <p:cond delay="0"/>
                                  </p:stCondLst>
                                  <p:childTnLst>
                                    <p:anim calcmode="lin" valueType="num">
                                      <p:cBhvr additive="base">
                                        <p:cTn id="63" dur="500"/>
                                        <p:tgtEl>
                                          <p:spTgt spid="57"/>
                                        </p:tgtEl>
                                        <p:attrNameLst>
                                          <p:attrName>ppt_x</p:attrName>
                                        </p:attrNameLst>
                                      </p:cBhvr>
                                      <p:tavLst>
                                        <p:tav tm="0">
                                          <p:val>
                                            <p:strVal val="ppt_x"/>
                                          </p:val>
                                        </p:tav>
                                        <p:tav tm="100000">
                                          <p:val>
                                            <p:strVal val="ppt_x"/>
                                          </p:val>
                                        </p:tav>
                                      </p:tavLst>
                                    </p:anim>
                                    <p:anim calcmode="lin" valueType="num">
                                      <p:cBhvr additive="base">
                                        <p:cTn id="64" dur="500"/>
                                        <p:tgtEl>
                                          <p:spTgt spid="57"/>
                                        </p:tgtEl>
                                        <p:attrNameLst>
                                          <p:attrName>ppt_y</p:attrName>
                                        </p:attrNameLst>
                                      </p:cBhvr>
                                      <p:tavLst>
                                        <p:tav tm="0">
                                          <p:val>
                                            <p:strVal val="ppt_y"/>
                                          </p:val>
                                        </p:tav>
                                        <p:tav tm="100000">
                                          <p:val>
                                            <p:strVal val="1+ppt_h/2"/>
                                          </p:val>
                                        </p:tav>
                                      </p:tavLst>
                                    </p:anim>
                                    <p:set>
                                      <p:cBhvr>
                                        <p:cTn id="65" dur="1" fill="hold">
                                          <p:stCondLst>
                                            <p:cond delay="499"/>
                                          </p:stCondLst>
                                        </p:cTn>
                                        <p:tgtEl>
                                          <p:spTgt spid="57"/>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fade">
                                      <p:cBhvr>
                                        <p:cTn id="70" dur="1000"/>
                                        <p:tgtEl>
                                          <p:spTgt spid="61"/>
                                        </p:tgtEl>
                                      </p:cBhvr>
                                    </p:animEffect>
                                    <p:anim calcmode="lin" valueType="num">
                                      <p:cBhvr>
                                        <p:cTn id="71" dur="1000" fill="hold"/>
                                        <p:tgtEl>
                                          <p:spTgt spid="61"/>
                                        </p:tgtEl>
                                        <p:attrNameLst>
                                          <p:attrName>ppt_x</p:attrName>
                                        </p:attrNameLst>
                                      </p:cBhvr>
                                      <p:tavLst>
                                        <p:tav tm="0">
                                          <p:val>
                                            <p:strVal val="#ppt_x"/>
                                          </p:val>
                                        </p:tav>
                                        <p:tav tm="100000">
                                          <p:val>
                                            <p:strVal val="#ppt_x"/>
                                          </p:val>
                                        </p:tav>
                                      </p:tavLst>
                                    </p:anim>
                                    <p:anim calcmode="lin" valueType="num">
                                      <p:cBhvr>
                                        <p:cTn id="7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xit" presetSubtype="0" fill="hold" nodeType="clickEffect">
                                  <p:stCondLst>
                                    <p:cond delay="0"/>
                                  </p:stCondLst>
                                  <p:childTnLst>
                                    <p:animEffect transition="out" filter="fade">
                                      <p:cBhvr>
                                        <p:cTn id="76" dur="1000"/>
                                        <p:tgtEl>
                                          <p:spTgt spid="61"/>
                                        </p:tgtEl>
                                      </p:cBhvr>
                                    </p:animEffect>
                                    <p:anim calcmode="lin" valueType="num">
                                      <p:cBhvr>
                                        <p:cTn id="77" dur="1000"/>
                                        <p:tgtEl>
                                          <p:spTgt spid="61"/>
                                        </p:tgtEl>
                                        <p:attrNameLst>
                                          <p:attrName>ppt_x</p:attrName>
                                        </p:attrNameLst>
                                      </p:cBhvr>
                                      <p:tavLst>
                                        <p:tav tm="0">
                                          <p:val>
                                            <p:strVal val="ppt_x"/>
                                          </p:val>
                                        </p:tav>
                                        <p:tav tm="100000">
                                          <p:val>
                                            <p:strVal val="ppt_x"/>
                                          </p:val>
                                        </p:tav>
                                      </p:tavLst>
                                    </p:anim>
                                    <p:anim calcmode="lin" valueType="num">
                                      <p:cBhvr>
                                        <p:cTn id="78" dur="1000"/>
                                        <p:tgtEl>
                                          <p:spTgt spid="61"/>
                                        </p:tgtEl>
                                        <p:attrNameLst>
                                          <p:attrName>ppt_y</p:attrName>
                                        </p:attrNameLst>
                                      </p:cBhvr>
                                      <p:tavLst>
                                        <p:tav tm="0">
                                          <p:val>
                                            <p:strVal val="ppt_y"/>
                                          </p:val>
                                        </p:tav>
                                        <p:tav tm="100000">
                                          <p:val>
                                            <p:strVal val="ppt_y+.1"/>
                                          </p:val>
                                        </p:tav>
                                      </p:tavLst>
                                    </p:anim>
                                    <p:set>
                                      <p:cBhvr>
                                        <p:cTn id="79" dur="1" fill="hold">
                                          <p:stCondLst>
                                            <p:cond delay="999"/>
                                          </p:stCondLst>
                                        </p:cTn>
                                        <p:tgtEl>
                                          <p:spTgt spid="61"/>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nodeType="click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circle(in)">
                                      <p:cBhvr>
                                        <p:cTn id="84" dur="2000"/>
                                        <p:tgtEl>
                                          <p:spTgt spid="64"/>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xit" presetSubtype="21" fill="hold" nodeType="clickEffect">
                                  <p:stCondLst>
                                    <p:cond delay="0"/>
                                  </p:stCondLst>
                                  <p:childTnLst>
                                    <p:animEffect transition="out" filter="barn(inVertical)">
                                      <p:cBhvr>
                                        <p:cTn id="88" dur="500"/>
                                        <p:tgtEl>
                                          <p:spTgt spid="64"/>
                                        </p:tgtEl>
                                      </p:cBhvr>
                                    </p:animEffect>
                                    <p:set>
                                      <p:cBhvr>
                                        <p:cTn id="89" dur="1" fill="hold">
                                          <p:stCondLst>
                                            <p:cond delay="499"/>
                                          </p:stCondLst>
                                        </p:cTn>
                                        <p:tgtEl>
                                          <p:spTgt spid="64"/>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21" presetClass="entr" presetSubtype="1" fill="hold" nodeType="click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heel(1)">
                                      <p:cBhvr>
                                        <p:cTn id="94" dur="2000"/>
                                        <p:tgtEl>
                                          <p:spTgt spid="67"/>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exit" presetSubtype="0" fill="hold" nodeType="clickEffect">
                                  <p:stCondLst>
                                    <p:cond delay="0"/>
                                  </p:stCondLst>
                                  <p:childTnLst>
                                    <p:animEffect transition="out" filter="fade">
                                      <p:cBhvr>
                                        <p:cTn id="98" dur="1000"/>
                                        <p:tgtEl>
                                          <p:spTgt spid="67"/>
                                        </p:tgtEl>
                                      </p:cBhvr>
                                    </p:animEffect>
                                    <p:anim calcmode="lin" valueType="num">
                                      <p:cBhvr>
                                        <p:cTn id="99" dur="1000"/>
                                        <p:tgtEl>
                                          <p:spTgt spid="67"/>
                                        </p:tgtEl>
                                        <p:attrNameLst>
                                          <p:attrName>ppt_x</p:attrName>
                                        </p:attrNameLst>
                                      </p:cBhvr>
                                      <p:tavLst>
                                        <p:tav tm="0">
                                          <p:val>
                                            <p:strVal val="ppt_x"/>
                                          </p:val>
                                        </p:tav>
                                        <p:tav tm="100000">
                                          <p:val>
                                            <p:strVal val="ppt_x"/>
                                          </p:val>
                                        </p:tav>
                                      </p:tavLst>
                                    </p:anim>
                                    <p:anim calcmode="lin" valueType="num">
                                      <p:cBhvr>
                                        <p:cTn id="100" dur="1000"/>
                                        <p:tgtEl>
                                          <p:spTgt spid="67"/>
                                        </p:tgtEl>
                                        <p:attrNameLst>
                                          <p:attrName>ppt_y</p:attrName>
                                        </p:attrNameLst>
                                      </p:cBhvr>
                                      <p:tavLst>
                                        <p:tav tm="0">
                                          <p:val>
                                            <p:strVal val="ppt_y"/>
                                          </p:val>
                                        </p:tav>
                                        <p:tav tm="100000">
                                          <p:val>
                                            <p:strVal val="ppt_y+.1"/>
                                          </p:val>
                                        </p:tav>
                                      </p:tavLst>
                                    </p:anim>
                                    <p:set>
                                      <p:cBhvr>
                                        <p:cTn id="101" dur="1" fill="hold">
                                          <p:stCondLst>
                                            <p:cond delay="999"/>
                                          </p:stCondLst>
                                        </p:cTn>
                                        <p:tgtEl>
                                          <p:spTgt spid="67"/>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45" presetClass="entr" presetSubtype="0" fill="hold" nodeType="click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2000"/>
                                        <p:tgtEl>
                                          <p:spTgt spid="70"/>
                                        </p:tgtEl>
                                      </p:cBhvr>
                                    </p:animEffect>
                                    <p:anim calcmode="lin" valueType="num">
                                      <p:cBhvr>
                                        <p:cTn id="107" dur="2000" fill="hold"/>
                                        <p:tgtEl>
                                          <p:spTgt spid="70"/>
                                        </p:tgtEl>
                                        <p:attrNameLst>
                                          <p:attrName>ppt_w</p:attrName>
                                        </p:attrNameLst>
                                      </p:cBhvr>
                                      <p:tavLst>
                                        <p:tav tm="0" fmla="#ppt_w*sin(2.5*pi*$)">
                                          <p:val>
                                            <p:fltVal val="0"/>
                                          </p:val>
                                        </p:tav>
                                        <p:tav tm="100000">
                                          <p:val>
                                            <p:fltVal val="1"/>
                                          </p:val>
                                        </p:tav>
                                      </p:tavLst>
                                    </p:anim>
                                    <p:anim calcmode="lin" valueType="num">
                                      <p:cBhvr>
                                        <p:cTn id="108" dur="2000" fill="hold"/>
                                        <p:tgtEl>
                                          <p:spTgt spid="70"/>
                                        </p:tgtEl>
                                        <p:attrNameLst>
                                          <p:attrName>ppt_h</p:attrName>
                                        </p:attrNameLst>
                                      </p:cBhvr>
                                      <p:tavLst>
                                        <p:tav tm="0">
                                          <p:val>
                                            <p:strVal val="#ppt_h"/>
                                          </p:val>
                                        </p:tav>
                                        <p:tav tm="100000">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nodeType="clickEffect">
                                  <p:stCondLst>
                                    <p:cond delay="0"/>
                                  </p:stCondLst>
                                  <p:childTnLst>
                                    <p:animEffect transition="out" filter="fade">
                                      <p:cBhvr>
                                        <p:cTn id="112" dur="500"/>
                                        <p:tgtEl>
                                          <p:spTgt spid="70"/>
                                        </p:tgtEl>
                                      </p:cBhvr>
                                    </p:animEffect>
                                    <p:set>
                                      <p:cBhvr>
                                        <p:cTn id="113" dur="1" fill="hold">
                                          <p:stCondLst>
                                            <p:cond delay="499"/>
                                          </p:stCondLst>
                                        </p:cTn>
                                        <p:tgtEl>
                                          <p:spTgt spid="70"/>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26" presetClass="entr" presetSubtype="0" fill="hold" nodeType="clickEffect">
                                  <p:stCondLst>
                                    <p:cond delay="0"/>
                                  </p:stCondLst>
                                  <p:childTnLst>
                                    <p:set>
                                      <p:cBhvr>
                                        <p:cTn id="117" dur="1" fill="hold">
                                          <p:stCondLst>
                                            <p:cond delay="0"/>
                                          </p:stCondLst>
                                        </p:cTn>
                                        <p:tgtEl>
                                          <p:spTgt spid="74"/>
                                        </p:tgtEl>
                                        <p:attrNameLst>
                                          <p:attrName>style.visibility</p:attrName>
                                        </p:attrNameLst>
                                      </p:cBhvr>
                                      <p:to>
                                        <p:strVal val="visible"/>
                                      </p:to>
                                    </p:set>
                                    <p:animEffect transition="in" filter="wipe(down)">
                                      <p:cBhvr>
                                        <p:cTn id="118" dur="580">
                                          <p:stCondLst>
                                            <p:cond delay="0"/>
                                          </p:stCondLst>
                                        </p:cTn>
                                        <p:tgtEl>
                                          <p:spTgt spid="74"/>
                                        </p:tgtEl>
                                      </p:cBhvr>
                                    </p:animEffect>
                                    <p:anim calcmode="lin" valueType="num">
                                      <p:cBhvr>
                                        <p:cTn id="119"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124" dur="26">
                                          <p:stCondLst>
                                            <p:cond delay="650"/>
                                          </p:stCondLst>
                                        </p:cTn>
                                        <p:tgtEl>
                                          <p:spTgt spid="74"/>
                                        </p:tgtEl>
                                      </p:cBhvr>
                                      <p:to x="100000" y="60000"/>
                                    </p:animScale>
                                    <p:animScale>
                                      <p:cBhvr>
                                        <p:cTn id="125" dur="166" decel="50000">
                                          <p:stCondLst>
                                            <p:cond delay="676"/>
                                          </p:stCondLst>
                                        </p:cTn>
                                        <p:tgtEl>
                                          <p:spTgt spid="74"/>
                                        </p:tgtEl>
                                      </p:cBhvr>
                                      <p:to x="100000" y="100000"/>
                                    </p:animScale>
                                    <p:animScale>
                                      <p:cBhvr>
                                        <p:cTn id="126" dur="26">
                                          <p:stCondLst>
                                            <p:cond delay="1312"/>
                                          </p:stCondLst>
                                        </p:cTn>
                                        <p:tgtEl>
                                          <p:spTgt spid="74"/>
                                        </p:tgtEl>
                                      </p:cBhvr>
                                      <p:to x="100000" y="80000"/>
                                    </p:animScale>
                                    <p:animScale>
                                      <p:cBhvr>
                                        <p:cTn id="127" dur="166" decel="50000">
                                          <p:stCondLst>
                                            <p:cond delay="1338"/>
                                          </p:stCondLst>
                                        </p:cTn>
                                        <p:tgtEl>
                                          <p:spTgt spid="74"/>
                                        </p:tgtEl>
                                      </p:cBhvr>
                                      <p:to x="100000" y="100000"/>
                                    </p:animScale>
                                    <p:animScale>
                                      <p:cBhvr>
                                        <p:cTn id="128" dur="26">
                                          <p:stCondLst>
                                            <p:cond delay="1642"/>
                                          </p:stCondLst>
                                        </p:cTn>
                                        <p:tgtEl>
                                          <p:spTgt spid="74"/>
                                        </p:tgtEl>
                                      </p:cBhvr>
                                      <p:to x="100000" y="90000"/>
                                    </p:animScale>
                                    <p:animScale>
                                      <p:cBhvr>
                                        <p:cTn id="129" dur="166" decel="50000">
                                          <p:stCondLst>
                                            <p:cond delay="1668"/>
                                          </p:stCondLst>
                                        </p:cTn>
                                        <p:tgtEl>
                                          <p:spTgt spid="74"/>
                                        </p:tgtEl>
                                      </p:cBhvr>
                                      <p:to x="100000" y="100000"/>
                                    </p:animScale>
                                    <p:animScale>
                                      <p:cBhvr>
                                        <p:cTn id="130" dur="26">
                                          <p:stCondLst>
                                            <p:cond delay="1808"/>
                                          </p:stCondLst>
                                        </p:cTn>
                                        <p:tgtEl>
                                          <p:spTgt spid="74"/>
                                        </p:tgtEl>
                                      </p:cBhvr>
                                      <p:to x="100000" y="95000"/>
                                    </p:animScale>
                                    <p:animScale>
                                      <p:cBhvr>
                                        <p:cTn id="131" dur="166" decel="50000">
                                          <p:stCondLst>
                                            <p:cond delay="1834"/>
                                          </p:stCondLst>
                                        </p:cTn>
                                        <p:tgtEl>
                                          <p:spTgt spid="74"/>
                                        </p:tgtEl>
                                      </p:cBhvr>
                                      <p:to x="100000" y="100000"/>
                                    </p:animScale>
                                  </p:childTnLst>
                                </p:cTn>
                              </p:par>
                            </p:childTnLst>
                          </p:cTn>
                        </p:par>
                      </p:childTnLst>
                    </p:cTn>
                  </p:par>
                  <p:par>
                    <p:cTn id="132" fill="hold">
                      <p:stCondLst>
                        <p:cond delay="indefinite"/>
                      </p:stCondLst>
                      <p:childTnLst>
                        <p:par>
                          <p:cTn id="133" fill="hold">
                            <p:stCondLst>
                              <p:cond delay="0"/>
                            </p:stCondLst>
                            <p:childTnLst>
                              <p:par>
                                <p:cTn id="134" presetID="42" presetClass="exit" presetSubtype="0" fill="hold" nodeType="clickEffect">
                                  <p:stCondLst>
                                    <p:cond delay="0"/>
                                  </p:stCondLst>
                                  <p:childTnLst>
                                    <p:animEffect transition="out" filter="fade">
                                      <p:cBhvr>
                                        <p:cTn id="135" dur="1000"/>
                                        <p:tgtEl>
                                          <p:spTgt spid="74"/>
                                        </p:tgtEl>
                                      </p:cBhvr>
                                    </p:animEffect>
                                    <p:anim calcmode="lin" valueType="num">
                                      <p:cBhvr>
                                        <p:cTn id="136" dur="1000"/>
                                        <p:tgtEl>
                                          <p:spTgt spid="74"/>
                                        </p:tgtEl>
                                        <p:attrNameLst>
                                          <p:attrName>ppt_x</p:attrName>
                                        </p:attrNameLst>
                                      </p:cBhvr>
                                      <p:tavLst>
                                        <p:tav tm="0">
                                          <p:val>
                                            <p:strVal val="ppt_x"/>
                                          </p:val>
                                        </p:tav>
                                        <p:tav tm="100000">
                                          <p:val>
                                            <p:strVal val="ppt_x"/>
                                          </p:val>
                                        </p:tav>
                                      </p:tavLst>
                                    </p:anim>
                                    <p:anim calcmode="lin" valueType="num">
                                      <p:cBhvr>
                                        <p:cTn id="137" dur="1000"/>
                                        <p:tgtEl>
                                          <p:spTgt spid="74"/>
                                        </p:tgtEl>
                                        <p:attrNameLst>
                                          <p:attrName>ppt_y</p:attrName>
                                        </p:attrNameLst>
                                      </p:cBhvr>
                                      <p:tavLst>
                                        <p:tav tm="0">
                                          <p:val>
                                            <p:strVal val="ppt_y"/>
                                          </p:val>
                                        </p:tav>
                                        <p:tav tm="100000">
                                          <p:val>
                                            <p:strVal val="ppt_y+.1"/>
                                          </p:val>
                                        </p:tav>
                                      </p:tavLst>
                                    </p:anim>
                                    <p:set>
                                      <p:cBhvr>
                                        <p:cTn id="138" dur="1" fill="hold">
                                          <p:stCondLst>
                                            <p:cond delay="999"/>
                                          </p:stCondLst>
                                        </p:cTn>
                                        <p:tgtEl>
                                          <p:spTgt spid="74"/>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4" presetClass="entr" presetSubtype="10" fill="hold" nodeType="clickEffect">
                                  <p:stCondLst>
                                    <p:cond delay="0"/>
                                  </p:stCondLst>
                                  <p:childTnLst>
                                    <p:set>
                                      <p:cBhvr>
                                        <p:cTn id="142" dur="1" fill="hold">
                                          <p:stCondLst>
                                            <p:cond delay="0"/>
                                          </p:stCondLst>
                                        </p:cTn>
                                        <p:tgtEl>
                                          <p:spTgt spid="77"/>
                                        </p:tgtEl>
                                        <p:attrNameLst>
                                          <p:attrName>style.visibility</p:attrName>
                                        </p:attrNameLst>
                                      </p:cBhvr>
                                      <p:to>
                                        <p:strVal val="visible"/>
                                      </p:to>
                                    </p:set>
                                    <p:animEffect transition="in" filter="randombar(horizontal)">
                                      <p:cBhvr>
                                        <p:cTn id="143" dur="500"/>
                                        <p:tgtEl>
                                          <p:spTgt spid="77"/>
                                        </p:tgtEl>
                                      </p:cBhvr>
                                    </p:animEffect>
                                  </p:childTnLst>
                                </p:cTn>
                              </p:par>
                            </p:childTnLst>
                          </p:cTn>
                        </p:par>
                      </p:childTnLst>
                    </p:cTn>
                  </p:par>
                  <p:par>
                    <p:cTn id="144" fill="hold">
                      <p:stCondLst>
                        <p:cond delay="indefinite"/>
                      </p:stCondLst>
                      <p:childTnLst>
                        <p:par>
                          <p:cTn id="145" fill="hold">
                            <p:stCondLst>
                              <p:cond delay="0"/>
                            </p:stCondLst>
                            <p:childTnLst>
                              <p:par>
                                <p:cTn id="146" presetID="2" presetClass="exit" presetSubtype="4" fill="hold" nodeType="clickEffect">
                                  <p:stCondLst>
                                    <p:cond delay="0"/>
                                  </p:stCondLst>
                                  <p:childTnLst>
                                    <p:anim calcmode="lin" valueType="num">
                                      <p:cBhvr additive="base">
                                        <p:cTn id="147" dur="500"/>
                                        <p:tgtEl>
                                          <p:spTgt spid="77"/>
                                        </p:tgtEl>
                                        <p:attrNameLst>
                                          <p:attrName>ppt_x</p:attrName>
                                        </p:attrNameLst>
                                      </p:cBhvr>
                                      <p:tavLst>
                                        <p:tav tm="0">
                                          <p:val>
                                            <p:strVal val="ppt_x"/>
                                          </p:val>
                                        </p:tav>
                                        <p:tav tm="100000">
                                          <p:val>
                                            <p:strVal val="ppt_x"/>
                                          </p:val>
                                        </p:tav>
                                      </p:tavLst>
                                    </p:anim>
                                    <p:anim calcmode="lin" valueType="num">
                                      <p:cBhvr additive="base">
                                        <p:cTn id="148" dur="500"/>
                                        <p:tgtEl>
                                          <p:spTgt spid="77"/>
                                        </p:tgtEl>
                                        <p:attrNameLst>
                                          <p:attrName>ppt_y</p:attrName>
                                        </p:attrNameLst>
                                      </p:cBhvr>
                                      <p:tavLst>
                                        <p:tav tm="0">
                                          <p:val>
                                            <p:strVal val="ppt_y"/>
                                          </p:val>
                                        </p:tav>
                                        <p:tav tm="100000">
                                          <p:val>
                                            <p:strVal val="1+ppt_h/2"/>
                                          </p:val>
                                        </p:tav>
                                      </p:tavLst>
                                    </p:anim>
                                    <p:set>
                                      <p:cBhvr>
                                        <p:cTn id="149" dur="1" fill="hold">
                                          <p:stCondLst>
                                            <p:cond delay="499"/>
                                          </p:stCondLst>
                                        </p:cTn>
                                        <p:tgtEl>
                                          <p:spTgt spid="77"/>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21" presetClass="entr" presetSubtype="1" fill="hold" nodeType="clickEffect">
                                  <p:stCondLst>
                                    <p:cond delay="0"/>
                                  </p:stCondLst>
                                  <p:childTnLst>
                                    <p:set>
                                      <p:cBhvr>
                                        <p:cTn id="153" dur="1" fill="hold">
                                          <p:stCondLst>
                                            <p:cond delay="0"/>
                                          </p:stCondLst>
                                        </p:cTn>
                                        <p:tgtEl>
                                          <p:spTgt spid="80"/>
                                        </p:tgtEl>
                                        <p:attrNameLst>
                                          <p:attrName>style.visibility</p:attrName>
                                        </p:attrNameLst>
                                      </p:cBhvr>
                                      <p:to>
                                        <p:strVal val="visible"/>
                                      </p:to>
                                    </p:set>
                                    <p:animEffect transition="in" filter="wheel(1)">
                                      <p:cBhvr>
                                        <p:cTn id="154" dur="2000"/>
                                        <p:tgtEl>
                                          <p:spTgt spid="80"/>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xit" presetSubtype="0" fill="hold" nodeType="clickEffect">
                                  <p:stCondLst>
                                    <p:cond delay="0"/>
                                  </p:stCondLst>
                                  <p:childTnLst>
                                    <p:animEffect transition="out" filter="fade">
                                      <p:cBhvr>
                                        <p:cTn id="158" dur="500"/>
                                        <p:tgtEl>
                                          <p:spTgt spid="80"/>
                                        </p:tgtEl>
                                      </p:cBhvr>
                                    </p:animEffect>
                                    <p:set>
                                      <p:cBhvr>
                                        <p:cTn id="159" dur="1" fill="hold">
                                          <p:stCondLst>
                                            <p:cond delay="499"/>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3" grpId="1" animBg="1"/>
      <p:bldP spid="84" grpId="0" animBg="1"/>
      <p:bldP spid="8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Autofit/>
          </a:bodyPr>
          <a:lstStyle/>
          <a:p>
            <a:r>
              <a:rPr lang="en-US" dirty="0"/>
              <a:t>External: Business contextual complexity</a:t>
            </a:r>
            <a:endParaRPr lang="en-IN" dirty="0"/>
          </a:p>
        </p:txBody>
      </p:sp>
      <p:sp>
        <p:nvSpPr>
          <p:cNvPr id="5" name="Footer Placeholder 4"/>
          <p:cNvSpPr>
            <a:spLocks noGrp="1"/>
          </p:cNvSpPr>
          <p:nvPr>
            <p:ph type="ftr" sz="quarter" idx="11"/>
          </p:nvPr>
        </p:nvSpPr>
        <p:spPr/>
        <p:txBody>
          <a:bodyPr/>
          <a:lstStyle/>
          <a:p>
            <a:r>
              <a:rPr lang="en-US" dirty="0"/>
              <a:t>Confidential </a:t>
            </a:r>
          </a:p>
        </p:txBody>
      </p:sp>
      <p:pic>
        <p:nvPicPr>
          <p:cNvPr id="1027" name="Picture 3" descr="C:\Users\admin\Pictures\edp.png"/>
          <p:cNvPicPr>
            <a:picLocks noChangeAspect="1" noChangeArrowheads="1"/>
          </p:cNvPicPr>
          <p:nvPr/>
        </p:nvPicPr>
        <p:blipFill>
          <a:blip r:embed="rId4" cstate="print"/>
          <a:srcRect/>
          <a:stretch>
            <a:fillRect/>
          </a:stretch>
        </p:blipFill>
        <p:spPr bwMode="auto">
          <a:xfrm>
            <a:off x="1866900" y="1760411"/>
            <a:ext cx="8458200" cy="4993505"/>
          </a:xfrm>
          <a:prstGeom prst="rect">
            <a:avLst/>
          </a:prstGeom>
          <a:noFill/>
        </p:spPr>
      </p:pic>
    </p:spTree>
    <p:custDataLst>
      <p:tags r:id="rId1"/>
    </p:custDataLst>
    <p:extLst>
      <p:ext uri="{BB962C8B-B14F-4D97-AF65-F5344CB8AC3E}">
        <p14:creationId xmlns:p14="http://schemas.microsoft.com/office/powerpoint/2010/main" val="2449967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AEE6B715A08048ADEE35852ECB6708" ma:contentTypeVersion="14" ma:contentTypeDescription="Create a new document." ma:contentTypeScope="" ma:versionID="aceea36624a0ceb422d2c900cff95359">
  <xsd:schema xmlns:xsd="http://www.w3.org/2001/XMLSchema" xmlns:xs="http://www.w3.org/2001/XMLSchema" xmlns:p="http://schemas.microsoft.com/office/2006/metadata/properties" xmlns:ns2="2e62f9a1-6b4f-4142-a286-d5cd9a077995" xmlns:ns3="63ff88a5-1261-4e69-af65-167208e56433" targetNamespace="http://schemas.microsoft.com/office/2006/metadata/properties" ma:root="true" ma:fieldsID="cf4defa7f3a8747598481e28ce3ef5ad" ns2:_="" ns3:_="">
    <xsd:import namespace="2e62f9a1-6b4f-4142-a286-d5cd9a077995"/>
    <xsd:import namespace="63ff88a5-1261-4e69-af65-167208e56433"/>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62f9a1-6b4f-4142-a286-d5cd9a0779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790f828-4d96-4d10-bc53-6c3febba0be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ff88a5-1261-4e69-af65-167208e5643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16b6dbd-2851-4f6f-aa81-2e158a887d45}" ma:internalName="TaxCatchAll" ma:showField="CatchAllData" ma:web="63ff88a5-1261-4e69-af65-167208e5643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40F711-AD0A-4E8D-9DC5-3ABBE8D9A19A}">
  <ds:schemaRefs>
    <ds:schemaRef ds:uri="http://schemas.microsoft.com/sharepoint/v3/contenttype/forms"/>
  </ds:schemaRefs>
</ds:datastoreItem>
</file>

<file path=customXml/itemProps2.xml><?xml version="1.0" encoding="utf-8"?>
<ds:datastoreItem xmlns:ds="http://schemas.openxmlformats.org/officeDocument/2006/customXml" ds:itemID="{6B4A83FE-A737-4316-BE45-9FC86B273B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62f9a1-6b4f-4142-a286-d5cd9a077995"/>
    <ds:schemaRef ds:uri="63ff88a5-1261-4e69-af65-167208e564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TotalTime>1082</TotalTime>
  <Words>1930</Words>
  <Application>Microsoft Office PowerPoint</Application>
  <PresentationFormat>Widescreen</PresentationFormat>
  <Paragraphs>311</Paragraphs>
  <Slides>20</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Arial</vt:lpstr>
      <vt:lpstr>Arial-BoldMT</vt:lpstr>
      <vt:lpstr>ArialMT</vt:lpstr>
      <vt:lpstr>Calibri</vt:lpstr>
      <vt:lpstr>Calibri Light</vt:lpstr>
      <vt:lpstr>Concourse T3</vt:lpstr>
      <vt:lpstr>Courier New</vt:lpstr>
      <vt:lpstr>Gadugi</vt:lpstr>
      <vt:lpstr>Gill Sans MT</vt:lpstr>
      <vt:lpstr>Times New Roman</vt:lpstr>
      <vt:lpstr>Wingdings</vt:lpstr>
      <vt:lpstr>Wingdings 3</vt:lpstr>
      <vt:lpstr>Gallery</vt:lpstr>
      <vt:lpstr>PowerPoint Presentation</vt:lpstr>
      <vt:lpstr>Enterprise Risk Management - non-life insurance</vt:lpstr>
      <vt:lpstr>DISCLAIMER</vt:lpstr>
      <vt:lpstr>References for the Presentation </vt:lpstr>
      <vt:lpstr>Agenda</vt:lpstr>
      <vt:lpstr>GI Business Proposition </vt:lpstr>
      <vt:lpstr>Risk Interfaces-Partners/Vendors/Intermediaries</vt:lpstr>
      <vt:lpstr>Risk Interfaces</vt:lpstr>
      <vt:lpstr>External: Business contextual complexity</vt:lpstr>
      <vt:lpstr>PowerPoint Presentation</vt:lpstr>
      <vt:lpstr>Key Risk Indicator Approach</vt:lpstr>
      <vt:lpstr>Emerging Risk</vt:lpstr>
      <vt:lpstr>Emerging Risk</vt:lpstr>
      <vt:lpstr>Snapshot – Industry View</vt:lpstr>
      <vt:lpstr>Snapshot – Industry View</vt:lpstr>
      <vt:lpstr>Snapshot – Industry View cont…</vt:lpstr>
      <vt:lpstr>Risks arising from regulatory changes</vt:lpstr>
      <vt:lpstr>Risks arising from regulatory changes</vt:lpstr>
      <vt:lpstr>Risks arising from regulatory changes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rise of new and emerging risks and models in non-life insurance</dc:title>
  <dc:creator>Atyam, Satyanandan</dc:creator>
  <cp:lastModifiedBy>Paresh Shetty - Assistant Manager</cp:lastModifiedBy>
  <cp:revision>82</cp:revision>
  <dcterms:created xsi:type="dcterms:W3CDTF">2021-09-08T09:32:25Z</dcterms:created>
  <dcterms:modified xsi:type="dcterms:W3CDTF">2023-09-01T06:55:54Z</dcterms:modified>
</cp:coreProperties>
</file>