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8.xml" ContentType="application/vnd.openxmlformats-officedocument.themeOverride+xml"/>
  <Override PartName="/ppt/charts/style3.xml" ContentType="application/vnd.ms-office.chartstyle+xml"/>
  <Override PartName="/ppt/theme/themeOverride9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charts/chart3.xml" ContentType="application/vnd.openxmlformats-officedocument.drawingml.chart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charts/colors3.xml" ContentType="application/vnd.ms-office.chartcolorstyl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Override21.xml" ContentType="application/vnd.openxmlformats-officedocument.themeOverrid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61" r:id="rId2"/>
    <p:sldId id="271" r:id="rId3"/>
    <p:sldId id="272" r:id="rId4"/>
    <p:sldId id="262" r:id="rId5"/>
    <p:sldId id="266" r:id="rId6"/>
    <p:sldId id="258" r:id="rId7"/>
    <p:sldId id="270" r:id="rId8"/>
    <p:sldId id="257" r:id="rId9"/>
    <p:sldId id="259" r:id="rId10"/>
    <p:sldId id="260" r:id="rId11"/>
    <p:sldId id="265" r:id="rId12"/>
    <p:sldId id="273" r:id="rId13"/>
    <p:sldId id="275" r:id="rId14"/>
    <p:sldId id="282" r:id="rId15"/>
    <p:sldId id="285" r:id="rId16"/>
    <p:sldId id="274" r:id="rId17"/>
    <p:sldId id="276" r:id="rId18"/>
    <p:sldId id="277" r:id="rId19"/>
    <p:sldId id="278" r:id="rId20"/>
    <p:sldId id="279" r:id="rId21"/>
    <p:sldId id="280" r:id="rId22"/>
    <p:sldId id="283" r:id="rId23"/>
    <p:sldId id="28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8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e1ecc3463898598/Documents/Book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e1ecc3463898598/Documents/Book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e1ecc3463898598/Documents/Book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e1ecc3463898598/Documents/Book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e1ecc3463898598/Documents/Book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/>
              <a:t>Insurance</a:t>
            </a:r>
            <a:r>
              <a:rPr lang="en-IN" b="1" baseline="0"/>
              <a:t> Co. B</a:t>
            </a:r>
            <a:endParaRPr lang="en-IN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NIM(LHS)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Lit>
              <c:ptCount val="1"/>
              <c:pt idx="0">
                <c:v>NIM</c:v>
              </c:pt>
            </c:strLit>
          </c:cat>
          <c:val>
            <c:numRef>
              <c:f>Sheet3!$E$10:$N$10</c:f>
              <c:numCache>
                <c:formatCode>General</c:formatCode>
                <c:ptCount val="10"/>
                <c:pt idx="0">
                  <c:v>1.64</c:v>
                </c:pt>
                <c:pt idx="1">
                  <c:v>1.21</c:v>
                </c:pt>
                <c:pt idx="2">
                  <c:v>1.1399999999999999</c:v>
                </c:pt>
                <c:pt idx="3">
                  <c:v>5.07</c:v>
                </c:pt>
                <c:pt idx="4">
                  <c:v>2.74</c:v>
                </c:pt>
                <c:pt idx="5">
                  <c:v>4.17</c:v>
                </c:pt>
                <c:pt idx="6">
                  <c:v>4.45</c:v>
                </c:pt>
                <c:pt idx="7">
                  <c:v>7.94</c:v>
                </c:pt>
                <c:pt idx="8">
                  <c:v>4.76</c:v>
                </c:pt>
                <c:pt idx="9">
                  <c:v>7.13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C2-4B98-A962-CB74C77E4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4800560"/>
        <c:axId val="120596032"/>
      </c:lineChart>
      <c:lineChart>
        <c:grouping val="standard"/>
        <c:varyColors val="0"/>
        <c:ser>
          <c:idx val="1"/>
          <c:order val="1"/>
          <c:tx>
            <c:v>India 10y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Lit>
              <c:ptCount val="1"/>
              <c:pt idx="0">
                <c:v>India 10y</c:v>
              </c:pt>
            </c:strLit>
          </c:cat>
          <c:val>
            <c:numRef>
              <c:f>Sheet3!$E$11:$N$11</c:f>
              <c:numCache>
                <c:formatCode>0.00%</c:formatCode>
                <c:ptCount val="10"/>
                <c:pt idx="0">
                  <c:v>7.3011999999999994E-2</c:v>
                </c:pt>
                <c:pt idx="1">
                  <c:v>6.8312999999999999E-2</c:v>
                </c:pt>
                <c:pt idx="2">
                  <c:v>6.1686999999999999E-2</c:v>
                </c:pt>
                <c:pt idx="3">
                  <c:v>6.2892000000000003E-2</c:v>
                </c:pt>
                <c:pt idx="4">
                  <c:v>7.3494000000000004E-2</c:v>
                </c:pt>
                <c:pt idx="5">
                  <c:v>7.3599999999999999E-2</c:v>
                </c:pt>
                <c:pt idx="6">
                  <c:v>6.6386000000000001E-2</c:v>
                </c:pt>
                <c:pt idx="7">
                  <c:v>7.3734999999999995E-2</c:v>
                </c:pt>
                <c:pt idx="8">
                  <c:v>7.7469999999999997E-2</c:v>
                </c:pt>
                <c:pt idx="9">
                  <c:v>9.0602000000000002E-2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C2-4B98-A962-CB74C77E4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762384"/>
        <c:axId val="844068368"/>
      </c:lineChart>
      <c:catAx>
        <c:axId val="60480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596032"/>
        <c:crosses val="autoZero"/>
        <c:auto val="1"/>
        <c:lblAlgn val="ctr"/>
        <c:lblOffset val="100"/>
        <c:noMultiLvlLbl val="0"/>
      </c:catAx>
      <c:valAx>
        <c:axId val="120596032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800560"/>
        <c:crosses val="autoZero"/>
        <c:crossBetween val="between"/>
      </c:valAx>
      <c:valAx>
        <c:axId val="844068368"/>
        <c:scaling>
          <c:orientation val="minMax"/>
          <c:min val="6.0000000000000012E-2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762384"/>
        <c:crosses val="max"/>
        <c:crossBetween val="between"/>
      </c:valAx>
      <c:catAx>
        <c:axId val="123762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40683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/>
              <a:t>Insurance</a:t>
            </a:r>
            <a:r>
              <a:rPr lang="en-IN" b="1" baseline="0"/>
              <a:t> Co. A</a:t>
            </a:r>
            <a:endParaRPr lang="en-IN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6823668443732534E-2"/>
          <c:y val="9.8289497654946087E-2"/>
          <c:w val="0.90754165031194756"/>
          <c:h val="0.81374722022917612"/>
        </c:manualLayout>
      </c:layout>
      <c:lineChart>
        <c:grouping val="standard"/>
        <c:varyColors val="0"/>
        <c:ser>
          <c:idx val="0"/>
          <c:order val="0"/>
          <c:tx>
            <c:v>NIM(LHS)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Lit>
              <c:ptCount val="1"/>
              <c:pt idx="0">
                <c:v>NIM</c:v>
              </c:pt>
            </c:strLit>
          </c:cat>
          <c:val>
            <c:numRef>
              <c:f>Sheet3!$E$7:$N$7</c:f>
              <c:numCache>
                <c:formatCode>General</c:formatCode>
                <c:ptCount val="10"/>
                <c:pt idx="0">
                  <c:v>1.94</c:v>
                </c:pt>
                <c:pt idx="1">
                  <c:v>1.84</c:v>
                </c:pt>
                <c:pt idx="2">
                  <c:v>1.9</c:v>
                </c:pt>
                <c:pt idx="3">
                  <c:v>4.41</c:v>
                </c:pt>
                <c:pt idx="4">
                  <c:v>3.32</c:v>
                </c:pt>
                <c:pt idx="5">
                  <c:v>3.43</c:v>
                </c:pt>
                <c:pt idx="6">
                  <c:v>2.91</c:v>
                </c:pt>
                <c:pt idx="7">
                  <c:v>4.51</c:v>
                </c:pt>
                <c:pt idx="8">
                  <c:v>2.88</c:v>
                </c:pt>
                <c:pt idx="9">
                  <c:v>4.22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97-4194-91DC-3396F5BB5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4800560"/>
        <c:axId val="120596032"/>
      </c:lineChart>
      <c:lineChart>
        <c:grouping val="standard"/>
        <c:varyColors val="0"/>
        <c:ser>
          <c:idx val="1"/>
          <c:order val="1"/>
          <c:tx>
            <c:v>India 30y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Lit>
              <c:ptCount val="1"/>
              <c:pt idx="0">
                <c:v>India 10y</c:v>
              </c:pt>
            </c:strLit>
          </c:cat>
          <c:val>
            <c:numRef>
              <c:f>Sheet3!$E$12:$N$12</c:f>
              <c:numCache>
                <c:formatCode>0.00%</c:formatCode>
                <c:ptCount val="10"/>
                <c:pt idx="0">
                  <c:v>7.3976E-2</c:v>
                </c:pt>
                <c:pt idx="1">
                  <c:v>7.2722999999999996E-2</c:v>
                </c:pt>
                <c:pt idx="2">
                  <c:v>6.7710000000000006E-2</c:v>
                </c:pt>
                <c:pt idx="3">
                  <c:v>6.8289000000000002E-2</c:v>
                </c:pt>
                <c:pt idx="4">
                  <c:v>7.6192999999999997E-2</c:v>
                </c:pt>
                <c:pt idx="5">
                  <c:v>7.5999999999999998E-2</c:v>
                </c:pt>
                <c:pt idx="6">
                  <c:v>7.3301000000000005E-2</c:v>
                </c:pt>
                <c:pt idx="7">
                  <c:v>7.8950000000000006E-2</c:v>
                </c:pt>
                <c:pt idx="8">
                  <c:v>7.7830999999999997E-2</c:v>
                </c:pt>
                <c:pt idx="9">
                  <c:v>9.35E-2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97-4194-91DC-3396F5BB5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762384"/>
        <c:axId val="844068368"/>
      </c:lineChart>
      <c:catAx>
        <c:axId val="60480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596032"/>
        <c:crosses val="autoZero"/>
        <c:auto val="1"/>
        <c:lblAlgn val="ctr"/>
        <c:lblOffset val="100"/>
        <c:noMultiLvlLbl val="0"/>
      </c:catAx>
      <c:valAx>
        <c:axId val="120596032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800560"/>
        <c:crosses val="autoZero"/>
        <c:crossBetween val="between"/>
      </c:valAx>
      <c:valAx>
        <c:axId val="844068368"/>
        <c:scaling>
          <c:orientation val="minMax"/>
          <c:min val="6.0000000000000012E-2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762384"/>
        <c:crosses val="max"/>
        <c:crossBetween val="between"/>
      </c:valAx>
      <c:catAx>
        <c:axId val="123762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40683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2600" b="1"/>
              <a:t>Insurance</a:t>
            </a:r>
            <a:r>
              <a:rPr lang="en-IN" sz="2600" b="1" baseline="0"/>
              <a:t> Co. C</a:t>
            </a:r>
            <a:endParaRPr lang="en-IN" sz="2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NPM(LHS)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Lit>
              <c:ptCount val="1"/>
              <c:pt idx="0">
                <c:v>NIM</c:v>
              </c:pt>
            </c:strLit>
          </c:cat>
          <c:val>
            <c:numRef>
              <c:f>Sheet3!$E$8:$N$8</c:f>
              <c:numCache>
                <c:formatCode>General</c:formatCode>
                <c:ptCount val="10"/>
                <c:pt idx="0">
                  <c:v>2.13</c:v>
                </c:pt>
                <c:pt idx="1">
                  <c:v>1.81</c:v>
                </c:pt>
                <c:pt idx="2">
                  <c:v>1.77</c:v>
                </c:pt>
                <c:pt idx="3">
                  <c:v>3.24</c:v>
                </c:pt>
                <c:pt idx="4">
                  <c:v>2.98</c:v>
                </c:pt>
                <c:pt idx="5">
                  <c:v>2.13</c:v>
                </c:pt>
                <c:pt idx="6">
                  <c:v>1.81</c:v>
                </c:pt>
                <c:pt idx="7">
                  <c:v>1.77</c:v>
                </c:pt>
                <c:pt idx="8">
                  <c:v>3.24</c:v>
                </c:pt>
                <c:pt idx="9">
                  <c:v>2.98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78-4874-8D05-DE08B4F5C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4800560"/>
        <c:axId val="120596032"/>
      </c:lineChart>
      <c:lineChart>
        <c:grouping val="standard"/>
        <c:varyColors val="0"/>
        <c:ser>
          <c:idx val="1"/>
          <c:order val="1"/>
          <c:tx>
            <c:v>India 10y-30y Spread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Lit>
              <c:ptCount val="1"/>
              <c:pt idx="0">
                <c:v>India 10y</c:v>
              </c:pt>
            </c:strLit>
          </c:cat>
          <c:val>
            <c:numRef>
              <c:f>Sheet3!$E$13:$N$13</c:f>
              <c:numCache>
                <c:formatCode>0.00%</c:formatCode>
                <c:ptCount val="10"/>
                <c:pt idx="0">
                  <c:v>-9.6400000000000652E-4</c:v>
                </c:pt>
                <c:pt idx="1">
                  <c:v>-4.4099999999999973E-3</c:v>
                </c:pt>
                <c:pt idx="2">
                  <c:v>-6.0230000000000075E-3</c:v>
                </c:pt>
                <c:pt idx="3">
                  <c:v>-5.396999999999999E-3</c:v>
                </c:pt>
                <c:pt idx="4">
                  <c:v>-2.6989999999999931E-3</c:v>
                </c:pt>
                <c:pt idx="5">
                  <c:v>-2.3999999999999994E-3</c:v>
                </c:pt>
                <c:pt idx="6">
                  <c:v>-6.9150000000000045E-3</c:v>
                </c:pt>
                <c:pt idx="7">
                  <c:v>-5.2150000000000113E-3</c:v>
                </c:pt>
                <c:pt idx="8">
                  <c:v>-3.6100000000000021E-4</c:v>
                </c:pt>
                <c:pt idx="9">
                  <c:v>-2.8979999999999978E-3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78-4874-8D05-DE08B4F5C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762384"/>
        <c:axId val="844068368"/>
      </c:lineChart>
      <c:catAx>
        <c:axId val="60480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596032"/>
        <c:crosses val="autoZero"/>
        <c:auto val="1"/>
        <c:lblAlgn val="ctr"/>
        <c:lblOffset val="100"/>
        <c:noMultiLvlLbl val="0"/>
      </c:catAx>
      <c:valAx>
        <c:axId val="120596032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800560"/>
        <c:crosses val="autoZero"/>
        <c:crossBetween val="between"/>
      </c:valAx>
      <c:valAx>
        <c:axId val="844068368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762384"/>
        <c:crosses val="max"/>
        <c:crossBetween val="between"/>
      </c:valAx>
      <c:catAx>
        <c:axId val="123762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40683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2800" b="1"/>
              <a:t>Non-Life</a:t>
            </a:r>
            <a:r>
              <a:rPr lang="en-IN" sz="2800" b="1" baseline="0"/>
              <a:t> Insurance Company</a:t>
            </a:r>
            <a:endParaRPr lang="en-IN" sz="2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v>NPM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Lit>
              <c:ptCount val="1"/>
              <c:pt idx="0">
                <c:v>NPM</c:v>
              </c:pt>
            </c:strLit>
          </c:cat>
          <c:val>
            <c:numRef>
              <c:f>Sheet2!$E$14:$N$14</c:f>
              <c:numCache>
                <c:formatCode>General</c:formatCode>
                <c:ptCount val="10"/>
                <c:pt idx="0">
                  <c:v>9.67</c:v>
                </c:pt>
                <c:pt idx="1">
                  <c:v>8.9</c:v>
                </c:pt>
                <c:pt idx="2">
                  <c:v>13.71</c:v>
                </c:pt>
                <c:pt idx="3">
                  <c:v>11.8</c:v>
                </c:pt>
                <c:pt idx="4">
                  <c:v>11.46</c:v>
                </c:pt>
                <c:pt idx="5">
                  <c:v>11.26</c:v>
                </c:pt>
                <c:pt idx="6">
                  <c:v>10.36</c:v>
                </c:pt>
                <c:pt idx="7">
                  <c:v>8.4499999999999993</c:v>
                </c:pt>
                <c:pt idx="8">
                  <c:v>10.3</c:v>
                </c:pt>
                <c:pt idx="9">
                  <c:v>9.92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75-406A-A2ED-646FA3842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5468623"/>
        <c:axId val="1400356975"/>
      </c:lineChart>
      <c:lineChart>
        <c:grouping val="standard"/>
        <c:varyColors val="0"/>
        <c:ser>
          <c:idx val="0"/>
          <c:order val="0"/>
          <c:tx>
            <c:v>India 2y-RHS(reversed)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Lit>
              <c:ptCount val="1"/>
              <c:pt idx="0">
                <c:v>India 2y</c:v>
              </c:pt>
            </c:strLit>
          </c:cat>
          <c:val>
            <c:numRef>
              <c:f>Sheet2!$E$12:$N$12</c:f>
              <c:numCache>
                <c:formatCode>0.00%</c:formatCode>
                <c:ptCount val="10"/>
                <c:pt idx="0">
                  <c:v>6.9639000000000006E-2</c:v>
                </c:pt>
                <c:pt idx="1">
                  <c:v>5.0916000000000003E-2</c:v>
                </c:pt>
                <c:pt idx="2">
                  <c:v>4.5855E-2</c:v>
                </c:pt>
                <c:pt idx="3">
                  <c:v>4.9059999999999999E-2</c:v>
                </c:pt>
                <c:pt idx="4">
                  <c:v>6.6265000000000004E-2</c:v>
                </c:pt>
                <c:pt idx="5">
                  <c:v>6.7613999999999994E-2</c:v>
                </c:pt>
                <c:pt idx="6">
                  <c:v>6.4890000000000003E-2</c:v>
                </c:pt>
                <c:pt idx="7">
                  <c:v>7.2506000000000001E-2</c:v>
                </c:pt>
                <c:pt idx="8">
                  <c:v>7.7734999999999999E-2</c:v>
                </c:pt>
                <c:pt idx="9">
                  <c:v>8.5156999999999997E-2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75-406A-A2ED-646FA3842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1310495"/>
        <c:axId val="1231523055"/>
      </c:lineChart>
      <c:catAx>
        <c:axId val="124546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356975"/>
        <c:crosses val="autoZero"/>
        <c:auto val="1"/>
        <c:lblAlgn val="ctr"/>
        <c:lblOffset val="100"/>
        <c:noMultiLvlLbl val="0"/>
      </c:catAx>
      <c:valAx>
        <c:axId val="1400356975"/>
        <c:scaling>
          <c:orientation val="minMax"/>
          <c:min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468623"/>
        <c:crosses val="autoZero"/>
        <c:crossBetween val="between"/>
      </c:valAx>
      <c:valAx>
        <c:axId val="1231523055"/>
        <c:scaling>
          <c:orientation val="maxMin"/>
          <c:min val="4.0000000000000008E-2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1310495"/>
        <c:crosses val="max"/>
        <c:crossBetween val="between"/>
      </c:valAx>
      <c:catAx>
        <c:axId val="1331310495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23152305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Sheet5!$D$5</c:f>
              <c:strCache>
                <c:ptCount val="1"/>
                <c:pt idx="0">
                  <c:v>h*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Sheet5!$C$6:$C$23</c:f>
              <c:numCache>
                <c:formatCode>General</c:formatCode>
                <c:ptCount val="18"/>
                <c:pt idx="0">
                  <c:v>0</c:v>
                </c:pt>
                <c:pt idx="1">
                  <c:v>8.3333333333333329E-2</c:v>
                </c:pt>
                <c:pt idx="2">
                  <c:v>0.16666666666666666</c:v>
                </c:pt>
                <c:pt idx="3">
                  <c:v>0.25</c:v>
                </c:pt>
                <c:pt idx="4">
                  <c:v>0.33333333333333331</c:v>
                </c:pt>
                <c:pt idx="5">
                  <c:v>0.41666666666666663</c:v>
                </c:pt>
                <c:pt idx="6">
                  <c:v>0.49999999999999994</c:v>
                </c:pt>
                <c:pt idx="7">
                  <c:v>0.58333333333333326</c:v>
                </c:pt>
                <c:pt idx="8">
                  <c:v>0.66666666666666663</c:v>
                </c:pt>
                <c:pt idx="9">
                  <c:v>0.75</c:v>
                </c:pt>
                <c:pt idx="10">
                  <c:v>0.83333333333333337</c:v>
                </c:pt>
                <c:pt idx="11">
                  <c:v>0.91666666666666674</c:v>
                </c:pt>
                <c:pt idx="12">
                  <c:v>1</c:v>
                </c:pt>
                <c:pt idx="13">
                  <c:v>1.0833333333333333</c:v>
                </c:pt>
                <c:pt idx="14">
                  <c:v>1.1666666666666665</c:v>
                </c:pt>
                <c:pt idx="15">
                  <c:v>1.2499999999999998</c:v>
                </c:pt>
                <c:pt idx="16">
                  <c:v>1.333333333333333</c:v>
                </c:pt>
                <c:pt idx="17">
                  <c:v>1.4166666666666663</c:v>
                </c:pt>
              </c:numCache>
            </c:numRef>
          </c:xVal>
          <c:yVal>
            <c:numRef>
              <c:f>Sheet5!$D$6:$D$23</c:f>
              <c:numCache>
                <c:formatCode>General</c:formatCode>
                <c:ptCount val="18"/>
                <c:pt idx="0">
                  <c:v>0.5</c:v>
                </c:pt>
                <c:pt idx="1">
                  <c:v>0.55000000000000004</c:v>
                </c:pt>
                <c:pt idx="2">
                  <c:v>0.5</c:v>
                </c:pt>
                <c:pt idx="3">
                  <c:v>0.65</c:v>
                </c:pt>
                <c:pt idx="4">
                  <c:v>0.7</c:v>
                </c:pt>
                <c:pt idx="5">
                  <c:v>0.55000000000000004</c:v>
                </c:pt>
                <c:pt idx="6">
                  <c:v>0.4</c:v>
                </c:pt>
                <c:pt idx="7">
                  <c:v>0.45</c:v>
                </c:pt>
                <c:pt idx="8">
                  <c:v>0.6</c:v>
                </c:pt>
                <c:pt idx="9">
                  <c:v>0.7</c:v>
                </c:pt>
                <c:pt idx="10">
                  <c:v>0.75</c:v>
                </c:pt>
                <c:pt idx="11">
                  <c:v>0.6</c:v>
                </c:pt>
                <c:pt idx="12">
                  <c:v>0.65</c:v>
                </c:pt>
                <c:pt idx="13">
                  <c:v>0.56999999999999995</c:v>
                </c:pt>
                <c:pt idx="14">
                  <c:v>0.59</c:v>
                </c:pt>
                <c:pt idx="15">
                  <c:v>0.45</c:v>
                </c:pt>
                <c:pt idx="16">
                  <c:v>0.6</c:v>
                </c:pt>
                <c:pt idx="17">
                  <c:v>0.65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A50-4D09-B76E-560D2561B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9584431"/>
        <c:axId val="1320997103"/>
      </c:scatterChart>
      <c:valAx>
        <c:axId val="128958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0997103"/>
        <c:crosses val="autoZero"/>
        <c:crossBetween val="midCat"/>
      </c:valAx>
      <c:valAx>
        <c:axId val="1320997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958443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EFBB-0BCC-4A1D-9ED8-84B8867ABABE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F371-8F35-4F90-9E77-40C93ED62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217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64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359371" y="228600"/>
            <a:ext cx="11832629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jp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3503068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1076632" y="3655468"/>
            <a:ext cx="7673974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 sz="2400" b="1" i="0" u="sng" dirty="0">
                <a:solidFill>
                  <a:srgbClr val="222222"/>
                </a:solidFill>
                <a:effectLst/>
                <a:latin typeface="Trebuchet MS" panose="020B0603020202020204" pitchFamily="34" charset="0"/>
              </a:rPr>
              <a:t>Risk Management tools for hedging – beyond FRAs</a:t>
            </a:r>
            <a:endParaRPr lang="en-GB" sz="2400" b="1" i="0" dirty="0">
              <a:solidFill>
                <a:srgbClr val="222222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es-ES" altLang="en-US" sz="3600" b="1" kern="0" dirty="0">
              <a:solidFill>
                <a:schemeClr val="tx1"/>
              </a:solidFill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1774826" y="4267200"/>
            <a:ext cx="6149974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US" alt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              Anupam K Mitra</a:t>
            </a:r>
            <a:br>
              <a:rPr lang="en-US" altLang="en-US" sz="1800" b="1" dirty="0">
                <a:solidFill>
                  <a:schemeClr val="tx1"/>
                </a:solidFill>
              </a:rPr>
            </a:br>
            <a:endParaRPr lang="en-US" alt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              Founder, Quantropy Research and Solutions</a:t>
            </a:r>
            <a:br>
              <a:rPr lang="en-US" altLang="en-US" sz="1800" b="1" dirty="0">
                <a:solidFill>
                  <a:schemeClr val="tx1"/>
                </a:solidFill>
              </a:rPr>
            </a:br>
            <a:endParaRPr lang="es-ES" alt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1066800" y="457200"/>
            <a:ext cx="10363200" cy="2667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endParaRPr lang="en-GB" sz="18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l"/>
            <a:endParaRPr lang="en-GB" sz="18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l"/>
            <a:endParaRPr lang="en-GB" sz="18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l"/>
            <a:r>
              <a:rPr lang="en-GB" sz="3600" b="1" i="0" u="sng" dirty="0">
                <a:solidFill>
                  <a:srgbClr val="222222"/>
                </a:solidFill>
                <a:effectLst/>
                <a:latin typeface="Trebuchet MS" panose="020B0603020202020204" pitchFamily="34" charset="0"/>
              </a:rPr>
              <a:t>7th Seminar on Enterprise Risk Management</a:t>
            </a:r>
            <a:endParaRPr lang="en-GB" sz="3600" b="1" i="0" dirty="0">
              <a:solidFill>
                <a:srgbClr val="222222"/>
              </a:solidFill>
              <a:effectLst/>
              <a:latin typeface="Trebuchet MS" panose="020B0603020202020204" pitchFamily="34" charset="0"/>
            </a:endParaRPr>
          </a:p>
          <a:p>
            <a:pPr algn="l"/>
            <a:r>
              <a:rPr lang="en-GB" sz="1800" b="1" i="0" dirty="0">
                <a:solidFill>
                  <a:srgbClr val="222222"/>
                </a:solidFill>
                <a:effectLst/>
                <a:latin typeface="Trebuchet MS" panose="020B0603020202020204" pitchFamily="34" charset="0"/>
              </a:rPr>
              <a:t> </a:t>
            </a:r>
          </a:p>
          <a:p>
            <a:pPr algn="l"/>
            <a:endParaRPr lang="en-GB" sz="1800" b="1" dirty="0">
              <a:solidFill>
                <a:srgbClr val="222222"/>
              </a:solidFill>
              <a:latin typeface="Trebuchet MS" panose="020B0603020202020204" pitchFamily="34" charset="0"/>
            </a:endParaRPr>
          </a:p>
          <a:p>
            <a:pPr algn="l"/>
            <a:endParaRPr lang="en-GB" sz="1800" b="1" dirty="0">
              <a:solidFill>
                <a:srgbClr val="222222"/>
              </a:solidFill>
              <a:latin typeface="Trebuchet MS" panose="020B0603020202020204" pitchFamily="34" charset="0"/>
            </a:endParaRPr>
          </a:p>
          <a:p>
            <a:pPr algn="l"/>
            <a:endParaRPr lang="en-GB" sz="1800" b="1" i="0" dirty="0">
              <a:solidFill>
                <a:srgbClr val="222222"/>
              </a:solidFill>
              <a:effectLst/>
              <a:latin typeface="Trebuchet MS" panose="020B0603020202020204" pitchFamily="34" charset="0"/>
            </a:endParaRPr>
          </a:p>
          <a:p>
            <a:pPr algn="l"/>
            <a:endParaRPr lang="en-GB" sz="1800" b="1" i="0" dirty="0">
              <a:solidFill>
                <a:srgbClr val="222222"/>
              </a:solidFill>
              <a:effectLst/>
              <a:latin typeface="Trebuchet MS" panose="020B0603020202020204" pitchFamily="34" charset="0"/>
            </a:endParaRPr>
          </a:p>
          <a:p>
            <a:pPr algn="l"/>
            <a:r>
              <a:rPr lang="en-GB" sz="1800" i="0" dirty="0">
                <a:solidFill>
                  <a:srgbClr val="222222"/>
                </a:solidFill>
                <a:effectLst/>
                <a:latin typeface="Trebuchet MS" panose="020B0603020202020204" pitchFamily="34" charset="0"/>
              </a:rPr>
              <a:t>1</a:t>
            </a:r>
            <a:r>
              <a:rPr lang="en-GB" sz="1800" i="0" baseline="30000" dirty="0">
                <a:solidFill>
                  <a:srgbClr val="222222"/>
                </a:solidFill>
                <a:effectLst/>
                <a:latin typeface="Trebuchet MS" panose="020B0603020202020204" pitchFamily="34" charset="0"/>
              </a:rPr>
              <a:t>st</a:t>
            </a:r>
            <a:r>
              <a:rPr lang="en-GB" sz="1800" i="0" dirty="0">
                <a:solidFill>
                  <a:srgbClr val="222222"/>
                </a:solidFill>
                <a:effectLst/>
                <a:latin typeface="Trebuchet MS" panose="020B0603020202020204" pitchFamily="34" charset="0"/>
              </a:rPr>
              <a:t> September 2023 </a:t>
            </a:r>
            <a:endParaRPr lang="en-GB" sz="1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l"/>
            <a:r>
              <a:rPr lang="en-GB" sz="1800" i="0" dirty="0">
                <a:solidFill>
                  <a:srgbClr val="222222"/>
                </a:solidFill>
                <a:effectLst/>
                <a:latin typeface="Trebuchet MS" panose="020B0603020202020204" pitchFamily="34" charset="0"/>
              </a:rPr>
              <a:t>Hotel Sea Princess, Juhu, Mumbai</a:t>
            </a:r>
            <a:endParaRPr lang="en-GB" sz="1800" i="0" dirty="0">
              <a:solidFill>
                <a:srgbClr val="222222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es-ES" altLang="en-US" sz="3600" b="1" kern="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37A9E5-B96D-4A27-AF2D-74043D7357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199" y="5029199"/>
            <a:ext cx="7061863" cy="18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A520E-342C-D337-4E3F-7659D2791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NPM vs 2y </a:t>
            </a:r>
            <a:r>
              <a:rPr lang="en-IN" dirty="0" err="1"/>
              <a:t>GoI</a:t>
            </a:r>
            <a:r>
              <a:rPr lang="en-IN" dirty="0"/>
              <a:t> Yield</a:t>
            </a:r>
            <a:r>
              <a:rPr lang="en-IN" dirty="0">
                <a:solidFill>
                  <a:srgbClr val="FF0000"/>
                </a:solidFill>
              </a:rPr>
              <a:t>^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B2F95-C33E-5AC1-1405-E36CC7EBE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B31D828-EB9E-0847-C16E-2AD989F41F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952551"/>
              </p:ext>
            </p:extLst>
          </p:nvPr>
        </p:nvGraphicFramePr>
        <p:xfrm>
          <a:off x="3110204" y="2141537"/>
          <a:ext cx="667760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F61E7E8-3970-9669-E7C5-121F275BF010}"/>
              </a:ext>
            </a:extLst>
          </p:cNvPr>
          <p:cNvSpPr txBox="1"/>
          <p:nvPr/>
        </p:nvSpPr>
        <p:spPr>
          <a:xfrm>
            <a:off x="2509935" y="6492875"/>
            <a:ext cx="601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^2y </a:t>
            </a:r>
            <a:r>
              <a:rPr lang="en-IN" dirty="0" err="1">
                <a:solidFill>
                  <a:srgbClr val="FF0000"/>
                </a:solidFill>
              </a:rPr>
              <a:t>GoI</a:t>
            </a:r>
            <a:r>
              <a:rPr lang="en-IN" dirty="0">
                <a:solidFill>
                  <a:srgbClr val="FF0000"/>
                </a:solidFill>
              </a:rPr>
              <a:t> Yield is represented on the Y Axis in the reverse order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7DA8D3-7B26-BBCD-DBFF-D5DB02F9D2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16AF6C-27D0-06CB-4C70-54A2CDBF5D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17034" y="6268855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88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5283-D213-5A72-0F4C-45B658CB6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dirty="0">
                <a:solidFill>
                  <a:srgbClr val="374151"/>
                </a:solidFill>
                <a:effectLst/>
                <a:latin typeface="Söhne"/>
              </a:rPr>
              <a:t>Risk Mitigation Techniques</a:t>
            </a:r>
            <a:br>
              <a:rPr lang="en-GB" b="0" i="0" dirty="0">
                <a:solidFill>
                  <a:srgbClr val="374151"/>
                </a:solidFill>
                <a:effectLst/>
                <a:latin typeface="Söhne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67571-8633-B302-C8C4-E7516710E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927" y="1949493"/>
            <a:ext cx="10363200" cy="41148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74151"/>
                </a:solidFill>
                <a:effectLst/>
                <a:latin typeface="Söhne"/>
              </a:rPr>
              <a:t>Sensitivity Analysis: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Assess the impact of different interest rate scenarios on assets and liabilities.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74151"/>
                </a:solidFill>
                <a:effectLst/>
                <a:latin typeface="Söhne"/>
              </a:rPr>
              <a:t>Stress Testing: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Simulate extreme market conditions to gauge the resilience of the portfolio.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74151"/>
                </a:solidFill>
                <a:effectLst/>
                <a:latin typeface="Söhne"/>
              </a:rPr>
              <a:t>Scenario Planning: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Develop strategies to address different interest rate environments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74151"/>
                </a:solidFill>
                <a:latin typeface="Söhne"/>
              </a:rPr>
              <a:t>Hedge Ratios</a:t>
            </a:r>
            <a:endParaRPr lang="en-GB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74151"/>
                </a:solidFill>
                <a:effectLst/>
                <a:latin typeface="Söhne"/>
              </a:rPr>
              <a:t>Regular Monitoring and Review: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Continuously monitor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DGap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and adjust strategies as needed.</a:t>
            </a: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70911-E8D0-2F80-CE25-AE77A964F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46CB71-EC52-3277-AFD3-87F30F1D90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FC77F0-BFBC-31B7-4B92-D9A781A0F6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5161" y="6261186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76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0F26-FFC3-4818-336A-96776B3A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Credit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9FCBC-4B7C-A536-17A1-B791CA64E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2705" y="1980848"/>
            <a:ext cx="10363200" cy="4114800"/>
          </a:xfrm>
        </p:spPr>
        <p:txBody>
          <a:bodyPr/>
          <a:lstStyle/>
          <a:p>
            <a:r>
              <a:rPr lang="en-GB" dirty="0"/>
              <a:t>Corporate Bonds/Paper/Corporate Debt</a:t>
            </a:r>
          </a:p>
          <a:p>
            <a:pPr lvl="1"/>
            <a:r>
              <a:rPr lang="en-GB" dirty="0"/>
              <a:t>Lack of CDS in India(onshore)</a:t>
            </a:r>
          </a:p>
          <a:p>
            <a:r>
              <a:rPr lang="en-GB" dirty="0"/>
              <a:t>CDS is available outside India(offshore) denominated in US$ in a few very large Indian AAA names</a:t>
            </a:r>
          </a:p>
          <a:p>
            <a:r>
              <a:rPr lang="en-GB" dirty="0"/>
              <a:t>Duration Tagging-Life Insurers/Pension-Gratuity funds</a:t>
            </a:r>
          </a:p>
          <a:p>
            <a:r>
              <a:rPr lang="en-GB" dirty="0"/>
              <a:t>If Publicly listed(and low leverage names):</a:t>
            </a:r>
          </a:p>
          <a:p>
            <a:pPr lvl="1"/>
            <a:r>
              <a:rPr lang="en-GB" dirty="0"/>
              <a:t>Buy short tenor Put spreads(functions as proxy CDS spread)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113BA4-6B0E-6572-700F-D4715522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E52C39-E6EA-C3FD-6E78-CDAA52E4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598DCC-CAB2-BF1D-28BC-CFA982757F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DC0E47-4BF8-BB4C-EA04-7BA95D03FB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5161" y="6261186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469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6B4A1-29EC-EFE6-0476-DCF9A767F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r>
              <a:rPr lang="en-IN" dirty="0"/>
              <a:t>Duration Tagging-CDS spreads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CCABD-EB61-ECBC-06DE-D61D301EF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16756"/>
            <a:ext cx="10363200" cy="4724400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   ‘Right way’ Risk- </a:t>
            </a:r>
            <a:r>
              <a:rPr lang="en-IN" b="1" u="sng" dirty="0">
                <a:solidFill>
                  <a:srgbClr val="FF0000"/>
                </a:solidFill>
              </a:rPr>
              <a:t>Only for Life/Pension/Gratuity Funds</a:t>
            </a:r>
          </a:p>
          <a:p>
            <a:r>
              <a:rPr lang="en-IN" dirty="0"/>
              <a:t>Natural Hedge against Long Tenor HFC/Bank Bonds (&gt;=AA rated)</a:t>
            </a:r>
          </a:p>
          <a:p>
            <a:pPr lvl="1"/>
            <a:r>
              <a:rPr lang="en-IN" dirty="0"/>
              <a:t>HFCs/Banks globally almost always default only when Interest rates are high or move sharply upwards. </a:t>
            </a:r>
          </a:p>
          <a:p>
            <a:r>
              <a:rPr lang="en-IN" b="1" u="sng" dirty="0">
                <a:solidFill>
                  <a:srgbClr val="FF0000"/>
                </a:solidFill>
              </a:rPr>
              <a:t>Life/Pension/Gratuity Funds </a:t>
            </a:r>
            <a:r>
              <a:rPr lang="en-IN" dirty="0"/>
              <a:t>are usually Negative </a:t>
            </a:r>
            <a:r>
              <a:rPr lang="en-IN" dirty="0" err="1"/>
              <a:t>DGap</a:t>
            </a:r>
            <a:r>
              <a:rPr lang="en-IN" dirty="0"/>
              <a:t> and benefit when rates go up- natural hedge</a:t>
            </a:r>
          </a:p>
          <a:p>
            <a:r>
              <a:rPr lang="en-IN" dirty="0"/>
              <a:t>Must be used judiciously- </a:t>
            </a:r>
            <a:r>
              <a:rPr lang="en-IN" b="1" dirty="0">
                <a:highlight>
                  <a:srgbClr val="FFFF00"/>
                </a:highlight>
              </a:rPr>
              <a:t>Avoid </a:t>
            </a:r>
            <a:r>
              <a:rPr lang="en-IN" dirty="0"/>
              <a:t>when interest rates have already peaked or near peaking. </a:t>
            </a:r>
          </a:p>
          <a:p>
            <a:pPr lvl="1"/>
            <a:r>
              <a:rPr lang="en-IN" dirty="0"/>
              <a:t>Reduce duration of Corporate Papers/debt-let papers roll off</a:t>
            </a:r>
          </a:p>
          <a:p>
            <a:pPr lvl="1"/>
            <a:r>
              <a:rPr lang="en-IN" dirty="0">
                <a:highlight>
                  <a:srgbClr val="FFFF00"/>
                </a:highlight>
              </a:rPr>
              <a:t>Receive Fixed Rate Swap Rate ag. Paying Float</a:t>
            </a:r>
          </a:p>
          <a:p>
            <a:pPr lvl="1"/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6FA75B-C1E5-575E-BD6B-D244660B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76332-9420-6780-BC92-53A021EB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A3ACAC-63FD-0EA0-9558-53FA981860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BD12A3-3D7F-A527-D89D-7EFE765035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1033" y="6324600"/>
            <a:ext cx="2274966" cy="5891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74D3E3-CCB5-4FA1-93BE-5DCE147D42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738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98A2D7-6BA8-E0B3-DA84-90818046C0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61244" y="6324600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953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EED4-819A-8D4F-B96C-80801DA35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Optimal Hedge Ratio-When hedge is not perfect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A4E2F-C40A-6CB2-8543-84D102EB7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IRS(Only OIS is available in India)</a:t>
            </a:r>
          </a:p>
          <a:p>
            <a:pPr lvl="1"/>
            <a:r>
              <a:rPr lang="en-IN" dirty="0"/>
              <a:t>Basis Risk- Underlying Bond yield vs. OIS Swap rate</a:t>
            </a:r>
          </a:p>
          <a:p>
            <a:pPr lvl="1"/>
            <a:r>
              <a:rPr lang="en-IN" dirty="0"/>
              <a:t>Bond yields less volatile than OIS Swap rates</a:t>
            </a:r>
          </a:p>
          <a:p>
            <a:pPr lvl="1"/>
            <a:r>
              <a:rPr lang="en-IN" dirty="0"/>
              <a:t>Optimal hedge Ratio :ranges from 50% - 70%</a:t>
            </a:r>
          </a:p>
          <a:p>
            <a:pPr lvl="1"/>
            <a:r>
              <a:rPr lang="en-IN" dirty="0"/>
              <a:t>Prevents frequent Unwind of hedge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70F95-6A89-D1FB-7974-7CC76A545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4BEAB-0FA6-72F1-D60B-11EF6795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F88941-81FC-276D-FC15-DFAC7FA30D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738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50E6B5-B6A9-F50B-B429-12C78D3D36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61244" y="6324600"/>
            <a:ext cx="2274966" cy="5891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DE9654-9BE0-0ED6-9914-8CB5DD8D47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78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BF945E-82A5-B830-1C45-A6B50BEB7B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77286" y="6324600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58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A3F95-E2F8-6A22-E7D6-21257F731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569" y="228600"/>
            <a:ext cx="10363200" cy="1143000"/>
          </a:xfrm>
        </p:spPr>
        <p:txBody>
          <a:bodyPr/>
          <a:lstStyle/>
          <a:p>
            <a:r>
              <a:rPr lang="en-IN" dirty="0"/>
              <a:t>Optimal hedge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0C949-8122-14AC-DEC6-44C61BA44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CCEBD-CC9D-BB08-84FD-ABD1ABF8B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5229A-510D-CC11-50F5-F9399D3D3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5E60730-5A98-03FF-C71C-B61D2C64A3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9657267"/>
              </p:ext>
            </p:extLst>
          </p:nvPr>
        </p:nvGraphicFramePr>
        <p:xfrm>
          <a:off x="2743200" y="1143000"/>
          <a:ext cx="7315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1DA901E-9192-F060-631B-4D6BCFE9C0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780" y="307754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32B2A7-B490-2148-7E25-F7B22F6779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77286" y="6324600"/>
            <a:ext cx="2274966" cy="5891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A0C934C-895E-C3DE-FC8E-37F51BCCB3C5}"/>
              </a:ext>
            </a:extLst>
          </p:cNvPr>
          <p:cNvSpPr txBox="1"/>
          <p:nvPr/>
        </p:nvSpPr>
        <p:spPr>
          <a:xfrm>
            <a:off x="9220200" y="990600"/>
            <a:ext cx="1371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4F4494B-616C-B150-115B-8CD5149EAF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30654" y="744356"/>
            <a:ext cx="1371600" cy="78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415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0B66-8BAB-6B9D-E705-04325A6E8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Quasi short tenor CDS(buy protection)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43D4A-753B-1CD5-6826-784679AA1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98F785-E862-0C1E-5106-1A768BA3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CC4626E-02D2-6F6E-63BE-6DB759234D22}"/>
              </a:ext>
            </a:extLst>
          </p:cNvPr>
          <p:cNvGrpSpPr/>
          <p:nvPr/>
        </p:nvGrpSpPr>
        <p:grpSpPr>
          <a:xfrm>
            <a:off x="2895600" y="2133600"/>
            <a:ext cx="9999578" cy="3657600"/>
            <a:chOff x="2895600" y="2133600"/>
            <a:chExt cx="9999578" cy="36576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E567A15-D284-34AB-2A6A-460F7BEC5348}"/>
                </a:ext>
              </a:extLst>
            </p:cNvPr>
            <p:cNvCxnSpPr/>
            <p:nvPr/>
          </p:nvCxnSpPr>
          <p:spPr bwMode="auto">
            <a:xfrm>
              <a:off x="6096000" y="2133600"/>
              <a:ext cx="0" cy="3657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207B8F9-B48F-F0D1-A03F-1898A290C5C2}"/>
                </a:ext>
              </a:extLst>
            </p:cNvPr>
            <p:cNvCxnSpPr/>
            <p:nvPr/>
          </p:nvCxnSpPr>
          <p:spPr bwMode="auto">
            <a:xfrm>
              <a:off x="2895600" y="4191000"/>
              <a:ext cx="7010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08A26CB-AE80-F5B1-5374-A16E3E52591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096000" y="2667000"/>
              <a:ext cx="1498600" cy="1524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FB7D52D-E106-8120-DB3B-AEB32F9460D8}"/>
                </a:ext>
              </a:extLst>
            </p:cNvPr>
            <p:cNvSpPr txBox="1"/>
            <p:nvPr/>
          </p:nvSpPr>
          <p:spPr>
            <a:xfrm>
              <a:off x="9999579" y="4050633"/>
              <a:ext cx="2895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Asset Price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EFDCFE9-5D44-A9D7-2F56-465F97D49E5D}"/>
                </a:ext>
              </a:extLst>
            </p:cNvPr>
            <p:cNvSpPr txBox="1"/>
            <p:nvPr/>
          </p:nvSpPr>
          <p:spPr>
            <a:xfrm>
              <a:off x="7145421" y="4463899"/>
              <a:ext cx="3082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Strike Price = Debt/Share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ABCF830-EBA2-5295-DF4C-BCD0AE0D689B}"/>
              </a:ext>
            </a:extLst>
          </p:cNvPr>
          <p:cNvSpPr txBox="1"/>
          <p:nvPr/>
        </p:nvSpPr>
        <p:spPr>
          <a:xfrm>
            <a:off x="5410200" y="1752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BUY PUT ON ASSET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152D6EE-8CAD-7A8A-C1BF-E62F8B0A52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2F8762C-1977-6864-0EA1-74FEFC98A3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5161" y="6261186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5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A0E35-7F7E-9C67-780C-ED77854CA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9876"/>
            <a:ext cx="10363200" cy="1143000"/>
          </a:xfrm>
        </p:spPr>
        <p:txBody>
          <a:bodyPr/>
          <a:lstStyle/>
          <a:p>
            <a:r>
              <a:rPr lang="en-IN" dirty="0"/>
              <a:t>For Debt Ratio &lt; 1/3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0C10871-E23E-FDB7-76B5-5CC07FB15E9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62400" y="1688813"/>
            <a:ext cx="1036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N" b="1" dirty="0"/>
              <a:t>BUY PUT ON </a:t>
            </a:r>
            <a:r>
              <a:rPr lang="en-IN" b="1" dirty="0">
                <a:solidFill>
                  <a:srgbClr val="FF0000"/>
                </a:solidFill>
              </a:rPr>
              <a:t>EQUITY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770D6-598D-E25F-B24F-ED2BC613A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0DC3FE-1F72-2DD3-F3BC-BA06611CA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650A68F-AC2E-C79E-96D3-1AE64E96D4FB}"/>
              </a:ext>
            </a:extLst>
          </p:cNvPr>
          <p:cNvGrpSpPr/>
          <p:nvPr/>
        </p:nvGrpSpPr>
        <p:grpSpPr>
          <a:xfrm>
            <a:off x="1600200" y="2209800"/>
            <a:ext cx="9999578" cy="3657600"/>
            <a:chOff x="2895600" y="2133600"/>
            <a:chExt cx="9999578" cy="36576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AD0777A-CB93-62D0-E46E-2267E4DBD89A}"/>
                </a:ext>
              </a:extLst>
            </p:cNvPr>
            <p:cNvCxnSpPr/>
            <p:nvPr/>
          </p:nvCxnSpPr>
          <p:spPr bwMode="auto">
            <a:xfrm>
              <a:off x="6096000" y="2133600"/>
              <a:ext cx="0" cy="3657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F850FAB-08BA-592D-CE66-5C20011B530F}"/>
                </a:ext>
              </a:extLst>
            </p:cNvPr>
            <p:cNvCxnSpPr/>
            <p:nvPr/>
          </p:nvCxnSpPr>
          <p:spPr bwMode="auto">
            <a:xfrm>
              <a:off x="2895600" y="4191000"/>
              <a:ext cx="7010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59C4F25-001F-4954-0E66-4F8CD7E905D5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096000" y="2667000"/>
              <a:ext cx="1498600" cy="1524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4740879-E388-0E8C-1DFB-01C186C049ED}"/>
                </a:ext>
              </a:extLst>
            </p:cNvPr>
            <p:cNvSpPr txBox="1"/>
            <p:nvPr/>
          </p:nvSpPr>
          <p:spPr>
            <a:xfrm>
              <a:off x="9999579" y="4050633"/>
              <a:ext cx="2895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trike="sngStrike" dirty="0"/>
                <a:t>Asset Price</a:t>
              </a:r>
              <a:r>
                <a:rPr lang="en-IN" dirty="0"/>
                <a:t>  EQUITY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85B5A7D-C790-0CCD-07D9-4A8FFBA4B0CF}"/>
                </a:ext>
              </a:extLst>
            </p:cNvPr>
            <p:cNvSpPr txBox="1"/>
            <p:nvPr/>
          </p:nvSpPr>
          <p:spPr>
            <a:xfrm>
              <a:off x="7145421" y="4463899"/>
              <a:ext cx="3082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Strike Price = Debt/Share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95C48683-6DC2-B7DD-806D-338D2D288A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BA96187-7596-6D3F-ECAB-7929F33229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5161" y="6261186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624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B3F9-DE52-4351-91B4-2DD9443A7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Limitations-Buy Put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17A3E-19D2-33CB-116C-DEE29558B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2034393"/>
            <a:ext cx="10363200" cy="4114800"/>
          </a:xfrm>
        </p:spPr>
        <p:txBody>
          <a:bodyPr/>
          <a:lstStyle/>
          <a:p>
            <a:r>
              <a:rPr lang="en-IN" dirty="0"/>
              <a:t>Frequent Rollover: Hedges available only for 1 month tenor- rollover every 30 days </a:t>
            </a:r>
          </a:p>
          <a:p>
            <a:r>
              <a:rPr lang="en-IN" dirty="0"/>
              <a:t>Not suitable for:</a:t>
            </a:r>
          </a:p>
          <a:p>
            <a:pPr lvl="1"/>
            <a:r>
              <a:rPr lang="en-IN" dirty="0"/>
              <a:t>Highly levered Companies(Banks/HFCs/NBFCs)</a:t>
            </a:r>
          </a:p>
          <a:p>
            <a:pPr lvl="1"/>
            <a:r>
              <a:rPr lang="en-IN" dirty="0"/>
              <a:t>Long Tenor Bonds</a:t>
            </a:r>
          </a:p>
          <a:p>
            <a:r>
              <a:rPr lang="en-IN" dirty="0"/>
              <a:t>Regulatory Approvals required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83040-3234-B8C0-6470-39D252E75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896B5-D045-6137-2D7F-88FDFC31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05A937-2700-5D70-0B3E-0A197B1F95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BCA416-5CD3-5AEA-5C1E-04551DED2E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5161" y="6261186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075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7470E-F255-4E5A-2DE8-963340ABF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Non-Life- Credit Exposures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CF3DC-C460-4E07-7F9C-658A1BA15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570458"/>
            <a:ext cx="10363200" cy="4495800"/>
          </a:xfrm>
        </p:spPr>
        <p:txBody>
          <a:bodyPr/>
          <a:lstStyle/>
          <a:p>
            <a:r>
              <a:rPr lang="en-IN" dirty="0"/>
              <a:t>Duration Tagging not applicable</a:t>
            </a:r>
          </a:p>
          <a:p>
            <a:r>
              <a:rPr lang="en-IN" dirty="0" err="1"/>
              <a:t>DGap</a:t>
            </a:r>
            <a:r>
              <a:rPr lang="en-IN" dirty="0"/>
              <a:t> Positive- Sensitive to rates going up</a:t>
            </a:r>
          </a:p>
          <a:p>
            <a:pPr lvl="1"/>
            <a:r>
              <a:rPr lang="en-IN" dirty="0"/>
              <a:t>Wrong Way Risk with Bank/HFC/NBFC Credit-hence avoid</a:t>
            </a:r>
          </a:p>
          <a:p>
            <a:r>
              <a:rPr lang="en-IN" dirty="0"/>
              <a:t>Short Tenors only(</a:t>
            </a:r>
            <a:r>
              <a:rPr lang="en-IN" dirty="0" err="1"/>
              <a:t>upto</a:t>
            </a:r>
            <a:r>
              <a:rPr lang="en-IN" dirty="0"/>
              <a:t> 2 years(?))</a:t>
            </a:r>
          </a:p>
          <a:p>
            <a:r>
              <a:rPr lang="en-IN" dirty="0"/>
              <a:t>High Credit Rating- AAA only(?)</a:t>
            </a:r>
          </a:p>
          <a:p>
            <a:r>
              <a:rPr lang="en-IN" dirty="0"/>
              <a:t>Buy Put Options to hedge otherwise</a:t>
            </a:r>
          </a:p>
          <a:p>
            <a:pPr lvl="1"/>
            <a:r>
              <a:rPr lang="en-IN" dirty="0"/>
              <a:t>Regulatory approvals required</a:t>
            </a:r>
          </a:p>
          <a:p>
            <a:pPr lvl="1"/>
            <a:endParaRPr lang="en-IN" dirty="0"/>
          </a:p>
          <a:p>
            <a:r>
              <a:rPr lang="en-IN" dirty="0"/>
              <a:t>Offshore CDS market can be explored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0175AF-68C1-A539-8692-4881F2F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DF08A-18E4-065F-E887-0047D273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9A1D84-765E-94E9-2618-044413C99B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144561-566D-3F63-F683-08CD1476B9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5161" y="6261186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10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12F8-ADEF-76D5-080A-275A00BC3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17B3F-925E-6698-22B3-8E11B9F86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IN" dirty="0"/>
              <a:t>Market Risk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N" b="1" dirty="0"/>
              <a:t>Interest Rate Risk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N" dirty="0"/>
              <a:t>FX Risk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N" dirty="0"/>
              <a:t>Equity Risk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b="1" dirty="0"/>
              <a:t>Credit Risk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b="1" dirty="0"/>
              <a:t>Liquidity Risk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CE29C6-82DC-F623-94AE-21F7170B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B0AB0-19DD-832F-BB62-AE3B37D1E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DC158F-C78A-2040-DA2D-ADCEF603D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56FC8A-0C23-52B7-ED35-778A514977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5161" y="6261186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3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A5FD4-2AAB-6ED3-62D4-3B28F1D0F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444" y="562901"/>
            <a:ext cx="10363200" cy="1143000"/>
          </a:xfrm>
        </p:spPr>
        <p:txBody>
          <a:bodyPr/>
          <a:lstStyle/>
          <a:p>
            <a:r>
              <a:rPr lang="en-IN" dirty="0" err="1"/>
              <a:t>Implement:Early</a:t>
            </a:r>
            <a:r>
              <a:rPr lang="en-IN" dirty="0"/>
              <a:t> Warning System(EWS)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945F0-55B9-6850-15AC-CC8B59282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20879"/>
            <a:ext cx="12420600" cy="4114800"/>
          </a:xfrm>
        </p:spPr>
        <p:txBody>
          <a:bodyPr/>
          <a:lstStyle/>
          <a:p>
            <a:r>
              <a:rPr lang="en-IN" sz="2900" dirty="0"/>
              <a:t>Advances in AI/NLP and API Integration with Newsfeed/Social Media</a:t>
            </a:r>
          </a:p>
          <a:p>
            <a:r>
              <a:rPr lang="en-IN" sz="2900" dirty="0"/>
              <a:t>Scan Newsfeeds and Social Media for adverse reports much ahead </a:t>
            </a:r>
          </a:p>
          <a:p>
            <a:pPr marL="0" indent="0">
              <a:buNone/>
            </a:pPr>
            <a:r>
              <a:rPr lang="en-IN" sz="2900" dirty="0"/>
              <a:t>     of credit events</a:t>
            </a:r>
          </a:p>
          <a:p>
            <a:pPr lvl="1"/>
            <a:r>
              <a:rPr lang="en-IN" dirty="0"/>
              <a:t>Auto generation of Red Flags: investigate and follow-up </a:t>
            </a:r>
          </a:p>
          <a:p>
            <a:r>
              <a:rPr lang="en-IN" sz="2700" dirty="0"/>
              <a:t>Parse/scan Annual Report texts and Company statements with Automated </a:t>
            </a:r>
          </a:p>
          <a:p>
            <a:pPr marL="0" indent="0">
              <a:buNone/>
            </a:pPr>
            <a:r>
              <a:rPr lang="en-IN" sz="2700" dirty="0"/>
              <a:t>	NLP for early signals.</a:t>
            </a:r>
          </a:p>
          <a:p>
            <a:r>
              <a:rPr lang="en-IN" sz="2900" dirty="0"/>
              <a:t> EWS: A rich and evolving field for Credit Risk Management</a:t>
            </a:r>
          </a:p>
          <a:p>
            <a:r>
              <a:rPr lang="en-IN" sz="2900" dirty="0"/>
              <a:t>FSDC: Developing EWS for Finance Ministry and Regulators- Monitoring of Economy at an elevated/Macro level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0B55E-B950-E5E5-AB69-C60671E1E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D1FBB-3E63-A5A6-E18A-0BD513D7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6A6DFD-D182-3EE3-2F7A-481DFAAC7C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045DDB-15C5-BB3C-3271-A33BAC56B4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5161" y="6261186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53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9E6E2-3F6A-3293-8414-3077B497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-171450"/>
            <a:ext cx="10363200" cy="1143000"/>
          </a:xfrm>
        </p:spPr>
        <p:txBody>
          <a:bodyPr/>
          <a:lstStyle/>
          <a:p>
            <a:r>
              <a:rPr lang="en-IN" dirty="0"/>
              <a:t>Hedging Liquidity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6C553-EA4F-A328-DE03-84F30D8B9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0727" y="854427"/>
            <a:ext cx="10363200" cy="4876800"/>
          </a:xfrm>
        </p:spPr>
        <p:txBody>
          <a:bodyPr/>
          <a:lstStyle/>
          <a:p>
            <a:r>
              <a:rPr lang="en-IN" dirty="0"/>
              <a:t>Repo</a:t>
            </a:r>
          </a:p>
          <a:p>
            <a:pPr lvl="1"/>
            <a:r>
              <a:rPr lang="en-IN" dirty="0"/>
              <a:t>Government Securities- Special Repo/TREPS</a:t>
            </a:r>
          </a:p>
          <a:p>
            <a:pPr lvl="1"/>
            <a:r>
              <a:rPr lang="en-IN" dirty="0"/>
              <a:t>Corporate Bonds- AMC Repo Clear</a:t>
            </a:r>
          </a:p>
          <a:p>
            <a:r>
              <a:rPr lang="en-IN" dirty="0"/>
              <a:t>Government Securities</a:t>
            </a:r>
          </a:p>
          <a:p>
            <a:r>
              <a:rPr lang="en-IN" dirty="0"/>
              <a:t>Corporate Bonds</a:t>
            </a:r>
          </a:p>
          <a:p>
            <a:r>
              <a:rPr lang="en-IN" dirty="0"/>
              <a:t>Derivatives</a:t>
            </a:r>
          </a:p>
          <a:p>
            <a:pPr lvl="1"/>
            <a:r>
              <a:rPr lang="en-IN" dirty="0"/>
              <a:t>Interest Rate Swaps</a:t>
            </a:r>
          </a:p>
          <a:p>
            <a:pPr lvl="1"/>
            <a:r>
              <a:rPr lang="en-IN" dirty="0"/>
              <a:t>Forwards(‘FRAs’)</a:t>
            </a:r>
          </a:p>
          <a:p>
            <a:pPr lvl="1"/>
            <a:r>
              <a:rPr lang="en-IN" dirty="0"/>
              <a:t>CDS</a:t>
            </a:r>
          </a:p>
          <a:p>
            <a:pPr lvl="1"/>
            <a:r>
              <a:rPr lang="en-IN" dirty="0"/>
              <a:t>Put Options</a:t>
            </a:r>
          </a:p>
          <a:p>
            <a:pPr lvl="1"/>
            <a:r>
              <a:rPr lang="en-IN" dirty="0"/>
              <a:t>Swaptions/Caps/Floors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970562-05C1-591A-857D-D7687AE27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C3AF1B-76C5-6BF1-BC4B-4DFFE79F50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5A791D-63F6-023D-AAD5-BC408781B9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5161" y="6261186"/>
            <a:ext cx="2274966" cy="5891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4D822C-71C7-75FA-C4ED-8360FF5B65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738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902D9C-09F5-9C7F-EDB0-D7CA1A050D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45372" y="6261186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42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90CF0-6DDC-4FFC-4548-8109208EB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Pricing of ‘FRA’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14E21-B364-CF92-D821-A0CBD257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02947"/>
            <a:ext cx="10363200" cy="4393053"/>
          </a:xfrm>
        </p:spPr>
        <p:txBody>
          <a:bodyPr/>
          <a:lstStyle/>
          <a:p>
            <a:r>
              <a:rPr lang="en-IN" dirty="0"/>
              <a:t>Indian market for Bond Forwards/Futures: </a:t>
            </a:r>
            <a:r>
              <a:rPr lang="en-IN" dirty="0" err="1"/>
              <a:t>Illiquid,Price</a:t>
            </a:r>
            <a:r>
              <a:rPr lang="en-IN" dirty="0"/>
              <a:t> discovery is not transparent</a:t>
            </a:r>
          </a:p>
          <a:p>
            <a:r>
              <a:rPr lang="en-IN" dirty="0"/>
              <a:t>IRF on exchanges gives fair indication of how Forwards/Futures should be priced. However:</a:t>
            </a:r>
          </a:p>
          <a:p>
            <a:pPr lvl="1"/>
            <a:r>
              <a:rPr lang="en-IN" dirty="0"/>
              <a:t>Liquidity in ISINs restrictive- only one Bond Future trades at a time</a:t>
            </a:r>
          </a:p>
          <a:p>
            <a:pPr lvl="1"/>
            <a:r>
              <a:rPr lang="en-IN" dirty="0"/>
              <a:t>Maturity: Very short tenor</a:t>
            </a:r>
          </a:p>
          <a:p>
            <a:r>
              <a:rPr lang="en-IN" dirty="0"/>
              <a:t>Authorized Dealers’ pricing of Bond ‘FRA’:</a:t>
            </a:r>
          </a:p>
          <a:p>
            <a:pPr lvl="1"/>
            <a:r>
              <a:rPr lang="en-IN" dirty="0"/>
              <a:t>When Coupon of Bond ≈ Forward Maturity Yield? </a:t>
            </a:r>
          </a:p>
          <a:p>
            <a:pPr lvl="1"/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BE756-4BEC-D577-1737-3C7BEC84F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55F3B-AE9A-7BFE-4100-F8650D461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FB1285-F273-9013-35FD-CD33FDF2A8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738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803AD3-7655-3FCE-D7FE-440D661CA4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45372" y="6261186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19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A7B55-70D7-B2B0-7319-0A6FF9252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09A5D-BD81-8084-A5DC-1F19E3801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8F0BB-362B-43A8-10F3-3051D608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6D5C7-0604-3854-24EB-AFD8DD448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97908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6A5ED-C5DC-F966-8FA5-D68A297B7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81897"/>
            <a:ext cx="10363200" cy="1143000"/>
          </a:xfrm>
        </p:spPr>
        <p:txBody>
          <a:bodyPr/>
          <a:lstStyle/>
          <a:p>
            <a:r>
              <a:rPr lang="en-IN" dirty="0"/>
              <a:t>Hedging Interest Rate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B9F5B-4A6F-C0D9-B9AA-CE7A91515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590" y="1066800"/>
            <a:ext cx="10363200" cy="41148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74151"/>
                </a:solidFill>
                <a:effectLst/>
                <a:latin typeface="Söhne"/>
              </a:rPr>
              <a:t>Asset-Liability Matching (ALM):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Align assets and liabilities with similar durations to minimize risk.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74151"/>
                </a:solidFill>
                <a:effectLst/>
                <a:latin typeface="Söhne"/>
              </a:rPr>
              <a:t>Duration Immunization: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Construct portfolios to match asset and liability durations, minimizing impact of interest rate changes.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74151"/>
                </a:solidFill>
                <a:effectLst/>
                <a:latin typeface="Söhne"/>
              </a:rPr>
              <a:t>Cash Flow Matching: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Match cash inflows from assets with cash outflows for liabilities.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74151"/>
                </a:solidFill>
                <a:effectLst/>
                <a:latin typeface="Söhne"/>
              </a:rPr>
              <a:t>Interest Rate Derivatives: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Use swaps, options, and other derivatives to hedge against interest rate fluctuations.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74151"/>
                </a:solidFill>
                <a:effectLst/>
                <a:latin typeface="Söhne"/>
              </a:rPr>
              <a:t>Portfolio Diversification: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Spread investments across various ISINs to reduce concentration risk.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25B033-9790-E6A9-2850-C18993581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1876B-EDFA-3D9C-7919-AAE12BF2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981CEF-1575-43C9-DF66-855E2E1A30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C048B7-763A-D9A2-913A-5CB2478F86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2199" y="6265599"/>
            <a:ext cx="2257927" cy="58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266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9D85-CED7-CBA0-2926-1F8A4450D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dirty="0">
                <a:solidFill>
                  <a:srgbClr val="374151"/>
                </a:solidFill>
                <a:effectLst/>
                <a:latin typeface="Söhne"/>
              </a:rPr>
              <a:t>Duration Gap(</a:t>
            </a:r>
            <a:r>
              <a:rPr lang="en-GB" b="1" i="0" dirty="0" err="1">
                <a:solidFill>
                  <a:srgbClr val="374151"/>
                </a:solidFill>
                <a:effectLst/>
                <a:latin typeface="Söhne"/>
              </a:rPr>
              <a:t>Dgap</a:t>
            </a:r>
            <a:r>
              <a:rPr lang="en-GB" b="1" i="0" dirty="0">
                <a:solidFill>
                  <a:srgbClr val="374151"/>
                </a:solidFill>
                <a:effectLst/>
                <a:latin typeface="Söhne"/>
              </a:rPr>
              <a:t>)</a:t>
            </a:r>
            <a:br>
              <a:rPr lang="en-GB" b="0" i="0" dirty="0">
                <a:solidFill>
                  <a:srgbClr val="374151"/>
                </a:solidFill>
                <a:effectLst/>
                <a:latin typeface="Söhne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23A9D-F13C-5DF5-1428-7DE3EF433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737" y="1596090"/>
            <a:ext cx="10363200" cy="41148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Duration Gap = Weighted average duration of Assets </a:t>
            </a:r>
            <a:r>
              <a:rPr lang="en-GB" dirty="0">
                <a:solidFill>
                  <a:srgbClr val="374151"/>
                </a:solidFill>
                <a:latin typeface="Söhne"/>
              </a:rPr>
              <a:t>- 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Weighted average duration of Liabilities.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Assets' duration: Weighted average time until cash flows are received.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Liabilities' duration: Weighted average time until cash flows are paid out.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Positive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DGap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: Assets' duration &gt; Liabilities' duration (increased interest rates can lead to losses).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Negative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DGap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: Assets' duration &lt; Liabilities' duration (increased interest rates can lead to gains).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C12A6C-BDC9-FB15-2A4E-EC06A3D6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BC1CF-E106-9021-C088-21ED74F28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F04EAD-A260-D100-44E0-5CCB859ECC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AF4C45-F046-6FA3-E100-A02F7CB008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5161" y="6261186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337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6782E-4E18-5CB6-798D-459560F51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dirty="0">
                <a:solidFill>
                  <a:srgbClr val="374151"/>
                </a:solidFill>
                <a:effectLst/>
                <a:latin typeface="Söhne"/>
              </a:rPr>
              <a:t>Case Study</a:t>
            </a:r>
            <a:br>
              <a:rPr lang="en-GB" b="0" i="0" dirty="0">
                <a:solidFill>
                  <a:srgbClr val="374151"/>
                </a:solidFill>
                <a:effectLst/>
                <a:latin typeface="Söhne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30A41-69E2-50C4-D062-E6F72FECB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054446"/>
            <a:ext cx="10363200" cy="41148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Real-world examples on insurance companies’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DGap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Initial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DGap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situation.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Steps to be taken to manage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DGap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684E7C-E874-0461-3F15-6FA80347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C7017-4B92-1A07-64F8-C6ADF0809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D6D810-EA66-8355-3323-5B5D352896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6E8542-4490-8E9A-4A89-82805E0E5B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5161" y="6261186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798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24FE1-5B36-6C44-E511-D9AA7227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NPM vs 10y </a:t>
            </a:r>
            <a:r>
              <a:rPr lang="en-IN" dirty="0" err="1"/>
              <a:t>GoI</a:t>
            </a:r>
            <a:r>
              <a:rPr lang="en-IN" dirty="0"/>
              <a:t> Yield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0C719-0257-C06A-4411-CA7D4A9AE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EF4179D-C5A8-9049-9DDB-A9E196124B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861839"/>
              </p:ext>
            </p:extLst>
          </p:nvPr>
        </p:nvGraphicFramePr>
        <p:xfrm>
          <a:off x="2667601" y="1419203"/>
          <a:ext cx="8179838" cy="5131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5AEB8E6-BECA-F671-6968-B2BB712C54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67A6EA-B2FF-A589-513F-2E55773F8D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17034" y="6261186"/>
            <a:ext cx="2274966" cy="5891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875460-46DD-9D8E-1F2E-479BBCB5F9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4F8A18-C2DB-3B1E-53DA-3A40F17A1F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65161" y="6261186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50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9953D-C010-BDE7-B6C7-0EE903ACB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75B13-9676-635B-38AB-CC82C814B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DGap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situation</a:t>
            </a:r>
          </a:p>
          <a:p>
            <a:pPr lvl="2" indent="-285750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2" indent="-285750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Steps taken to manage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DGap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Outcome and benefits of effective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DGap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management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7520D-9CC7-7AC8-E1A3-796105844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D34E9-39D1-8CF0-F89B-5B22441A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1966-726A-4E9E-9E02-D49DCD2200A8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934DE8-2B3E-9AAC-CE42-4A7C7C443A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27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A1B62F-D952-1F80-7181-3B35C7B37A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5161" y="6261186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360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5EF35-F882-05A1-6D0B-AEC03F44A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NPM vs 30y </a:t>
            </a:r>
            <a:r>
              <a:rPr lang="en-IN" dirty="0" err="1"/>
              <a:t>GoI</a:t>
            </a:r>
            <a:r>
              <a:rPr lang="en-IN" dirty="0"/>
              <a:t> Yield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24C4D-A619-8163-3E27-907008DC4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062175"/>
            <a:ext cx="10363200" cy="4114800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EF4179D-C5A8-9049-9DDB-A9E196124B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861418"/>
              </p:ext>
            </p:extLst>
          </p:nvPr>
        </p:nvGraphicFramePr>
        <p:xfrm>
          <a:off x="2438399" y="1212980"/>
          <a:ext cx="8422433" cy="5439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5A1D505-3631-5AF5-8D8F-26B0F21364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B390A8-611A-FEF3-2B90-1D9D340756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17034" y="6268855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383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938C0-16F4-75A4-127D-21F476CA3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NPM vs (10y-30y) </a:t>
            </a:r>
            <a:r>
              <a:rPr lang="en-IN" dirty="0" err="1"/>
              <a:t>GoI</a:t>
            </a:r>
            <a:r>
              <a:rPr lang="en-IN" dirty="0"/>
              <a:t> Spread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A6A38-C1CC-0E3A-D749-6857EECE4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EF4179D-C5A8-9049-9DDB-A9E196124B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750034"/>
              </p:ext>
            </p:extLst>
          </p:nvPr>
        </p:nvGraphicFramePr>
        <p:xfrm>
          <a:off x="1931438" y="1825625"/>
          <a:ext cx="7875036" cy="478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1982C88-5C0D-B020-BE81-3D2F355CA82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B672670-12CC-3260-8C2C-16D34AEDD4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17034" y="6281145"/>
            <a:ext cx="2274966" cy="58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20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10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11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12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13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14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15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16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17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18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19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2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20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21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3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4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5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6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7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8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9.xml><?xml version="1.0" encoding="utf-8"?>
<a:themeOverride xmlns:a="http://schemas.openxmlformats.org/drawingml/2006/main">
  <a:clrScheme name="LifeConvBirm02.ppt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AEE6B715A08048ADEE35852ECB6708" ma:contentTypeVersion="14" ma:contentTypeDescription="Create a new document." ma:contentTypeScope="" ma:versionID="aceea36624a0ceb422d2c900cff95359">
  <xsd:schema xmlns:xsd="http://www.w3.org/2001/XMLSchema" xmlns:xs="http://www.w3.org/2001/XMLSchema" xmlns:p="http://schemas.microsoft.com/office/2006/metadata/properties" xmlns:ns2="2e62f9a1-6b4f-4142-a286-d5cd9a077995" xmlns:ns3="63ff88a5-1261-4e69-af65-167208e56433" targetNamespace="http://schemas.microsoft.com/office/2006/metadata/properties" ma:root="true" ma:fieldsID="cf4defa7f3a8747598481e28ce3ef5ad" ns2:_="" ns3:_="">
    <xsd:import namespace="2e62f9a1-6b4f-4142-a286-d5cd9a077995"/>
    <xsd:import namespace="63ff88a5-1261-4e69-af65-167208e564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2f9a1-6b4f-4142-a286-d5cd9a0779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790f828-4d96-4d10-bc53-6c3febba0b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f88a5-1261-4e69-af65-167208e5643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6b6dbd-2851-4f6f-aa81-2e158a887d45}" ma:internalName="TaxCatchAll" ma:showField="CatchAllData" ma:web="63ff88a5-1261-4e69-af65-167208e564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3ff88a5-1261-4e69-af65-167208e56433" xsi:nil="true"/>
    <lcf76f155ced4ddcb4097134ff3c332f xmlns="2e62f9a1-6b4f-4142-a286-d5cd9a07799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9C36C2D-5BC2-412A-9656-258916918403}"/>
</file>

<file path=customXml/itemProps2.xml><?xml version="1.0" encoding="utf-8"?>
<ds:datastoreItem xmlns:ds="http://schemas.openxmlformats.org/officeDocument/2006/customXml" ds:itemID="{30BCA057-8E97-4E59-BCBB-B3A60474EF96}"/>
</file>

<file path=customXml/itemProps3.xml><?xml version="1.0" encoding="utf-8"?>
<ds:datastoreItem xmlns:ds="http://schemas.openxmlformats.org/officeDocument/2006/customXml" ds:itemID="{1A69665C-E4F8-4493-A3D5-F6013A461DA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3119</TotalTime>
  <Words>943</Words>
  <Application>Microsoft Office PowerPoint</Application>
  <PresentationFormat>Widescreen</PresentationFormat>
  <Paragraphs>152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Bahamas</vt:lpstr>
      <vt:lpstr>Calibri</vt:lpstr>
      <vt:lpstr>Garamond</vt:lpstr>
      <vt:lpstr>Söhne</vt:lpstr>
      <vt:lpstr>Times New Roman</vt:lpstr>
      <vt:lpstr>Trebuchet MS</vt:lpstr>
      <vt:lpstr>LifeConvBirm02</vt:lpstr>
      <vt:lpstr>PowerPoint Presentation</vt:lpstr>
      <vt:lpstr>Scope</vt:lpstr>
      <vt:lpstr>Hedging Interest Rate Risk</vt:lpstr>
      <vt:lpstr>Duration Gap(Dgap) </vt:lpstr>
      <vt:lpstr>Case Study </vt:lpstr>
      <vt:lpstr>NPM vs 10y GoI Yield</vt:lpstr>
      <vt:lpstr>PowerPoint Presentation</vt:lpstr>
      <vt:lpstr>NPM vs 30y GoI Yield</vt:lpstr>
      <vt:lpstr>NPM vs (10y-30y) GoI Spread</vt:lpstr>
      <vt:lpstr>NPM vs 2y GoI Yield^</vt:lpstr>
      <vt:lpstr>Risk Mitigation Techniques </vt:lpstr>
      <vt:lpstr>Credit Risk</vt:lpstr>
      <vt:lpstr>Duration Tagging-CDS spreads</vt:lpstr>
      <vt:lpstr>Optimal Hedge Ratio-When hedge is not perfect</vt:lpstr>
      <vt:lpstr>Optimal hedge ratio</vt:lpstr>
      <vt:lpstr>Quasi short tenor CDS(buy protection)</vt:lpstr>
      <vt:lpstr>For Debt Ratio &lt; 1/3</vt:lpstr>
      <vt:lpstr>Limitations-Buy Put Protection</vt:lpstr>
      <vt:lpstr>Non-Life- Credit Exposures</vt:lpstr>
      <vt:lpstr>Implement:Early Warning System(EWS)</vt:lpstr>
      <vt:lpstr>Hedging Liquidity Risk</vt:lpstr>
      <vt:lpstr>Pricing of ‘FRA’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Anupam Mitra</cp:lastModifiedBy>
  <cp:revision>128</cp:revision>
  <dcterms:created xsi:type="dcterms:W3CDTF">2011-07-20T12:11:57Z</dcterms:created>
  <dcterms:modified xsi:type="dcterms:W3CDTF">2023-09-01T09:50:07Z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0x01010021AEE6B715A08048ADEE35852ECB6708</vt:lpwstr>
  </property>
</Properties>
</file>