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61" r:id="rId2"/>
    <p:sldId id="262" r:id="rId3"/>
    <p:sldId id="263" r:id="rId4"/>
    <p:sldId id="266" r:id="rId5"/>
    <p:sldId id="265" r:id="rId6"/>
    <p:sldId id="273" r:id="rId7"/>
    <p:sldId id="264" r:id="rId8"/>
    <p:sldId id="274" r:id="rId9"/>
    <p:sldId id="267" r:id="rId10"/>
    <p:sldId id="275" r:id="rId11"/>
    <p:sldId id="268" r:id="rId12"/>
    <p:sldId id="276" r:id="rId13"/>
    <p:sldId id="269" r:id="rId14"/>
    <p:sldId id="271"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D83FC9-32B2-4C86-B579-478FD69AEFFF}" v="44" dt="2023-08-31T15:58:33.3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nkataramani Bharat - Mumbai-MR" userId="65a9feb1-e55c-453f-9623-e3bd0af0354b" providerId="ADAL" clId="{385C4A1A-B38E-4B03-B48C-E0A3A4FFD0BF}"/>
    <pc:docChg chg="modSld">
      <pc:chgData name="Venkataramani Bharat - Mumbai-MR" userId="65a9feb1-e55c-453f-9623-e3bd0af0354b" providerId="ADAL" clId="{385C4A1A-B38E-4B03-B48C-E0A3A4FFD0BF}" dt="2023-09-01T10:05:09.438" v="395" actId="20577"/>
      <pc:docMkLst>
        <pc:docMk/>
      </pc:docMkLst>
      <pc:sldChg chg="modSp mod modAnim">
        <pc:chgData name="Venkataramani Bharat - Mumbai-MR" userId="65a9feb1-e55c-453f-9623-e3bd0af0354b" providerId="ADAL" clId="{385C4A1A-B38E-4B03-B48C-E0A3A4FFD0BF}" dt="2023-09-01T10:01:36.407" v="300" actId="20577"/>
        <pc:sldMkLst>
          <pc:docMk/>
          <pc:sldMk cId="169743633" sldId="264"/>
        </pc:sldMkLst>
        <pc:spChg chg="mod">
          <ac:chgData name="Venkataramani Bharat - Mumbai-MR" userId="65a9feb1-e55c-453f-9623-e3bd0af0354b" providerId="ADAL" clId="{385C4A1A-B38E-4B03-B48C-E0A3A4FFD0BF}" dt="2023-09-01T10:01:36.407" v="300" actId="20577"/>
          <ac:spMkLst>
            <pc:docMk/>
            <pc:sldMk cId="169743633" sldId="264"/>
            <ac:spMk id="3" creationId="{00000000-0000-0000-0000-000000000000}"/>
          </ac:spMkLst>
        </pc:spChg>
        <pc:spChg chg="mod">
          <ac:chgData name="Venkataramani Bharat - Mumbai-MR" userId="65a9feb1-e55c-453f-9623-e3bd0af0354b" providerId="ADAL" clId="{385C4A1A-B38E-4B03-B48C-E0A3A4FFD0BF}" dt="2023-09-01T10:01:10.507" v="283" actId="6549"/>
          <ac:spMkLst>
            <pc:docMk/>
            <pc:sldMk cId="169743633" sldId="264"/>
            <ac:spMk id="4" creationId="{00000000-0000-0000-0000-000000000000}"/>
          </ac:spMkLst>
        </pc:spChg>
      </pc:sldChg>
      <pc:sldChg chg="modSp">
        <pc:chgData name="Venkataramani Bharat - Mumbai-MR" userId="65a9feb1-e55c-453f-9623-e3bd0af0354b" providerId="ADAL" clId="{385C4A1A-B38E-4B03-B48C-E0A3A4FFD0BF}" dt="2023-09-01T10:04:15.433" v="352" actId="20577"/>
        <pc:sldMkLst>
          <pc:docMk/>
          <pc:sldMk cId="1297522851" sldId="267"/>
        </pc:sldMkLst>
        <pc:spChg chg="mod">
          <ac:chgData name="Venkataramani Bharat - Mumbai-MR" userId="65a9feb1-e55c-453f-9623-e3bd0af0354b" providerId="ADAL" clId="{385C4A1A-B38E-4B03-B48C-E0A3A4FFD0BF}" dt="2023-09-01T10:04:15.433" v="352" actId="20577"/>
          <ac:spMkLst>
            <pc:docMk/>
            <pc:sldMk cId="1297522851" sldId="267"/>
            <ac:spMk id="4" creationId="{00000000-0000-0000-0000-000000000000}"/>
          </ac:spMkLst>
        </pc:spChg>
      </pc:sldChg>
      <pc:sldChg chg="modSp mod">
        <pc:chgData name="Venkataramani Bharat - Mumbai-MR" userId="65a9feb1-e55c-453f-9623-e3bd0af0354b" providerId="ADAL" clId="{385C4A1A-B38E-4B03-B48C-E0A3A4FFD0BF}" dt="2023-09-01T10:02:04.087" v="318" actId="20577"/>
        <pc:sldMkLst>
          <pc:docMk/>
          <pc:sldMk cId="2006207381" sldId="274"/>
        </pc:sldMkLst>
        <pc:spChg chg="mod">
          <ac:chgData name="Venkataramani Bharat - Mumbai-MR" userId="65a9feb1-e55c-453f-9623-e3bd0af0354b" providerId="ADAL" clId="{385C4A1A-B38E-4B03-B48C-E0A3A4FFD0BF}" dt="2023-09-01T10:01:44.823" v="317" actId="20577"/>
          <ac:spMkLst>
            <pc:docMk/>
            <pc:sldMk cId="2006207381" sldId="274"/>
            <ac:spMk id="3" creationId="{00000000-0000-0000-0000-000000000000}"/>
          </ac:spMkLst>
        </pc:spChg>
        <pc:spChg chg="mod">
          <ac:chgData name="Venkataramani Bharat - Mumbai-MR" userId="65a9feb1-e55c-453f-9623-e3bd0af0354b" providerId="ADAL" clId="{385C4A1A-B38E-4B03-B48C-E0A3A4FFD0BF}" dt="2023-09-01T10:02:04.087" v="318" actId="20577"/>
          <ac:spMkLst>
            <pc:docMk/>
            <pc:sldMk cId="2006207381" sldId="274"/>
            <ac:spMk id="4" creationId="{00000000-0000-0000-0000-000000000000}"/>
          </ac:spMkLst>
        </pc:spChg>
      </pc:sldChg>
      <pc:sldChg chg="modSp modAnim">
        <pc:chgData name="Venkataramani Bharat - Mumbai-MR" userId="65a9feb1-e55c-453f-9623-e3bd0af0354b" providerId="ADAL" clId="{385C4A1A-B38E-4B03-B48C-E0A3A4FFD0BF}" dt="2023-09-01T10:05:09.438" v="395" actId="20577"/>
        <pc:sldMkLst>
          <pc:docMk/>
          <pc:sldMk cId="1182329085" sldId="275"/>
        </pc:sldMkLst>
        <pc:spChg chg="mod">
          <ac:chgData name="Venkataramani Bharat - Mumbai-MR" userId="65a9feb1-e55c-453f-9623-e3bd0af0354b" providerId="ADAL" clId="{385C4A1A-B38E-4B03-B48C-E0A3A4FFD0BF}" dt="2023-09-01T10:05:09.438" v="395" actId="20577"/>
          <ac:spMkLst>
            <pc:docMk/>
            <pc:sldMk cId="1182329085" sldId="275"/>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01-09-2023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9/1/2023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37821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191485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829029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93908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77094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32374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055567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673612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715892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25690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19127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08064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1774826" y="3619500"/>
            <a:ext cx="8054974"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IN" sz="2800" b="1" dirty="0">
                <a:effectLst/>
                <a:ea typeface="Times New Roman" panose="02020603050405020304" pitchFamily="18" charset="0"/>
                <a:cs typeface="Calibri" panose="020F0502020204030204" pitchFamily="34" charset="0"/>
              </a:rPr>
              <a:t>Life Reinsurance – How the landscape is evolving </a:t>
            </a:r>
            <a:r>
              <a:rPr lang="en-IN" sz="2800" b="1" strike="sngStrike" dirty="0">
                <a:effectLst/>
                <a:ea typeface="Times New Roman" panose="02020603050405020304" pitchFamily="18" charset="0"/>
                <a:cs typeface="Calibri" panose="020F0502020204030204" pitchFamily="34" charset="0"/>
              </a:rPr>
              <a:t>and what future holds</a:t>
            </a:r>
            <a:endParaRPr lang="es-ES" altLang="en-US" sz="4800" b="1" strike="sngStrike" kern="0" dirty="0">
              <a:solidFill>
                <a:schemeClr val="tx1"/>
              </a:solidFill>
            </a:endParaRPr>
          </a:p>
        </p:txBody>
      </p:sp>
      <p:sp>
        <p:nvSpPr>
          <p:cNvPr id="5" name="Rectangle 168"/>
          <p:cNvSpPr>
            <a:spLocks noChangeArrowheads="1"/>
          </p:cNvSpPr>
          <p:nvPr/>
        </p:nvSpPr>
        <p:spPr bwMode="auto">
          <a:xfrm>
            <a:off x="1774826" y="4572000"/>
            <a:ext cx="5616574" cy="49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endParaRPr lang="en-US" altLang="en-US" sz="1800" b="1">
              <a:solidFill>
                <a:schemeClr val="tx1"/>
              </a:solidFill>
            </a:endParaRPr>
          </a:p>
          <a:p>
            <a:pPr algn="l"/>
            <a:r>
              <a:rPr lang="en-US" altLang="en-US" sz="1800" b="1">
                <a:solidFill>
                  <a:schemeClr val="tx1"/>
                </a:solidFill>
              </a:rPr>
              <a:t>R. Srinivasa Rao</a:t>
            </a:r>
          </a:p>
          <a:p>
            <a:pPr algn="l"/>
            <a:r>
              <a:rPr lang="en-US" altLang="en-US" sz="1800" b="1">
                <a:solidFill>
                  <a:schemeClr val="tx1"/>
                </a:solidFill>
              </a:rPr>
              <a:t>Managing Director, Life &amp; Health, Munich Re India </a:t>
            </a:r>
            <a:br>
              <a:rPr lang="en-US" altLang="en-US" sz="1800" b="1">
                <a:solidFill>
                  <a:schemeClr val="tx1"/>
                </a:solidFill>
              </a:rPr>
            </a:br>
            <a:endParaRPr lang="es-ES" altLang="en-US" sz="1800" b="1">
              <a:solidFill>
                <a:schemeClr val="tx1"/>
              </a:solidFill>
            </a:endParaRPr>
          </a:p>
        </p:txBody>
      </p:sp>
      <p:sp>
        <p:nvSpPr>
          <p:cNvPr id="6" name="Rectangle 150"/>
          <p:cNvSpPr txBox="1">
            <a:spLocks noChangeArrowheads="1"/>
          </p:cNvSpPr>
          <p:nvPr/>
        </p:nvSpPr>
        <p:spPr>
          <a:xfrm>
            <a:off x="1774826" y="1333500"/>
            <a:ext cx="1032926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600" b="1" kern="0">
                <a:solidFill>
                  <a:schemeClr val="bg1"/>
                </a:solidFill>
              </a:rPr>
              <a:t>7th Seminar on Enterprise Risk Management</a:t>
            </a:r>
          </a:p>
          <a:p>
            <a:pPr algn="l"/>
            <a:r>
              <a:rPr lang="es-UY" altLang="en-US" sz="2400" b="1" kern="0">
                <a:solidFill>
                  <a:schemeClr val="bg1"/>
                </a:solidFill>
              </a:rPr>
              <a:t>Hotel Sea  </a:t>
            </a:r>
            <a:r>
              <a:rPr lang="en-IN" altLang="en-US" sz="2400" b="1" kern="0">
                <a:solidFill>
                  <a:schemeClr val="bg1"/>
                </a:solidFill>
              </a:rPr>
              <a:t>Princess</a:t>
            </a:r>
            <a:r>
              <a:rPr lang="es-UY" altLang="en-US" sz="2400" b="1" kern="0">
                <a:solidFill>
                  <a:schemeClr val="bg1"/>
                </a:solidFill>
              </a:rPr>
              <a:t>  </a:t>
            </a:r>
          </a:p>
          <a:p>
            <a:pPr algn="l"/>
            <a:r>
              <a:rPr lang="es-UY" altLang="en-US" sz="2400" b="1" kern="0">
                <a:solidFill>
                  <a:schemeClr val="bg1"/>
                </a:solidFill>
              </a:rPr>
              <a:t>01 </a:t>
            </a:r>
            <a:r>
              <a:rPr lang="en-IN" altLang="en-US" sz="2400" b="1" kern="0">
                <a:solidFill>
                  <a:schemeClr val="bg1"/>
                </a:solidFill>
              </a:rPr>
              <a:t>September</a:t>
            </a:r>
            <a:r>
              <a:rPr lang="es-UY" altLang="en-US" sz="2400" b="1" kern="0">
                <a:solidFill>
                  <a:schemeClr val="bg1"/>
                </a:solidFill>
              </a:rPr>
              <a:t> 2023</a:t>
            </a:r>
            <a:endParaRPr lang="es-ES" altLang="en-US" sz="2400" b="1" kern="0">
              <a:solidFill>
                <a:schemeClr val="bg1"/>
              </a:solidFill>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9379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1800" b="1" kern="0" dirty="0">
                <a:solidFill>
                  <a:srgbClr val="00B050"/>
                </a:solidFill>
              </a:rPr>
              <a:t>Issues to consider</a:t>
            </a:r>
          </a:p>
          <a:p>
            <a:pPr algn="l"/>
            <a:r>
              <a:rPr lang="en-US" altLang="en-US" sz="3200" b="1" kern="0" dirty="0">
                <a:solidFill>
                  <a:schemeClr val="tx1"/>
                </a:solidFill>
              </a:rPr>
              <a:t>Reinsurance Structures</a:t>
            </a:r>
          </a:p>
          <a:p>
            <a:pPr algn="l"/>
            <a:endParaRPr lang="en-US" altLang="en-US" kern="0" dirty="0">
              <a:solidFill>
                <a:schemeClr val="tx1"/>
              </a:solidFill>
            </a:endParaRPr>
          </a:p>
        </p:txBody>
      </p:sp>
      <p:sp>
        <p:nvSpPr>
          <p:cNvPr id="4" name="Rectangle 3"/>
          <p:cNvSpPr txBox="1">
            <a:spLocks noChangeArrowheads="1"/>
          </p:cNvSpPr>
          <p:nvPr/>
        </p:nvSpPr>
        <p:spPr>
          <a:xfrm>
            <a:off x="2880246" y="1401101"/>
            <a:ext cx="8978329" cy="488996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800" kern="0" dirty="0">
                <a:cs typeface="Times New Roman"/>
              </a:rPr>
              <a:t>Financial Reinsurance/ Structured solutions</a:t>
            </a:r>
          </a:p>
          <a:p>
            <a:r>
              <a:rPr lang="en-US" altLang="en-US" sz="2800" kern="0" dirty="0">
                <a:cs typeface="Times New Roman"/>
              </a:rPr>
              <a:t>Mass Lapse deals</a:t>
            </a:r>
          </a:p>
          <a:p>
            <a:r>
              <a:rPr lang="en-US" altLang="en-US" sz="2800" kern="0" dirty="0">
                <a:cs typeface="Times New Roman"/>
              </a:rPr>
              <a:t>Longer rate guarantees on Critical Illness</a:t>
            </a:r>
          </a:p>
          <a:p>
            <a:r>
              <a:rPr lang="en-US" altLang="en-US" sz="2800" kern="0" dirty="0">
                <a:cs typeface="Times New Roman"/>
              </a:rPr>
              <a:t>Excess of Loss covers / Stop Loss covers</a:t>
            </a:r>
          </a:p>
          <a:p>
            <a:r>
              <a:rPr lang="en-US" altLang="en-US" sz="2800" kern="0" dirty="0">
                <a:cs typeface="Times New Roman"/>
              </a:rPr>
              <a:t>Profit / Loss sharing arrangement with floor and ceiling</a:t>
            </a:r>
          </a:p>
          <a:p>
            <a:r>
              <a:rPr lang="en-US" altLang="en-US" sz="2800" kern="0" dirty="0">
                <a:cs typeface="Times New Roman"/>
              </a:rPr>
              <a:t>Demand for Cat covers to include pandemics, risks from NBC and passive wars</a:t>
            </a:r>
          </a:p>
          <a:p>
            <a:endParaRPr lang="en-US" altLang="en-US" sz="2800" kern="0" dirty="0">
              <a:cs typeface="Times New Roman"/>
            </a:endParaRPr>
          </a:p>
          <a:p>
            <a:endParaRPr lang="en-US" altLang="en-US" sz="2800" kern="0" dirty="0">
              <a:cs typeface="Times New Roman"/>
            </a:endParaRPr>
          </a:p>
          <a:p>
            <a:endParaRPr lang="en-US" altLang="en-US" sz="2800" kern="0" dirty="0">
              <a:cs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18232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277139" y="194059"/>
            <a:ext cx="6111354" cy="782638"/>
          </a:xfrm>
          <a:prstGeom prst="rect">
            <a:avLst/>
          </a:prstGeom>
        </p:spPr>
        <p:txBody>
          <a:bodyPr lIns="91440" tIns="45720" rIns="91440" bIns="45720" anchor="t"/>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1800" b="1" kern="0" dirty="0">
                <a:solidFill>
                  <a:srgbClr val="00B050"/>
                </a:solidFill>
              </a:rPr>
              <a:t>Issues to consider</a:t>
            </a:r>
          </a:p>
          <a:p>
            <a:pPr algn="l"/>
            <a:r>
              <a:rPr lang="en-US" altLang="en-US" sz="3200" b="1" kern="0" dirty="0">
                <a:solidFill>
                  <a:schemeClr val="tx1"/>
                </a:solidFill>
              </a:rPr>
              <a:t>Pricing and Risk Management</a:t>
            </a:r>
            <a:endParaRPr lang="en-US" altLang="en-US" sz="3200" b="1" kern="0" dirty="0">
              <a:solidFill>
                <a:schemeClr val="tx1"/>
              </a:solidFill>
              <a:cs typeface="Arial"/>
            </a:endParaRPr>
          </a:p>
          <a:p>
            <a:pPr algn="l"/>
            <a:endParaRPr lang="en-US" altLang="en-US" kern="0" dirty="0">
              <a:solidFill>
                <a:schemeClr val="tx1"/>
              </a:solidFill>
            </a:endParaRPr>
          </a:p>
        </p:txBody>
      </p:sp>
      <p:sp>
        <p:nvSpPr>
          <p:cNvPr id="4" name="Rectangle 3"/>
          <p:cNvSpPr txBox="1">
            <a:spLocks noChangeArrowheads="1"/>
          </p:cNvSpPr>
          <p:nvPr/>
        </p:nvSpPr>
        <p:spPr>
          <a:xfrm>
            <a:off x="2933700" y="1610872"/>
            <a:ext cx="8978329" cy="488996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kern="0">
              <a:cs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7" name="Rectangle 3">
            <a:extLst>
              <a:ext uri="{FF2B5EF4-FFF2-40B4-BE49-F238E27FC236}">
                <a16:creationId xmlns:a16="http://schemas.microsoft.com/office/drawing/2014/main" id="{FBE07B15-A73B-129B-C0CE-C847956CA4FE}"/>
              </a:ext>
            </a:extLst>
          </p:cNvPr>
          <p:cNvSpPr txBox="1">
            <a:spLocks noChangeArrowheads="1"/>
          </p:cNvSpPr>
          <p:nvPr/>
        </p:nvSpPr>
        <p:spPr>
          <a:xfrm>
            <a:off x="2107440" y="976697"/>
            <a:ext cx="9798307" cy="568724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en-US" sz="2000" kern="0" dirty="0">
                <a:cs typeface="Times New Roman"/>
              </a:rPr>
              <a:t>Pricing may require segregated rates by or need to explicitly factor the following</a:t>
            </a:r>
          </a:p>
          <a:p>
            <a:pPr lvl="1">
              <a:buFont typeface="Wingdings" panose="05000000000000000000" pitchFamily="2" charset="2"/>
              <a:buChar char="§"/>
            </a:pPr>
            <a:r>
              <a:rPr lang="en-US" altLang="en-US" sz="1600" kern="0" dirty="0">
                <a:cs typeface="Times New Roman"/>
              </a:rPr>
              <a:t>Occupation – Salaried vs rest</a:t>
            </a:r>
          </a:p>
          <a:p>
            <a:pPr lvl="1">
              <a:buFont typeface="Wingdings" panose="05000000000000000000" pitchFamily="2" charset="2"/>
              <a:buChar char="§"/>
            </a:pPr>
            <a:r>
              <a:rPr lang="en-US" altLang="en-US" sz="1600" kern="0" dirty="0">
                <a:cs typeface="Times New Roman"/>
              </a:rPr>
              <a:t>Income – Income bands (base value or inflation adjusted)</a:t>
            </a:r>
          </a:p>
          <a:p>
            <a:pPr lvl="1">
              <a:buFont typeface="Wingdings" panose="05000000000000000000" pitchFamily="2" charset="2"/>
              <a:buChar char="§"/>
            </a:pPr>
            <a:r>
              <a:rPr lang="en-US" altLang="en-US" sz="1600" kern="0" dirty="0">
                <a:cs typeface="Times New Roman"/>
              </a:rPr>
              <a:t>Education – Graduate vs Non Graduate (how do we establish this?)</a:t>
            </a:r>
          </a:p>
          <a:p>
            <a:pPr lvl="1">
              <a:buFont typeface="Wingdings" panose="05000000000000000000" pitchFamily="2" charset="2"/>
              <a:buChar char="§"/>
            </a:pPr>
            <a:r>
              <a:rPr lang="en-US" altLang="en-US" sz="1600" kern="0" dirty="0">
                <a:cs typeface="Times New Roman"/>
              </a:rPr>
              <a:t>Location – Tier I, Tier II and Tier III display pronounced difference among them</a:t>
            </a:r>
          </a:p>
          <a:p>
            <a:pPr>
              <a:buFont typeface="Wingdings" panose="05000000000000000000" pitchFamily="2" charset="2"/>
              <a:buChar char="§"/>
            </a:pPr>
            <a:r>
              <a:rPr lang="en-US" altLang="en-US" sz="1800" kern="0" dirty="0">
                <a:cs typeface="Times New Roman"/>
              </a:rPr>
              <a:t>Shape of the curve (Accident Hump – will it change by better road infrastructure and safer vehicles); Higher ages beyond 65 – is it credible enough to go by the published table</a:t>
            </a:r>
          </a:p>
          <a:p>
            <a:pPr>
              <a:buFont typeface="Wingdings" panose="05000000000000000000" pitchFamily="2" charset="2"/>
              <a:buChar char="§"/>
            </a:pPr>
            <a:r>
              <a:rPr lang="en-US" altLang="en-US" sz="1800" kern="0" dirty="0">
                <a:cs typeface="Times New Roman"/>
              </a:rPr>
              <a:t>Smoker differentiation – smoker proportion being less than 5% for many companies whether the rates could revert to aggregated by smoker status</a:t>
            </a:r>
          </a:p>
          <a:p>
            <a:pPr>
              <a:buFont typeface="Wingdings" panose="05000000000000000000" pitchFamily="2" charset="2"/>
              <a:buChar char="§"/>
            </a:pPr>
            <a:r>
              <a:rPr lang="en-US" altLang="en-US" sz="1800" kern="0" dirty="0">
                <a:cs typeface="Times New Roman"/>
              </a:rPr>
              <a:t>Substandard lives – the proportion of substandard lives in term portfolio is reducing; are we insuring healthier lives or is the quality of diagnostic reports compromised?</a:t>
            </a:r>
          </a:p>
          <a:p>
            <a:pPr>
              <a:buFont typeface="Wingdings" panose="05000000000000000000" pitchFamily="2" charset="2"/>
              <a:buChar char="§"/>
            </a:pPr>
            <a:r>
              <a:rPr lang="en-US" altLang="en-US" sz="1800" kern="0" dirty="0">
                <a:cs typeface="Times New Roman"/>
              </a:rPr>
              <a:t>Selection Effect – Varies by companies (Underwriting standards) and seen to last </a:t>
            </a:r>
            <a:r>
              <a:rPr lang="en-US" altLang="en-US" sz="1800" kern="0" dirty="0" err="1">
                <a:cs typeface="Times New Roman"/>
              </a:rPr>
              <a:t>upto</a:t>
            </a:r>
            <a:r>
              <a:rPr lang="en-US" altLang="en-US" sz="1800" kern="0" dirty="0">
                <a:cs typeface="Times New Roman"/>
              </a:rPr>
              <a:t> 4 years</a:t>
            </a:r>
          </a:p>
          <a:p>
            <a:pPr>
              <a:buFont typeface="Wingdings" panose="05000000000000000000" pitchFamily="2" charset="2"/>
              <a:buChar char="§"/>
            </a:pPr>
            <a:r>
              <a:rPr lang="en-US" altLang="en-US" sz="2000" kern="0" dirty="0">
                <a:cs typeface="Times New Roman"/>
              </a:rPr>
              <a:t>Factors that are likely to impact mortality and thereby RI rates are:</a:t>
            </a:r>
            <a:endParaRPr lang="en-US" sz="2000" dirty="0">
              <a:cs typeface="Times New Roman"/>
            </a:endParaRPr>
          </a:p>
          <a:p>
            <a:pPr lvl="1"/>
            <a:r>
              <a:rPr lang="en-US" altLang="en-US" sz="1600" kern="0" dirty="0">
                <a:cs typeface="Times New Roman"/>
              </a:rPr>
              <a:t>Medical advancements &amp; improved transport infrastructure</a:t>
            </a:r>
          </a:p>
          <a:p>
            <a:pPr lvl="1"/>
            <a:r>
              <a:rPr lang="en-US" altLang="en-US" sz="1600" kern="0" dirty="0">
                <a:cs typeface="Times New Roman"/>
              </a:rPr>
              <a:t>Impact of Long COVID</a:t>
            </a:r>
          </a:p>
          <a:p>
            <a:pPr lvl="1"/>
            <a:r>
              <a:rPr lang="en-US" altLang="en-US" sz="1600" kern="0" dirty="0">
                <a:cs typeface="Times New Roman"/>
              </a:rPr>
              <a:t>Improved Access to Secondary &amp; Tertiary care </a:t>
            </a:r>
          </a:p>
          <a:p>
            <a:pPr lvl="1"/>
            <a:r>
              <a:rPr lang="en-US" altLang="en-US" sz="1600" kern="0" dirty="0">
                <a:cs typeface="Times New Roman"/>
              </a:rPr>
              <a:t>Climate change &amp; impact of pollution</a:t>
            </a:r>
          </a:p>
          <a:p>
            <a:pPr lvl="1"/>
            <a:r>
              <a:rPr lang="en-US" altLang="en-US" sz="1600" kern="0" dirty="0">
                <a:cs typeface="Times New Roman"/>
              </a:rPr>
              <a:t>Awareness on issues related to Mental Health (implications on suicide)</a:t>
            </a:r>
          </a:p>
          <a:p>
            <a:pPr lvl="1"/>
            <a:endParaRPr lang="en-US" altLang="en-US" sz="1600" kern="0" dirty="0">
              <a:cs typeface="Times New Roman"/>
            </a:endParaRPr>
          </a:p>
          <a:p>
            <a:pPr marL="457200" indent="-457200">
              <a:buAutoNum type="arabicPeriod"/>
            </a:pPr>
            <a:endParaRPr lang="en-US" altLang="en-US" sz="2000" kern="0" dirty="0">
              <a:cs typeface="Times New Roman"/>
            </a:endParaRPr>
          </a:p>
        </p:txBody>
      </p:sp>
    </p:spTree>
    <p:extLst>
      <p:ext uri="{BB962C8B-B14F-4D97-AF65-F5344CB8AC3E}">
        <p14:creationId xmlns:p14="http://schemas.microsoft.com/office/powerpoint/2010/main" val="99035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xEl>
                                              <p:pRg st="13" end="1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12" end="1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277138" y="194059"/>
            <a:ext cx="8288037" cy="782638"/>
          </a:xfrm>
          <a:prstGeom prst="rect">
            <a:avLst/>
          </a:prstGeom>
        </p:spPr>
        <p:txBody>
          <a:bodyPr lIns="91440" tIns="45720" rIns="91440" bIns="45720" anchor="t"/>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1800" b="1" kern="0" dirty="0">
                <a:solidFill>
                  <a:srgbClr val="00B050"/>
                </a:solidFill>
              </a:rPr>
              <a:t>Issues to consider</a:t>
            </a:r>
          </a:p>
          <a:p>
            <a:pPr algn="l"/>
            <a:r>
              <a:rPr lang="en-US" altLang="en-US" sz="3200" b="1" kern="0" dirty="0">
                <a:solidFill>
                  <a:schemeClr val="tx1"/>
                </a:solidFill>
              </a:rPr>
              <a:t>Pricing and Risk Management (contd..) </a:t>
            </a:r>
            <a:endParaRPr lang="en-US" altLang="en-US" sz="3200" b="1" kern="0" dirty="0">
              <a:solidFill>
                <a:schemeClr val="tx1"/>
              </a:solidFill>
              <a:cs typeface="Arial"/>
            </a:endParaRPr>
          </a:p>
          <a:p>
            <a:pPr algn="l"/>
            <a:endParaRPr lang="en-US" altLang="en-US" kern="0" dirty="0">
              <a:solidFill>
                <a:schemeClr val="tx1"/>
              </a:solidFill>
            </a:endParaRPr>
          </a:p>
        </p:txBody>
      </p:sp>
      <p:sp>
        <p:nvSpPr>
          <p:cNvPr id="4" name="Rectangle 3"/>
          <p:cNvSpPr txBox="1">
            <a:spLocks noChangeArrowheads="1"/>
          </p:cNvSpPr>
          <p:nvPr/>
        </p:nvSpPr>
        <p:spPr>
          <a:xfrm>
            <a:off x="2933700" y="1610872"/>
            <a:ext cx="8978329" cy="488996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kern="0">
              <a:cs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7" name="Rectangle 3">
            <a:extLst>
              <a:ext uri="{FF2B5EF4-FFF2-40B4-BE49-F238E27FC236}">
                <a16:creationId xmlns:a16="http://schemas.microsoft.com/office/drawing/2014/main" id="{FBE07B15-A73B-129B-C0CE-C847956CA4FE}"/>
              </a:ext>
            </a:extLst>
          </p:cNvPr>
          <p:cNvSpPr txBox="1">
            <a:spLocks noChangeArrowheads="1"/>
          </p:cNvSpPr>
          <p:nvPr/>
        </p:nvSpPr>
        <p:spPr>
          <a:xfrm>
            <a:off x="2107440" y="976697"/>
            <a:ext cx="9798307" cy="568724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endParaRPr lang="en-US" altLang="en-US" sz="1600" kern="0" dirty="0">
              <a:cs typeface="Times New Roman"/>
            </a:endParaRPr>
          </a:p>
          <a:p>
            <a:pPr marL="0" indent="0">
              <a:buNone/>
            </a:pPr>
            <a:r>
              <a:rPr lang="en-US" altLang="en-US" sz="2000" kern="0" dirty="0">
                <a:cs typeface="Times New Roman"/>
              </a:rPr>
              <a:t>Risk Management</a:t>
            </a:r>
          </a:p>
          <a:p>
            <a:r>
              <a:rPr lang="en-US" altLang="en-US" sz="2000" kern="0" dirty="0" err="1">
                <a:cs typeface="Times New Roman"/>
              </a:rPr>
              <a:t>Digitisation</a:t>
            </a:r>
            <a:r>
              <a:rPr lang="en-US" altLang="en-US" sz="2000" kern="0" dirty="0">
                <a:cs typeface="Times New Roman"/>
              </a:rPr>
              <a:t> of Medical records to see patterns of diagnostic </a:t>
            </a:r>
            <a:r>
              <a:rPr lang="en-US" altLang="en-US" sz="2000" kern="0" dirty="0" err="1">
                <a:cs typeface="Times New Roman"/>
              </a:rPr>
              <a:t>centres</a:t>
            </a:r>
            <a:endParaRPr lang="en-US" altLang="en-US" sz="2000" kern="0" dirty="0">
              <a:cs typeface="Times New Roman"/>
            </a:endParaRPr>
          </a:p>
          <a:p>
            <a:r>
              <a:rPr lang="en-US" altLang="en-US" sz="2000" kern="0" dirty="0">
                <a:cs typeface="Times New Roman"/>
              </a:rPr>
              <a:t>Third-party alternate data sources will also become mainstream</a:t>
            </a:r>
          </a:p>
          <a:p>
            <a:pPr lvl="1"/>
            <a:r>
              <a:rPr lang="en-US" altLang="en-US" sz="1600" kern="0" dirty="0">
                <a:cs typeface="Times New Roman"/>
              </a:rPr>
              <a:t>Checking with PF portal for employee / salary status</a:t>
            </a:r>
          </a:p>
          <a:p>
            <a:pPr lvl="1"/>
            <a:r>
              <a:rPr lang="en-US" altLang="en-US" sz="1600" kern="0" dirty="0">
                <a:cs typeface="Times New Roman"/>
              </a:rPr>
              <a:t>e-KYC</a:t>
            </a:r>
          </a:p>
          <a:p>
            <a:pPr lvl="1"/>
            <a:r>
              <a:rPr lang="en-US" altLang="en-US" sz="1600" kern="0" dirty="0">
                <a:cs typeface="Times New Roman"/>
              </a:rPr>
              <a:t>Credit Bureaus and payment gateways for view on income</a:t>
            </a:r>
          </a:p>
          <a:p>
            <a:pPr lvl="1"/>
            <a:r>
              <a:rPr lang="en-US" altLang="en-US" sz="1600" kern="0" dirty="0">
                <a:cs typeface="Times New Roman"/>
              </a:rPr>
              <a:t>Email Recency</a:t>
            </a:r>
          </a:p>
          <a:p>
            <a:r>
              <a:rPr lang="en-US" altLang="en-US" sz="2000" kern="0" dirty="0">
                <a:cs typeface="Times New Roman"/>
              </a:rPr>
              <a:t>Propensity to Fraud models will become inevitable</a:t>
            </a:r>
          </a:p>
          <a:p>
            <a:pPr lvl="1"/>
            <a:r>
              <a:rPr lang="en-US" altLang="en-US" sz="1600" kern="0" dirty="0">
                <a:cs typeface="Times New Roman"/>
              </a:rPr>
              <a:t>High Risks typically contribute 5-7% of exposure but 25-30% of claims</a:t>
            </a:r>
          </a:p>
          <a:p>
            <a:pPr lvl="1"/>
            <a:r>
              <a:rPr lang="en-US" altLang="en-US" sz="1600" kern="0" dirty="0">
                <a:cs typeface="Times New Roman"/>
              </a:rPr>
              <a:t>Medium Risks typically contribute 5-7% exposure but 15-20% of claims</a:t>
            </a:r>
          </a:p>
          <a:p>
            <a:pPr lvl="1"/>
            <a:r>
              <a:rPr lang="en-US" altLang="en-US" sz="1600" kern="0" dirty="0">
                <a:cs typeface="Times New Roman"/>
              </a:rPr>
              <a:t>Better onboarding for others</a:t>
            </a:r>
          </a:p>
          <a:p>
            <a:pPr lvl="1"/>
            <a:endParaRPr lang="en-US" altLang="en-US" sz="1600" kern="0" dirty="0">
              <a:cs typeface="Times New Roman"/>
            </a:endParaRPr>
          </a:p>
        </p:txBody>
      </p:sp>
    </p:spTree>
    <p:extLst>
      <p:ext uri="{BB962C8B-B14F-4D97-AF65-F5344CB8AC3E}">
        <p14:creationId xmlns:p14="http://schemas.microsoft.com/office/powerpoint/2010/main" val="74626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787736" cy="782638"/>
          </a:xfrm>
          <a:prstGeom prst="rect">
            <a:avLst/>
          </a:prstGeom>
        </p:spPr>
        <p:txBody>
          <a:bodyPr lIns="91440" tIns="45720" rIns="91440" bIns="45720" anchor="t"/>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1800" b="1" kern="0" dirty="0">
                <a:solidFill>
                  <a:srgbClr val="00B050"/>
                </a:solidFill>
              </a:rPr>
              <a:t>Issues to consider</a:t>
            </a:r>
          </a:p>
          <a:p>
            <a:pPr algn="l"/>
            <a:r>
              <a:rPr lang="en-US" altLang="en-US" sz="3200" b="1" kern="0" dirty="0">
                <a:solidFill>
                  <a:schemeClr val="tx1"/>
                </a:solidFill>
              </a:rPr>
              <a:t>Operations and Data Management</a:t>
            </a:r>
            <a:endParaRPr lang="en-US" dirty="0">
              <a:solidFill>
                <a:schemeClr val="tx1"/>
              </a:solidFill>
            </a:endParaRPr>
          </a:p>
          <a:p>
            <a:pPr algn="l"/>
            <a:endParaRPr lang="en-US" altLang="en-US" kern="0" dirty="0">
              <a:solidFill>
                <a:schemeClr val="tx1"/>
              </a:solidFill>
            </a:endParaRPr>
          </a:p>
        </p:txBody>
      </p:sp>
      <p:sp>
        <p:nvSpPr>
          <p:cNvPr id="4" name="Rectangle 3"/>
          <p:cNvSpPr txBox="1">
            <a:spLocks noChangeArrowheads="1"/>
          </p:cNvSpPr>
          <p:nvPr/>
        </p:nvSpPr>
        <p:spPr>
          <a:xfrm>
            <a:off x="2933700" y="1610872"/>
            <a:ext cx="9158126" cy="488996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cs typeface="Times New Roman"/>
              </a:rPr>
              <a:t>Lot more integration and exchange of data between insurers and reinsurers facilitated by technology</a:t>
            </a:r>
          </a:p>
          <a:p>
            <a:pPr lvl="1"/>
            <a:r>
              <a:rPr lang="en-US" altLang="en-US" kern="0" dirty="0">
                <a:cs typeface="Times New Roman"/>
              </a:rPr>
              <a:t>This could be real time or at least more frequently</a:t>
            </a:r>
          </a:p>
          <a:p>
            <a:pPr lvl="1"/>
            <a:r>
              <a:rPr lang="en-US" altLang="en-US" kern="0" dirty="0">
                <a:cs typeface="Times New Roman"/>
              </a:rPr>
              <a:t>Data completeness / accuracy is a major issue.  This is getting additional focus now</a:t>
            </a:r>
          </a:p>
          <a:p>
            <a:pPr lvl="1"/>
            <a:r>
              <a:rPr lang="en-US" altLang="en-US" kern="0" dirty="0">
                <a:cs typeface="Times New Roman"/>
              </a:rPr>
              <a:t>Additional data inputs (agency information, diagnostic </a:t>
            </a:r>
            <a:r>
              <a:rPr lang="en-US" altLang="en-US" kern="0" dirty="0" err="1">
                <a:cs typeface="Times New Roman"/>
              </a:rPr>
              <a:t>centres</a:t>
            </a:r>
            <a:r>
              <a:rPr lang="en-US" altLang="en-US" kern="0" dirty="0">
                <a:cs typeface="Times New Roman"/>
              </a:rPr>
              <a:t>) from insurers could help refine the fraud models</a:t>
            </a:r>
          </a:p>
          <a:p>
            <a:r>
              <a:rPr lang="en-US" altLang="en-US" kern="0" dirty="0">
                <a:cs typeface="Times New Roman"/>
              </a:rPr>
              <a:t>The newly introduced Data Protection Act could influence Data Governance. </a:t>
            </a:r>
          </a:p>
          <a:p>
            <a:pPr marL="0" indent="0">
              <a:buNone/>
            </a:pPr>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544557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819400" y="12192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kern="0"/>
          </a:p>
          <a:p>
            <a:endParaRPr lang="en-US" altLang="en-US" kern="0"/>
          </a:p>
          <a:p>
            <a:endParaRPr lang="en-US" altLang="en-US" kern="0"/>
          </a:p>
          <a:p>
            <a:pPr marL="0" indent="0" algn="ctr">
              <a:buNone/>
            </a:pPr>
            <a:r>
              <a:rPr lang="en-US" altLang="en-US" sz="4400" kern="0"/>
              <a:t>Questions?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399698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1774826" y="3619500"/>
            <a:ext cx="8054974"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IN" sz="2800" b="1">
                <a:effectLst/>
                <a:ea typeface="Times New Roman" panose="02020603050405020304" pitchFamily="18" charset="0"/>
                <a:cs typeface="Calibri" panose="020F0502020204030204" pitchFamily="34" charset="0"/>
              </a:rPr>
              <a:t>Thank You for Your Time &amp; Attention !!</a:t>
            </a:r>
            <a:endParaRPr lang="es-ES" altLang="en-US" sz="4800" b="1" kern="0">
              <a:solidFill>
                <a:schemeClr val="tx1"/>
              </a:solidFill>
            </a:endParaRPr>
          </a:p>
        </p:txBody>
      </p:sp>
      <p:sp>
        <p:nvSpPr>
          <p:cNvPr id="5" name="Rectangle 168"/>
          <p:cNvSpPr>
            <a:spLocks noChangeArrowheads="1"/>
          </p:cNvSpPr>
          <p:nvPr/>
        </p:nvSpPr>
        <p:spPr bwMode="auto">
          <a:xfrm>
            <a:off x="1774826" y="4572000"/>
            <a:ext cx="5616574" cy="49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endParaRPr lang="en-US" altLang="en-US" sz="1800" b="1">
              <a:solidFill>
                <a:schemeClr val="tx1"/>
              </a:solidFill>
            </a:endParaRPr>
          </a:p>
          <a:p>
            <a:pPr algn="l"/>
            <a:r>
              <a:rPr lang="en-US" altLang="en-US" sz="1800" b="1">
                <a:solidFill>
                  <a:schemeClr val="tx1"/>
                </a:solidFill>
              </a:rPr>
              <a:t>R. Srinivasa Rao</a:t>
            </a:r>
          </a:p>
          <a:p>
            <a:pPr algn="l"/>
            <a:r>
              <a:rPr lang="en-US" altLang="en-US" sz="1800" b="1">
                <a:solidFill>
                  <a:schemeClr val="tx1"/>
                </a:solidFill>
              </a:rPr>
              <a:t>Managing Director, Life &amp; Health, Munich Re India </a:t>
            </a:r>
            <a:br>
              <a:rPr lang="en-US" altLang="en-US" sz="1800" b="1">
                <a:solidFill>
                  <a:schemeClr val="tx1"/>
                </a:solidFill>
              </a:rPr>
            </a:br>
            <a:endParaRPr lang="es-ES" altLang="en-US" sz="1800" b="1">
              <a:solidFill>
                <a:schemeClr val="tx1"/>
              </a:solidFill>
            </a:endParaRPr>
          </a:p>
        </p:txBody>
      </p:sp>
      <p:sp>
        <p:nvSpPr>
          <p:cNvPr id="6" name="Rectangle 150"/>
          <p:cNvSpPr txBox="1">
            <a:spLocks noChangeArrowheads="1"/>
          </p:cNvSpPr>
          <p:nvPr/>
        </p:nvSpPr>
        <p:spPr>
          <a:xfrm>
            <a:off x="1774826" y="1333500"/>
            <a:ext cx="1032926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600" b="1" kern="0">
                <a:solidFill>
                  <a:schemeClr val="bg1"/>
                </a:solidFill>
              </a:rPr>
              <a:t>7th Seminar on Enterprise Risk Management</a:t>
            </a:r>
          </a:p>
          <a:p>
            <a:pPr algn="l"/>
            <a:r>
              <a:rPr lang="es-UY" altLang="en-US" sz="2400" b="1" kern="0">
                <a:solidFill>
                  <a:schemeClr val="bg1"/>
                </a:solidFill>
              </a:rPr>
              <a:t>Hotel Sea  </a:t>
            </a:r>
            <a:r>
              <a:rPr lang="en-IN" altLang="en-US" sz="2400" b="1" kern="0">
                <a:solidFill>
                  <a:schemeClr val="bg1"/>
                </a:solidFill>
              </a:rPr>
              <a:t>Princess</a:t>
            </a:r>
            <a:r>
              <a:rPr lang="es-UY" altLang="en-US" sz="2400" b="1" kern="0">
                <a:solidFill>
                  <a:schemeClr val="bg1"/>
                </a:solidFill>
              </a:rPr>
              <a:t>  </a:t>
            </a:r>
          </a:p>
          <a:p>
            <a:pPr algn="l"/>
            <a:r>
              <a:rPr lang="es-UY" altLang="en-US" sz="2400" b="1" kern="0">
                <a:solidFill>
                  <a:schemeClr val="bg1"/>
                </a:solidFill>
              </a:rPr>
              <a:t>01 </a:t>
            </a:r>
            <a:r>
              <a:rPr lang="en-IN" altLang="en-US" sz="2400" b="1" kern="0">
                <a:solidFill>
                  <a:schemeClr val="bg1"/>
                </a:solidFill>
              </a:rPr>
              <a:t>September</a:t>
            </a:r>
            <a:r>
              <a:rPr lang="es-UY" altLang="en-US" sz="2400" b="1" kern="0">
                <a:solidFill>
                  <a:schemeClr val="bg1"/>
                </a:solidFill>
              </a:rPr>
              <a:t> 2023</a:t>
            </a:r>
            <a:endParaRPr lang="es-ES" altLang="en-US" sz="2400" b="1" kern="0">
              <a:solidFill>
                <a:schemeClr val="bg1"/>
              </a:solidFill>
            </a:endParaRPr>
          </a:p>
        </p:txBody>
      </p:sp>
    </p:spTree>
    <p:extLst>
      <p:ext uri="{BB962C8B-B14F-4D97-AF65-F5344CB8AC3E}">
        <p14:creationId xmlns:p14="http://schemas.microsoft.com/office/powerpoint/2010/main" val="198233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a:solidFill>
                  <a:schemeClr val="tx1"/>
                </a:solidFill>
              </a:rPr>
              <a:t>Agenda</a:t>
            </a:r>
          </a:p>
        </p:txBody>
      </p:sp>
      <p:sp>
        <p:nvSpPr>
          <p:cNvPr id="4" name="Rectangle 3"/>
          <p:cNvSpPr txBox="1">
            <a:spLocks noChangeArrowheads="1"/>
          </p:cNvSpPr>
          <p:nvPr/>
        </p:nvSpPr>
        <p:spPr>
          <a:xfrm>
            <a:off x="2933700" y="1610872"/>
            <a:ext cx="7505700" cy="488996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800" kern="0" dirty="0"/>
              <a:t>Reinsurance Landscape</a:t>
            </a:r>
            <a:endParaRPr lang="en-US" altLang="en-US" sz="2800" kern="0" dirty="0">
              <a:cs typeface="Times New Roman"/>
            </a:endParaRPr>
          </a:p>
          <a:p>
            <a:pPr lvl="1"/>
            <a:r>
              <a:rPr lang="en-US" altLang="en-US" kern="0" dirty="0"/>
              <a:t>Market Participants</a:t>
            </a:r>
            <a:endParaRPr lang="en-US" altLang="en-US" kern="0" dirty="0">
              <a:cs typeface="Times New Roman"/>
            </a:endParaRPr>
          </a:p>
          <a:p>
            <a:pPr lvl="1"/>
            <a:r>
              <a:rPr lang="en-US" altLang="en-US" kern="0" dirty="0"/>
              <a:t>Reinsurance Solutions</a:t>
            </a:r>
            <a:endParaRPr lang="en-US" altLang="en-US" kern="0" dirty="0">
              <a:cs typeface="Times New Roman"/>
            </a:endParaRPr>
          </a:p>
          <a:p>
            <a:pPr lvl="1"/>
            <a:r>
              <a:rPr lang="en-US" altLang="en-US" kern="0" dirty="0"/>
              <a:t>Pricing &amp; Risk Management </a:t>
            </a:r>
          </a:p>
          <a:p>
            <a:pPr lvl="1"/>
            <a:r>
              <a:rPr lang="en-US" altLang="en-US" kern="0" dirty="0"/>
              <a:t>Operations &amp; Data Management</a:t>
            </a:r>
          </a:p>
          <a:p>
            <a:r>
              <a:rPr lang="en-US" altLang="en-US" kern="0" dirty="0">
                <a:cs typeface="Times New Roman"/>
              </a:rPr>
              <a:t>Issues to consider that may have a bearing on the future</a:t>
            </a:r>
          </a:p>
          <a:p>
            <a:pPr lvl="1"/>
            <a:endParaRPr lang="en-US" altLang="en-US" sz="2400" kern="0" dirty="0"/>
          </a:p>
          <a:p>
            <a:pPr lvl="1"/>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60093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rPr>
              <a:t>Market Participants</a:t>
            </a:r>
          </a:p>
          <a:p>
            <a:pPr algn="l"/>
            <a:endParaRPr lang="en-US" altLang="en-US" kern="0" dirty="0">
              <a:solidFill>
                <a:schemeClr val="tx1"/>
              </a:solidFill>
            </a:endParaRPr>
          </a:p>
        </p:txBody>
      </p:sp>
      <p:sp>
        <p:nvSpPr>
          <p:cNvPr id="4" name="Rectangle 3"/>
          <p:cNvSpPr txBox="1">
            <a:spLocks noChangeArrowheads="1"/>
          </p:cNvSpPr>
          <p:nvPr/>
        </p:nvSpPr>
        <p:spPr>
          <a:xfrm>
            <a:off x="2799847" y="925417"/>
            <a:ext cx="9105900" cy="57307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t>Prior to Year 2000</a:t>
            </a:r>
          </a:p>
          <a:p>
            <a:pPr lvl="1"/>
            <a:r>
              <a:rPr lang="en-US" altLang="en-US" sz="2000" kern="0" dirty="0"/>
              <a:t>Only Swiss Re and Munich Re were the two foreign reinsurers </a:t>
            </a:r>
          </a:p>
          <a:p>
            <a:pPr lvl="1"/>
            <a:r>
              <a:rPr lang="en-US" altLang="en-US" sz="2000" kern="0" dirty="0"/>
              <a:t>Reinsurers were valued for Product development, UW and Technical know-how</a:t>
            </a:r>
          </a:p>
          <a:p>
            <a:r>
              <a:rPr lang="en-US" altLang="en-US" sz="2400" kern="0" dirty="0"/>
              <a:t>2000-2016</a:t>
            </a:r>
          </a:p>
          <a:p>
            <a:pPr lvl="1"/>
            <a:r>
              <a:rPr lang="en-US" altLang="en-US" sz="2000" kern="0" dirty="0"/>
              <a:t>All major life reinsurers started participating in the market through their service company or Representative Office. Risk was written outside of India. Except for Liaising all aspects were dealt by the Cross Border Reinsurer</a:t>
            </a:r>
          </a:p>
          <a:p>
            <a:pPr lvl="1"/>
            <a:r>
              <a:rPr lang="en-US" altLang="en-US" sz="2000" kern="0" dirty="0"/>
              <a:t>Major share of market with Swiss Re, RGA and Munich Re</a:t>
            </a:r>
          </a:p>
          <a:p>
            <a:pPr lvl="1"/>
            <a:r>
              <a:rPr lang="en-US" altLang="en-US" sz="2000" kern="0" dirty="0"/>
              <a:t>GIC Re started participating in small measures</a:t>
            </a:r>
          </a:p>
          <a:p>
            <a:r>
              <a:rPr lang="en-US" altLang="en-US" sz="2400" kern="0" dirty="0"/>
              <a:t>2017-2020</a:t>
            </a:r>
          </a:p>
          <a:p>
            <a:pPr lvl="1"/>
            <a:r>
              <a:rPr lang="en-US" altLang="en-US" sz="2000" kern="0" dirty="0"/>
              <a:t>Reinsurance branch regulations; All prominent foreign reinsurers set up composite branch office (FRB)</a:t>
            </a:r>
          </a:p>
          <a:p>
            <a:r>
              <a:rPr lang="en-US" altLang="en-US" sz="2400" kern="0" dirty="0"/>
              <a:t>2021 – current</a:t>
            </a:r>
          </a:p>
          <a:p>
            <a:pPr lvl="1"/>
            <a:r>
              <a:rPr lang="en-US" altLang="en-US" sz="2000" kern="0" dirty="0"/>
              <a:t>Some FRB reduce / withdraw capacity</a:t>
            </a:r>
          </a:p>
          <a:p>
            <a:pPr lvl="1"/>
            <a:r>
              <a:rPr lang="en-US" altLang="en-US" sz="2000" kern="0" dirty="0"/>
              <a:t>Cross Border Reinsurer participation increases (Sirius Point Re, </a:t>
            </a:r>
            <a:r>
              <a:rPr lang="en-US" altLang="en-US" sz="2000" kern="0" dirty="0" err="1"/>
              <a:t>Barrent</a:t>
            </a:r>
            <a:r>
              <a:rPr lang="en-US" altLang="en-US" sz="2000" kern="0" dirty="0"/>
              <a:t> Re </a:t>
            </a:r>
            <a:r>
              <a:rPr lang="en-US" altLang="en-US" sz="2000" kern="0" dirty="0" err="1"/>
              <a:t>etc</a:t>
            </a:r>
            <a:r>
              <a:rPr lang="en-US" altLang="en-US" sz="2000" kern="0" dirty="0"/>
              <a:t>)</a:t>
            </a:r>
          </a:p>
          <a:p>
            <a:pPr lvl="1"/>
            <a:endParaRPr lang="en-US" altLang="en-US" sz="2000" kern="0" dirty="0"/>
          </a:p>
          <a:p>
            <a:endParaRPr lang="en-US" altLang="en-US" sz="2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340521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5173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rPr>
              <a:t>Reinsurance solutions</a:t>
            </a:r>
          </a:p>
          <a:p>
            <a:pPr algn="l"/>
            <a:endParaRPr lang="en-US" altLang="en-US" kern="0" dirty="0">
              <a:solidFill>
                <a:schemeClr val="tx1"/>
              </a:solidFill>
            </a:endParaRPr>
          </a:p>
        </p:txBody>
      </p:sp>
      <p:sp>
        <p:nvSpPr>
          <p:cNvPr id="4" name="Rectangle 3"/>
          <p:cNvSpPr txBox="1">
            <a:spLocks noChangeArrowheads="1"/>
          </p:cNvSpPr>
          <p:nvPr/>
        </p:nvSpPr>
        <p:spPr>
          <a:xfrm>
            <a:off x="2880246" y="984018"/>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t>Risk type</a:t>
            </a:r>
          </a:p>
          <a:p>
            <a:pPr lvl="1"/>
            <a:r>
              <a:rPr lang="en-US" altLang="en-US" sz="2000" kern="0" dirty="0"/>
              <a:t>Mainly mortality </a:t>
            </a:r>
          </a:p>
          <a:p>
            <a:pPr lvl="1"/>
            <a:r>
              <a:rPr lang="en-US" altLang="en-US" sz="2000" kern="0" dirty="0"/>
              <a:t>Critical illness in limited way</a:t>
            </a:r>
          </a:p>
          <a:p>
            <a:pPr lvl="1"/>
            <a:r>
              <a:rPr lang="en-US" altLang="en-US" sz="2000" kern="0" dirty="0"/>
              <a:t>Disability riders in a very small proportion</a:t>
            </a:r>
          </a:p>
          <a:p>
            <a:r>
              <a:rPr lang="en-US" altLang="en-US" sz="2400" kern="0" dirty="0"/>
              <a:t>RI structures- mainly proportional Reinsurance </a:t>
            </a:r>
          </a:p>
          <a:p>
            <a:pPr lvl="1"/>
            <a:r>
              <a:rPr lang="en-US" altLang="en-US" sz="2000" kern="0" dirty="0"/>
              <a:t>Started with quota share typically 60:40</a:t>
            </a:r>
          </a:p>
          <a:p>
            <a:pPr lvl="1"/>
            <a:r>
              <a:rPr lang="en-US" altLang="en-US" sz="2000" kern="0" dirty="0"/>
              <a:t>Then moved to surplus / quota share or combination of both</a:t>
            </a:r>
          </a:p>
          <a:p>
            <a:pPr lvl="2"/>
            <a:r>
              <a:rPr lang="en-US" altLang="en-US" sz="1600" kern="0" dirty="0"/>
              <a:t>Group on Quota Share ; Individual on Surplus – INR 0.5m to 1 m retention</a:t>
            </a:r>
          </a:p>
          <a:p>
            <a:pPr lvl="2"/>
            <a:r>
              <a:rPr lang="en-US" altLang="en-US" sz="1600" kern="0" dirty="0"/>
              <a:t>CI on low surplus – INR 0.1 to 0.5 m</a:t>
            </a:r>
          </a:p>
          <a:p>
            <a:pPr lvl="1"/>
            <a:r>
              <a:rPr lang="en-US" altLang="en-US" sz="2000" kern="0" dirty="0"/>
              <a:t>2013 regulations- only surplus – INR 2m to 3m retention</a:t>
            </a:r>
          </a:p>
          <a:p>
            <a:pPr lvl="1"/>
            <a:r>
              <a:rPr lang="en-US" altLang="en-US" sz="2000" kern="0" dirty="0"/>
              <a:t>Post 2022 – mix of Q/S and surplus – INR 4m to 10m retention</a:t>
            </a:r>
            <a:endParaRPr lang="en-US" altLang="en-US" kern="0" dirty="0"/>
          </a:p>
          <a:p>
            <a:pPr marL="514350" lvl="1" indent="0">
              <a:buNone/>
            </a:pPr>
            <a:r>
              <a:rPr lang="en-US" altLang="en-US" kern="0" dirty="0"/>
              <a:t>Non Proportional – Catastrophe treaties</a:t>
            </a:r>
          </a:p>
          <a:p>
            <a:pPr lvl="1"/>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86521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4733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rPr>
              <a:t>Pricing &amp; Risk Management</a:t>
            </a:r>
          </a:p>
          <a:p>
            <a:pPr algn="l"/>
            <a:endParaRPr lang="en-US" altLang="en-US" kern="0" dirty="0">
              <a:solidFill>
                <a:schemeClr val="tx1"/>
              </a:solidFill>
            </a:endParaRPr>
          </a:p>
        </p:txBody>
      </p:sp>
      <p:sp>
        <p:nvSpPr>
          <p:cNvPr id="4" name="Rectangle 3"/>
          <p:cNvSpPr txBox="1">
            <a:spLocks noChangeArrowheads="1"/>
          </p:cNvSpPr>
          <p:nvPr/>
        </p:nvSpPr>
        <p:spPr>
          <a:xfrm>
            <a:off x="2880246" y="1024569"/>
            <a:ext cx="8877300" cy="532091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en-US" sz="2200" kern="0" dirty="0"/>
              <a:t>Savings Business</a:t>
            </a:r>
          </a:p>
          <a:p>
            <a:pPr lvl="1"/>
            <a:r>
              <a:rPr lang="en-US" altLang="en-US" sz="1800" kern="0" dirty="0"/>
              <a:t>Aggregate rates close to published table with selection discount for Medically examined lives</a:t>
            </a:r>
          </a:p>
          <a:p>
            <a:pPr lvl="1"/>
            <a:r>
              <a:rPr lang="en-US" altLang="en-US" sz="1800" kern="0" dirty="0"/>
              <a:t>Age setback for females</a:t>
            </a:r>
          </a:p>
          <a:p>
            <a:pPr lvl="1"/>
            <a:r>
              <a:rPr lang="en-US" altLang="en-US" sz="1800" kern="0" dirty="0"/>
              <a:t>Profit commission based on the performance of the portfolio </a:t>
            </a:r>
          </a:p>
          <a:p>
            <a:pPr lvl="1"/>
            <a:r>
              <a:rPr lang="en-US" altLang="en-US" sz="1800" kern="0" dirty="0"/>
              <a:t>Non Medical which started in 2000 at INR 0.5-1.0 m today stands at INR 60-100 m (Some may go even up to INR 250m!!!); Differs by channel</a:t>
            </a:r>
          </a:p>
          <a:p>
            <a:r>
              <a:rPr lang="en-US" altLang="en-US" sz="2200" kern="0" dirty="0"/>
              <a:t>For term product</a:t>
            </a:r>
          </a:p>
          <a:p>
            <a:pPr lvl="1"/>
            <a:r>
              <a:rPr lang="en-US" altLang="en-US" sz="1800" kern="0" dirty="0"/>
              <a:t>Largely medically examined portfolio but Non Medical allowed for lower SA</a:t>
            </a:r>
          </a:p>
          <a:p>
            <a:pPr lvl="1"/>
            <a:r>
              <a:rPr lang="en-US" altLang="en-US" sz="1800" kern="0" dirty="0"/>
              <a:t>Separate rates for Medical / Non Medical with age setback for females</a:t>
            </a:r>
          </a:p>
          <a:p>
            <a:pPr lvl="1"/>
            <a:r>
              <a:rPr lang="en-US" altLang="en-US" sz="1800" kern="0" dirty="0"/>
              <a:t>Without profit arrangement</a:t>
            </a:r>
          </a:p>
          <a:p>
            <a:pPr lvl="1"/>
            <a:r>
              <a:rPr lang="en-US" altLang="en-US" sz="1800" kern="0" dirty="0"/>
              <a:t>New category of Tele Medicals got introduced</a:t>
            </a:r>
          </a:p>
          <a:p>
            <a:pPr lvl="1"/>
            <a:r>
              <a:rPr lang="en-US" altLang="en-US" sz="1800" kern="0" dirty="0"/>
              <a:t>Online – offline differentiation brought in (eventually all policies became online!!!)</a:t>
            </a:r>
          </a:p>
          <a:p>
            <a:pPr lvl="1"/>
            <a:r>
              <a:rPr lang="en-US" altLang="en-US" sz="1800" kern="0" dirty="0"/>
              <a:t>Non Medical / Tele limits </a:t>
            </a:r>
            <a:r>
              <a:rPr lang="en-US" altLang="en-US" sz="1800" kern="0" dirty="0" err="1"/>
              <a:t>upto</a:t>
            </a:r>
            <a:r>
              <a:rPr lang="en-US" altLang="en-US" sz="1800" kern="0" dirty="0"/>
              <a:t> INR 20-30m</a:t>
            </a:r>
          </a:p>
          <a:p>
            <a:pPr lvl="1"/>
            <a:r>
              <a:rPr lang="en-US" altLang="en-US" sz="1800" kern="0" dirty="0"/>
              <a:t>Surrogates used for Financial evidence </a:t>
            </a:r>
          </a:p>
          <a:p>
            <a:pPr lvl="1"/>
            <a:endParaRPr lang="en-US" altLang="en-US" sz="18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9098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572867"/>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rPr>
              <a:t>Pricing &amp; Risk Management</a:t>
            </a:r>
          </a:p>
          <a:p>
            <a:pPr algn="l"/>
            <a:endParaRPr lang="en-US" altLang="en-US" kern="0" dirty="0">
              <a:solidFill>
                <a:schemeClr val="tx1"/>
              </a:solidFill>
            </a:endParaRPr>
          </a:p>
        </p:txBody>
      </p:sp>
      <p:sp>
        <p:nvSpPr>
          <p:cNvPr id="4" name="Rectangle 3"/>
          <p:cNvSpPr txBox="1">
            <a:spLocks noChangeArrowheads="1"/>
          </p:cNvSpPr>
          <p:nvPr/>
        </p:nvSpPr>
        <p:spPr>
          <a:xfrm>
            <a:off x="2801498" y="1070984"/>
            <a:ext cx="8972047" cy="578701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1800" kern="0" dirty="0"/>
              <a:t>2010 – Online Term pricing</a:t>
            </a:r>
          </a:p>
          <a:p>
            <a:pPr lvl="1"/>
            <a:r>
              <a:rPr lang="en-US" altLang="en-US" sz="1800" kern="0" dirty="0"/>
              <a:t>Was meant for the better socio-economic profiles who are financially literate and are comfortable in transacting online without assistance. </a:t>
            </a:r>
          </a:p>
          <a:p>
            <a:pPr lvl="1"/>
            <a:r>
              <a:rPr lang="en-US" altLang="en-US" sz="1800" kern="0" dirty="0"/>
              <a:t>Better disclosure, fully medical, smoker differentiated, mainly Top 100 cities </a:t>
            </a:r>
          </a:p>
          <a:p>
            <a:pPr lvl="1"/>
            <a:r>
              <a:rPr lang="en-US" altLang="en-US" sz="1800" kern="0" dirty="0"/>
              <a:t>RI pricing reflected these assumptions. </a:t>
            </a:r>
          </a:p>
          <a:p>
            <a:pPr lvl="1"/>
            <a:r>
              <a:rPr lang="en-US" altLang="en-US" sz="1800" kern="0" dirty="0"/>
              <a:t>40% of policies BOUGHT (not sold) were by individuals with more than 10 Lakhs income. </a:t>
            </a:r>
          </a:p>
          <a:p>
            <a:pPr lvl="1"/>
            <a:r>
              <a:rPr lang="en-US" altLang="en-US" sz="1800" kern="0" dirty="0"/>
              <a:t>RI quotes based on summary information from client largely driven by the select period experience</a:t>
            </a:r>
          </a:p>
          <a:p>
            <a:r>
              <a:rPr lang="en-US" altLang="en-US" sz="1800" kern="0" dirty="0"/>
              <a:t>Product Creep / UW Creep – boundaries kept getting pushed and at the same time prices kept going down</a:t>
            </a:r>
          </a:p>
          <a:p>
            <a:r>
              <a:rPr lang="en-US" altLang="en-US" sz="1800" kern="0" dirty="0"/>
              <a:t>Changes in portfolio mix – higher % new business from Tier 2/3 cities</a:t>
            </a:r>
          </a:p>
          <a:p>
            <a:r>
              <a:rPr lang="en-US" altLang="en-US" sz="1800" kern="0" dirty="0"/>
              <a:t>The RI rates were lower than</a:t>
            </a:r>
          </a:p>
          <a:p>
            <a:pPr lvl="1"/>
            <a:r>
              <a:rPr lang="en-US" altLang="en-US" sz="1800" kern="0" dirty="0"/>
              <a:t>The experience of best occupation class in Group business</a:t>
            </a:r>
          </a:p>
          <a:p>
            <a:pPr lvl="1"/>
            <a:r>
              <a:rPr lang="en-US" altLang="en-US" sz="1800" kern="0" dirty="0"/>
              <a:t>Lower than the best experience on savings business for high SA</a:t>
            </a:r>
          </a:p>
          <a:p>
            <a:pPr lvl="1"/>
            <a:r>
              <a:rPr lang="en-US" altLang="en-US" sz="1800" kern="0" dirty="0"/>
              <a:t>Lower than the RI rates prevailing in some advanced markets</a:t>
            </a:r>
          </a:p>
          <a:p>
            <a:pPr lvl="1"/>
            <a:endParaRPr lang="en-US" altLang="en-US" sz="2000" kern="0" dirty="0"/>
          </a:p>
          <a:p>
            <a:pPr lvl="1"/>
            <a:endParaRPr lang="en-US" altLang="en-US" sz="20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414919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7101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1800" b="1" kern="0" dirty="0">
              <a:solidFill>
                <a:srgbClr val="0070C0"/>
              </a:solidFill>
            </a:endParaRPr>
          </a:p>
          <a:p>
            <a:pPr algn="l"/>
            <a:r>
              <a:rPr lang="en-US" altLang="en-US" sz="3200" b="1" kern="0" dirty="0">
                <a:solidFill>
                  <a:schemeClr val="tx1"/>
                </a:solidFill>
              </a:rPr>
              <a:t>Operations and Data Management</a:t>
            </a:r>
          </a:p>
          <a:p>
            <a:pPr algn="l"/>
            <a:endParaRPr lang="en-US" altLang="en-US" kern="0" dirty="0">
              <a:solidFill>
                <a:schemeClr val="tx1"/>
              </a:solidFill>
            </a:endParaRPr>
          </a:p>
        </p:txBody>
      </p:sp>
      <p:sp>
        <p:nvSpPr>
          <p:cNvPr id="4" name="Rectangle 3"/>
          <p:cNvSpPr txBox="1">
            <a:spLocks noChangeArrowheads="1"/>
          </p:cNvSpPr>
          <p:nvPr/>
        </p:nvSpPr>
        <p:spPr>
          <a:xfrm>
            <a:off x="2933700" y="1504927"/>
            <a:ext cx="8972047" cy="488996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1800" kern="0" dirty="0"/>
              <a:t>Reinsurance treaties became fragmented with Insurers retendering at a product-level</a:t>
            </a:r>
          </a:p>
          <a:p>
            <a:r>
              <a:rPr lang="en-US" altLang="en-US" sz="1800" kern="0" dirty="0"/>
              <a:t>Reinsurance administration gets complicated, in particular errors in fac placements </a:t>
            </a:r>
          </a:p>
          <a:p>
            <a:r>
              <a:rPr lang="en-US" altLang="en-US" sz="1800" kern="0" dirty="0"/>
              <a:t>Reinsurers depend on the insurers for the data. </a:t>
            </a:r>
            <a:endParaRPr lang="en-US" altLang="en-US" sz="1800" kern="0" dirty="0">
              <a:cs typeface="Times New Roman"/>
            </a:endParaRPr>
          </a:p>
          <a:p>
            <a:r>
              <a:rPr lang="en-US" altLang="en-US" sz="1800" kern="0" dirty="0"/>
              <a:t>Reinsurers periodically undertake audit to assess efficiency levels.</a:t>
            </a:r>
            <a:endParaRPr lang="en-US" altLang="en-US" sz="1800" kern="0" dirty="0">
              <a:cs typeface="Times New Roman"/>
            </a:endParaRPr>
          </a:p>
          <a:p>
            <a:r>
              <a:rPr lang="en-US" altLang="en-US" sz="1800" kern="0" dirty="0"/>
              <a:t>Up until the recent past, the reinsurers didn’t have full view of the risk that were being ceded. In some cases, even the data was not fully complete.</a:t>
            </a:r>
            <a:endParaRPr lang="en-US" altLang="en-US" sz="1800" kern="0" dirty="0">
              <a:cs typeface="Times New Roman"/>
            </a:endParaRPr>
          </a:p>
          <a:p>
            <a:r>
              <a:rPr lang="en-US" altLang="en-US" sz="1800" kern="0" dirty="0"/>
              <a:t>Increased Reinsurance scrutiny due to worsening experience - unearthed issues around adherence to UW guidelines, data management &amp; data governance. </a:t>
            </a:r>
          </a:p>
          <a:p>
            <a:r>
              <a:rPr lang="en-US" altLang="en-US" sz="1800" kern="0" dirty="0"/>
              <a:t>Increased incidences of fraud /anti-selection and material non-disclosure of health and Income. </a:t>
            </a:r>
          </a:p>
          <a:p>
            <a:r>
              <a:rPr lang="en-US" altLang="en-US" sz="1800" kern="0" dirty="0"/>
              <a:t>Increased instances of operational errors by insurers </a:t>
            </a:r>
          </a:p>
          <a:p>
            <a:pPr lvl="1"/>
            <a:r>
              <a:rPr lang="en-US" altLang="en-US" sz="1800" kern="0" dirty="0"/>
              <a:t>Human Errors; outsourced</a:t>
            </a:r>
          </a:p>
          <a:p>
            <a:pPr lvl="1"/>
            <a:r>
              <a:rPr lang="en-US" altLang="en-US" sz="1800" kern="0" dirty="0"/>
              <a:t>Inappropriate technology </a:t>
            </a:r>
          </a:p>
          <a:p>
            <a:r>
              <a:rPr lang="en-US" altLang="en-US" sz="1800" kern="0" dirty="0">
                <a:cs typeface="Times New Roman"/>
              </a:rPr>
              <a:t>Claims settlement not as strict; Section 45 and regulatory interpretation accentuated the problem</a:t>
            </a:r>
          </a:p>
          <a:p>
            <a:r>
              <a:rPr lang="en-US" altLang="en-US" sz="1800" kern="0" dirty="0">
                <a:cs typeface="Times New Roman"/>
              </a:rPr>
              <a:t>Public disclosure on claim settlement ratio may have also contributed to claims practices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6974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1800" b="1" kern="0" dirty="0">
              <a:solidFill>
                <a:srgbClr val="0070C0"/>
              </a:solidFill>
            </a:endParaRPr>
          </a:p>
          <a:p>
            <a:pPr algn="l"/>
            <a:r>
              <a:rPr lang="en-US" altLang="en-US" sz="3200" b="1" kern="0" dirty="0">
                <a:solidFill>
                  <a:schemeClr val="tx1"/>
                </a:solidFill>
              </a:rPr>
              <a:t>Pricing &amp; Risk Management</a:t>
            </a:r>
          </a:p>
          <a:p>
            <a:pPr algn="l"/>
            <a:endParaRPr lang="en-US" altLang="en-US" kern="0" dirty="0">
              <a:solidFill>
                <a:schemeClr val="tx1"/>
              </a:solidFill>
            </a:endParaRPr>
          </a:p>
        </p:txBody>
      </p:sp>
      <p:sp>
        <p:nvSpPr>
          <p:cNvPr id="4" name="Rectangle 3"/>
          <p:cNvSpPr txBox="1">
            <a:spLocks noChangeArrowheads="1"/>
          </p:cNvSpPr>
          <p:nvPr/>
        </p:nvSpPr>
        <p:spPr>
          <a:xfrm>
            <a:off x="2880246" y="1245747"/>
            <a:ext cx="8972047" cy="514914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t>Result </a:t>
            </a:r>
          </a:p>
          <a:p>
            <a:pPr lvl="1"/>
            <a:r>
              <a:rPr lang="en-US" altLang="en-US" sz="2000" kern="0" dirty="0"/>
              <a:t>Higher anti-selective </a:t>
            </a:r>
            <a:r>
              <a:rPr lang="en-US" altLang="en-US" sz="2000" kern="0" dirty="0" err="1"/>
              <a:t>behaviour</a:t>
            </a:r>
            <a:r>
              <a:rPr lang="en-US" altLang="en-US" sz="2000" kern="0" dirty="0"/>
              <a:t> observed than in earlier cohorts particularly in the initial 2 year period for Non Medical / Tele UW</a:t>
            </a:r>
          </a:p>
          <a:p>
            <a:pPr lvl="1"/>
            <a:r>
              <a:rPr lang="en-US" altLang="en-US" sz="2000" kern="0" dirty="0"/>
              <a:t>Higher levels of ultimate mortality levels than was assumed in the pricing.</a:t>
            </a:r>
          </a:p>
          <a:p>
            <a:pPr lvl="1"/>
            <a:r>
              <a:rPr lang="en-US" altLang="en-US" sz="2000" kern="0" dirty="0"/>
              <a:t>Contentious conversations at claim stage</a:t>
            </a:r>
          </a:p>
          <a:p>
            <a:pPr lvl="1"/>
            <a:r>
              <a:rPr lang="en-US" altLang="en-US" sz="2000" kern="0" dirty="0"/>
              <a:t>Reinsurer confidence in long term business eroded;</a:t>
            </a:r>
          </a:p>
          <a:p>
            <a:pPr lvl="1"/>
            <a:r>
              <a:rPr lang="en-US" altLang="en-US" sz="2000" kern="0" dirty="0"/>
              <a:t>Correction in prices and risk management became imminent; almost all treaties retendered</a:t>
            </a:r>
          </a:p>
          <a:p>
            <a:r>
              <a:rPr lang="en-US" altLang="en-US" sz="2400" kern="0" dirty="0"/>
              <a:t>Covid</a:t>
            </a:r>
          </a:p>
          <a:p>
            <a:pPr lvl="1"/>
            <a:r>
              <a:rPr lang="en-US" altLang="en-US" sz="2000" kern="0" dirty="0"/>
              <a:t>The reinsurers lost almost INR 100bn of losses due to covid 19</a:t>
            </a:r>
          </a:p>
          <a:p>
            <a:pPr lvl="1"/>
            <a:r>
              <a:rPr lang="en-US" altLang="en-US" sz="2000" kern="0" dirty="0"/>
              <a:t>Group business was particularly hit badly; some reinsurers globally reduced capacity on group while some exited group business altogether</a:t>
            </a:r>
          </a:p>
          <a:p>
            <a:pPr lvl="1"/>
            <a:r>
              <a:rPr lang="en-US" altLang="en-US" sz="2000" kern="0" dirty="0"/>
              <a:t>Fear induced demand was quite high!!!  Insurers and reinsurers were really tested during this period</a:t>
            </a:r>
          </a:p>
          <a:p>
            <a:pPr lvl="1"/>
            <a:endParaRPr lang="en-US" altLang="en-US" sz="2000" kern="0" dirty="0"/>
          </a:p>
          <a:p>
            <a:pPr lvl="1"/>
            <a:endParaRPr lang="en-US" altLang="en-US" sz="20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200620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1800" b="1" kern="0" dirty="0">
                <a:solidFill>
                  <a:srgbClr val="00B050"/>
                </a:solidFill>
              </a:rPr>
              <a:t>Issues to consider</a:t>
            </a:r>
          </a:p>
          <a:p>
            <a:pPr algn="l"/>
            <a:r>
              <a:rPr lang="en-US" altLang="en-US" sz="3200" b="1" kern="0" dirty="0">
                <a:solidFill>
                  <a:schemeClr val="tx1"/>
                </a:solidFill>
              </a:rPr>
              <a:t>Market Participants</a:t>
            </a:r>
          </a:p>
          <a:p>
            <a:pPr algn="l"/>
            <a:endParaRPr lang="en-US" altLang="en-US" kern="0" dirty="0">
              <a:solidFill>
                <a:schemeClr val="tx1"/>
              </a:solidFill>
            </a:endParaRPr>
          </a:p>
        </p:txBody>
      </p:sp>
      <p:sp>
        <p:nvSpPr>
          <p:cNvPr id="4" name="Rectangle 3"/>
          <p:cNvSpPr txBox="1">
            <a:spLocks noChangeArrowheads="1"/>
          </p:cNvSpPr>
          <p:nvPr/>
        </p:nvSpPr>
        <p:spPr>
          <a:xfrm>
            <a:off x="2933700" y="1610872"/>
            <a:ext cx="8978329" cy="4889964"/>
          </a:xfrm>
          <a:prstGeom prst="rect">
            <a:avLst/>
          </a:prstGeom>
        </p:spPr>
        <p:txBody>
          <a:bodyPr lIns="91440" tIns="45720" rIns="91440" bIns="45720" ancho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IN" sz="2000" dirty="0">
                <a:latin typeface="Arial" pitchFamily="34" charset="0"/>
              </a:rPr>
              <a:t>Estimated 5 years’ CAGR for Life RI Premiums is ~ 27%</a:t>
            </a:r>
          </a:p>
          <a:p>
            <a:r>
              <a:rPr lang="en-IN" sz="2000" dirty="0">
                <a:latin typeface="Arial" pitchFamily="34" charset="0"/>
              </a:rPr>
              <a:t>CBR’s market share estimated to be at 20% and may be ranked #2 as per the latest data </a:t>
            </a:r>
          </a:p>
          <a:p>
            <a:r>
              <a:rPr lang="en-US" altLang="en-US" sz="2000" kern="0" dirty="0"/>
              <a:t>Demand for protection likely to continue to grow. This could increase demand for reinsurance.</a:t>
            </a:r>
          </a:p>
          <a:p>
            <a:r>
              <a:rPr lang="en-US" altLang="en-US" sz="2000" kern="0" dirty="0"/>
              <a:t>With reduction in minimum capital requirements (reduced to INR 500m from 1bn), it is expected that more foreign reinsurers may set up branches in India</a:t>
            </a:r>
            <a:endParaRPr lang="en-US" sz="2000" dirty="0"/>
          </a:p>
          <a:p>
            <a:r>
              <a:rPr lang="en-US" altLang="en-US" sz="2000" kern="0" dirty="0">
                <a:cs typeface="Times New Roman"/>
              </a:rPr>
              <a:t>Solvency capital requirements (RBC) may determine the sustained interest for new players</a:t>
            </a:r>
          </a:p>
          <a:p>
            <a:r>
              <a:rPr lang="en-US" altLang="en-US" sz="2000" kern="0" dirty="0">
                <a:cs typeface="Times New Roman"/>
              </a:rPr>
              <a:t>Mandatory capacity for PMJJBY or similar on existing terms could dampen interest</a:t>
            </a:r>
          </a:p>
          <a:p>
            <a:pPr marL="0" indent="0">
              <a:buNone/>
            </a:pPr>
            <a:endParaRPr lang="en-US" altLang="en-US" sz="2800" kern="0" dirty="0">
              <a:cs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Tree>
    <p:extLst>
      <p:ext uri="{BB962C8B-B14F-4D97-AF65-F5344CB8AC3E}">
        <p14:creationId xmlns:p14="http://schemas.microsoft.com/office/powerpoint/2010/main" val="129752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710061-DCFE-4584-BF33-8BAC4CCAA53D}"/>
</file>

<file path=customXml/itemProps2.xml><?xml version="1.0" encoding="utf-8"?>
<ds:datastoreItem xmlns:ds="http://schemas.openxmlformats.org/officeDocument/2006/customXml" ds:itemID="{75B65949-BC9F-459E-A6F3-D3A7CCB93651}"/>
</file>

<file path=docProps/app.xml><?xml version="1.0" encoding="utf-8"?>
<Properties xmlns="http://schemas.openxmlformats.org/officeDocument/2006/extended-properties" xmlns:vt="http://schemas.openxmlformats.org/officeDocument/2006/docPropsVTypes">
  <TotalTime>0</TotalTime>
  <Words>1484</Words>
  <Application>Microsoft Office PowerPoint</Application>
  <PresentationFormat>Widescreen</PresentationFormat>
  <Paragraphs>198</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Bahamas</vt:lpstr>
      <vt:lpstr>Arial</vt:lpstr>
      <vt:lpstr>Calibri</vt:lpstr>
      <vt:lpstr>Garamond</vt:lpstr>
      <vt:lpstr>Times New Roman</vt:lpstr>
      <vt:lpstr>Wingdings</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Venkataramani Bharat - Mumbai-MR</cp:lastModifiedBy>
  <cp:revision>2</cp:revision>
  <dcterms:created xsi:type="dcterms:W3CDTF">2011-07-20T12:11:57Z</dcterms:created>
  <dcterms:modified xsi:type="dcterms:W3CDTF">2023-09-01T10:08:14Z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5d0447-72b7-4595-8ee5-b32b4892557e_Enabled">
    <vt:lpwstr>true</vt:lpwstr>
  </property>
  <property fmtid="{D5CDD505-2E9C-101B-9397-08002B2CF9AE}" pid="3" name="MSIP_Label_f45d0447-72b7-4595-8ee5-b32b4892557e_SetDate">
    <vt:lpwstr>2023-08-29T07:02:58Z</vt:lpwstr>
  </property>
  <property fmtid="{D5CDD505-2E9C-101B-9397-08002B2CF9AE}" pid="4" name="MSIP_Label_f45d0447-72b7-4595-8ee5-b32b4892557e_Method">
    <vt:lpwstr>Privileged</vt:lpwstr>
  </property>
  <property fmtid="{D5CDD505-2E9C-101B-9397-08002B2CF9AE}" pid="5" name="MSIP_Label_f45d0447-72b7-4595-8ee5-b32b4892557e_Name">
    <vt:lpwstr>f45d0447-72b7-4595-8ee5-b32b4892557e</vt:lpwstr>
  </property>
  <property fmtid="{D5CDD505-2E9C-101B-9397-08002B2CF9AE}" pid="6" name="MSIP_Label_f45d0447-72b7-4595-8ee5-b32b4892557e_SiteId">
    <vt:lpwstr>582259a1-dcaa-4cca-b1cf-e60d3f045ecd</vt:lpwstr>
  </property>
  <property fmtid="{D5CDD505-2E9C-101B-9397-08002B2CF9AE}" pid="7" name="MSIP_Label_f45d0447-72b7-4595-8ee5-b32b4892557e_ActionId">
    <vt:lpwstr>b7e88fcf-f6cf-47fd-a7bb-66e3fbf72107</vt:lpwstr>
  </property>
  <property fmtid="{D5CDD505-2E9C-101B-9397-08002B2CF9AE}" pid="8" name="MSIP_Label_f45d0447-72b7-4595-8ee5-b32b4892557e_ContentBits">
    <vt:lpwstr>0</vt:lpwstr>
  </property>
</Properties>
</file>