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1" r:id="rId2"/>
    <p:sldId id="263" r:id="rId3"/>
    <p:sldId id="278" r:id="rId4"/>
    <p:sldId id="277" r:id="rId5"/>
    <p:sldId id="264" r:id="rId6"/>
    <p:sldId id="265" r:id="rId7"/>
    <p:sldId id="266" r:id="rId8"/>
    <p:sldId id="267" r:id="rId9"/>
    <p:sldId id="268" r:id="rId10"/>
    <p:sldId id="269" r:id="rId11"/>
    <p:sldId id="279" r:id="rId12"/>
    <p:sldId id="282" r:id="rId13"/>
    <p:sldId id="272" r:id="rId14"/>
    <p:sldId id="274" r:id="rId15"/>
    <p:sldId id="273" r:id="rId16"/>
    <p:sldId id="271" r:id="rId17"/>
    <p:sldId id="275" r:id="rId18"/>
    <p:sldId id="276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569"/>
  </p:normalViewPr>
  <p:slideViewPr>
    <p:cSldViewPr>
      <p:cViewPr varScale="1">
        <p:scale>
          <a:sx n="86" d="100"/>
          <a:sy n="86" d="100"/>
        </p:scale>
        <p:origin x="134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2EFBB-0BCC-4A1D-9ED8-84B8867ABABE}" type="datetimeFigureOut">
              <a:rPr lang="en-IN" smtClean="0"/>
              <a:t>21/08/23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F371-8F35-4F90-9E77-40C93ED625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2178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2B5A-112C-4AE6-875C-0ED6994DC26A}" type="datetimeFigureOut">
              <a:rPr lang="en-US" smtClean="0"/>
              <a:pPr/>
              <a:t>8/21/23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E7AC-6455-4A0F-B654-220C7D7B7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644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709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4780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121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707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618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949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0700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6583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1242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7422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863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116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804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3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734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520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698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1545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3672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DE1F-5E27-4B45-9D15-005F28CE43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1966-726A-4E9E-9E02-D49DCD220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E245-2043-4183-82FC-0A7BD6A0E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AEE-D506-4373-89E6-5210E2A754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8" name="Group 10"/>
          <p:cNvGrpSpPr/>
          <p:nvPr userDrawn="1"/>
        </p:nvGrpSpPr>
        <p:grpSpPr>
          <a:xfrm>
            <a:off x="359371" y="228600"/>
            <a:ext cx="11832629" cy="1284827"/>
            <a:chOff x="269528" y="5496973"/>
            <a:chExt cx="8874472" cy="1284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4830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Bahamas" pitchFamily="34" charset="0"/>
                  <a:cs typeface="Times New Roman" pitchFamily="18" charset="0"/>
                </a:rPr>
                <a:t>Institute of Actuaries of India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27432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7338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By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FD5A-4369-451A-AE4B-9EB0FD82F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C963-6CA3-4910-ACAB-89103C589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8C919-524D-4AE6-802D-F6FBC61D8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2" r:id="rId7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503068"/>
            <a:ext cx="1588491" cy="1600200"/>
          </a:xfrm>
          <a:prstGeom prst="rect">
            <a:avLst/>
          </a:prstGeom>
        </p:spPr>
      </p:pic>
      <p:sp>
        <p:nvSpPr>
          <p:cNvPr id="4" name="Rectangle 150"/>
          <p:cNvSpPr txBox="1">
            <a:spLocks noChangeArrowheads="1"/>
          </p:cNvSpPr>
          <p:nvPr/>
        </p:nvSpPr>
        <p:spPr>
          <a:xfrm>
            <a:off x="914400" y="3503068"/>
            <a:ext cx="9982200" cy="6477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s-UY" altLang="en-US" sz="3600" b="1" kern="0" dirty="0">
                <a:solidFill>
                  <a:schemeClr val="tx1"/>
                </a:solidFill>
              </a:rPr>
              <a:t>Indian Group Annuitants Mortality 2012-16</a:t>
            </a:r>
            <a:endParaRPr lang="es-ES" altLang="en-US" sz="3600" b="1" kern="0" dirty="0">
              <a:solidFill>
                <a:schemeClr val="tx1"/>
              </a:solidFill>
            </a:endParaRPr>
          </a:p>
        </p:txBody>
      </p:sp>
      <p:sp>
        <p:nvSpPr>
          <p:cNvPr id="5" name="Rectangle 168"/>
          <p:cNvSpPr>
            <a:spLocks noChangeArrowheads="1"/>
          </p:cNvSpPr>
          <p:nvPr/>
        </p:nvSpPr>
        <p:spPr bwMode="auto">
          <a:xfrm>
            <a:off x="1774826" y="4267200"/>
            <a:ext cx="5184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en-US" sz="1800" b="1" dirty="0">
              <a:solidFill>
                <a:schemeClr val="tx1"/>
              </a:solidFill>
            </a:endParaRPr>
          </a:p>
          <a:p>
            <a:pPr algn="l"/>
            <a:r>
              <a:rPr lang="en-US" altLang="en-US" sz="1800" b="1" dirty="0">
                <a:solidFill>
                  <a:schemeClr val="tx1"/>
                </a:solidFill>
              </a:rPr>
              <a:t>Members of AORC</a:t>
            </a:r>
            <a:br>
              <a:rPr lang="en-US" altLang="en-US" sz="1800" b="1" dirty="0">
                <a:solidFill>
                  <a:schemeClr val="tx1"/>
                </a:solidFill>
              </a:rPr>
            </a:br>
            <a:endParaRPr lang="es-ES" alt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150"/>
          <p:cNvSpPr txBox="1">
            <a:spLocks noChangeArrowheads="1"/>
          </p:cNvSpPr>
          <p:nvPr/>
        </p:nvSpPr>
        <p:spPr>
          <a:xfrm>
            <a:off x="1774826" y="1333500"/>
            <a:ext cx="4392613" cy="6477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s-UY" altLang="en-US" sz="3600" b="1" kern="0" dirty="0">
                <a:solidFill>
                  <a:schemeClr val="bg1"/>
                </a:solidFill>
              </a:rPr>
              <a:t>20th CIRB</a:t>
            </a:r>
          </a:p>
          <a:p>
            <a:pPr algn="l"/>
            <a:r>
              <a:rPr lang="es-UY" altLang="en-US" sz="3600" b="1" kern="0" dirty="0">
                <a:solidFill>
                  <a:schemeClr val="bg1"/>
                </a:solidFill>
              </a:rPr>
              <a:t>Mumbai  </a:t>
            </a:r>
          </a:p>
          <a:p>
            <a:pPr algn="l"/>
            <a:r>
              <a:rPr lang="es-UY" altLang="en-US" sz="3600" b="1" kern="0" dirty="0">
                <a:solidFill>
                  <a:schemeClr val="bg1"/>
                </a:solidFill>
              </a:rPr>
              <a:t>25 Aug 2023</a:t>
            </a:r>
            <a:endParaRPr lang="es-ES" altLang="en-US" sz="36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3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Scope and Definitions   2 / 2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8AD20-6996-7F43-8912-238EB8A3F10A}"/>
              </a:ext>
            </a:extLst>
          </p:cNvPr>
          <p:cNvSpPr txBox="1">
            <a:spLocks/>
          </p:cNvSpPr>
          <p:nvPr/>
        </p:nvSpPr>
        <p:spPr>
          <a:xfrm>
            <a:off x="1894114" y="1600200"/>
            <a:ext cx="9067800" cy="60690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en-IN" sz="2400" kern="0" dirty="0"/>
              <a:t>Exposure year means the period for which a member was counted during the Period of Investigation depending on the date of entry into the investigation and date of exit including exit by death</a:t>
            </a:r>
            <a:endParaRPr lang="en-US" sz="2400" kern="0" dirty="0"/>
          </a:p>
          <a:p>
            <a:pPr algn="just">
              <a:defRPr/>
            </a:pPr>
            <a:r>
              <a:rPr lang="en-US" sz="2400" kern="0" dirty="0"/>
              <a:t>ECNR (Existence Certificate Not Received) cases were treated as in-force lives, this being consistent with the approach for valuation of policy liabilities.</a:t>
            </a:r>
            <a:endParaRPr lang="en-US" sz="1600" kern="0" dirty="0"/>
          </a:p>
          <a:p>
            <a:pPr algn="just">
              <a:defRPr/>
            </a:pPr>
            <a:r>
              <a:rPr lang="en-US" sz="2400" kern="0" dirty="0"/>
              <a:t>Crude rates were by reference to initial exposed to risk</a:t>
            </a:r>
            <a:endParaRPr lang="en-US" sz="1600" kern="0" dirty="0"/>
          </a:p>
          <a:p>
            <a:pPr algn="just">
              <a:defRPr/>
            </a:pPr>
            <a:r>
              <a:rPr lang="en-US" sz="2400" kern="0" dirty="0"/>
              <a:t>Graduated mortality rates till age 115 at which age mortality rate is 1</a:t>
            </a:r>
          </a:p>
          <a:p>
            <a:pPr algn="just">
              <a:defRPr/>
            </a:pPr>
            <a:r>
              <a:rPr lang="en-US" sz="2400" kern="0" dirty="0"/>
              <a:t>Final mortality rates are for all durations combined as no selection effect was observed (unlike assured lives)  </a:t>
            </a:r>
          </a:p>
        </p:txBody>
      </p:sp>
    </p:spTree>
    <p:extLst>
      <p:ext uri="{BB962C8B-B14F-4D97-AF65-F5344CB8AC3E}">
        <p14:creationId xmlns:p14="http://schemas.microsoft.com/office/powerpoint/2010/main" val="321604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Lag in Claims Reporting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63A979-241D-074C-9332-06593DAC56E8}"/>
              </a:ext>
            </a:extLst>
          </p:cNvPr>
          <p:cNvSpPr txBox="1">
            <a:spLocks/>
          </p:cNvSpPr>
          <p:nvPr/>
        </p:nvSpPr>
        <p:spPr>
          <a:xfrm>
            <a:off x="2134164" y="1090860"/>
            <a:ext cx="9220200" cy="45479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Deaths reported up to 22 July 2020</a:t>
            </a:r>
          </a:p>
          <a:p>
            <a:r>
              <a:rPr lang="en-US" kern="0" dirty="0"/>
              <a:t>Reporting pattern</a:t>
            </a:r>
          </a:p>
          <a:p>
            <a:pPr lvl="1"/>
            <a:r>
              <a:rPr lang="en-US" kern="0" dirty="0"/>
              <a:t>79% of deaths reported within the first year of death</a:t>
            </a:r>
          </a:p>
          <a:p>
            <a:pPr lvl="1"/>
            <a:r>
              <a:rPr lang="en-US" kern="0" dirty="0"/>
              <a:t>91% of deaths reported within two years of death</a:t>
            </a:r>
          </a:p>
          <a:p>
            <a:pPr lvl="1"/>
            <a:r>
              <a:rPr lang="en-US" kern="0" dirty="0"/>
              <a:t>95% of deaths reported within three years of death</a:t>
            </a:r>
          </a:p>
          <a:p>
            <a:r>
              <a:rPr lang="en-US" kern="0" dirty="0"/>
              <a:t>Reporting pattern similar (not same) to that seen in assured lives</a:t>
            </a:r>
          </a:p>
        </p:txBody>
      </p:sp>
    </p:spTree>
    <p:extLst>
      <p:ext uri="{BB962C8B-B14F-4D97-AF65-F5344CB8AC3E}">
        <p14:creationId xmlns:p14="http://schemas.microsoft.com/office/powerpoint/2010/main" val="30625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Graduation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E63A979-241D-074C-9332-06593DAC56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4164" y="1090860"/>
                <a:ext cx="9220200" cy="401454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800" kern="0" dirty="0"/>
                  <a:t>Ages in the range 46 to 86 selected covering 84% of the exposure and 97% of the deaths</a:t>
                </a:r>
              </a:p>
              <a:p>
                <a:r>
                  <a:rPr lang="en-US" sz="2800" kern="0" dirty="0"/>
                  <a:t>Used modified </a:t>
                </a:r>
                <a:r>
                  <a:rPr lang="en-US" sz="2800" kern="0" dirty="0" err="1"/>
                  <a:t>Helligman</a:t>
                </a:r>
                <a:r>
                  <a:rPr lang="en-US" sz="2800" kern="0" dirty="0"/>
                  <a:t>-Pollard method for graduation</a:t>
                </a:r>
              </a:p>
              <a:p>
                <a:r>
                  <a:rPr lang="en-US" sz="2800" kern="0" dirty="0"/>
                  <a:t>Various statistical tests performed for assessing goodness of fit, smoothness and heterogeneity</a:t>
                </a:r>
              </a:p>
              <a:p>
                <a:r>
                  <a:rPr lang="en-US" sz="2800" kern="0" dirty="0"/>
                  <a:t>Rates graduated for males, females and overall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Formula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used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𝑔𝑟𝑎𝑑𝑢𝑎𝑡𝑖𝑜𝑛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𝐹𝐺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𝑥𝑀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800" kern="0" dirty="0"/>
              </a:p>
              <a:p>
                <a:endParaRPr lang="en-US" kern="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E63A979-241D-074C-9332-06593DAC5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164" y="1090860"/>
                <a:ext cx="9220200" cy="4014540"/>
              </a:xfrm>
              <a:prstGeom prst="rect">
                <a:avLst/>
              </a:prstGeom>
              <a:blipFill>
                <a:blip r:embed="rId6"/>
                <a:stretch>
                  <a:fillRect l="-1240" t="-1577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64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Crude and Graduated Rates  1 / 3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4CDBF-9D00-324A-9F14-9F5BA9BCE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143000"/>
            <a:ext cx="815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7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Crude and Graduated Rates  2 / 3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4FBD2-CB52-624B-9393-E5EE67828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1143000"/>
            <a:ext cx="792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5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Crude and Graduated Rates  3 / 3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0051F-0B3E-D84F-842A-48D5F0DC9D1C}"/>
              </a:ext>
            </a:extLst>
          </p:cNvPr>
          <p:cNvSpPr txBox="1"/>
          <p:nvPr/>
        </p:nvSpPr>
        <p:spPr>
          <a:xfrm>
            <a:off x="2057400" y="1601788"/>
            <a:ext cx="8382000" cy="25237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Graduation fits well</a:t>
            </a:r>
          </a:p>
          <a:p>
            <a:pPr lvl="1" algn="just">
              <a:defRPr/>
            </a:pPr>
            <a:endParaRPr lang="en-US" sz="28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IN" sz="2800" dirty="0"/>
              <a:t>Increase in mortality rate is gradual from one age to next, with average increase of 11% for age range 46 to 86</a:t>
            </a:r>
          </a:p>
          <a:p>
            <a:pPr lvl="1" algn="just"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551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Comparisons 1 / 2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CE008B-8E87-7F40-8B5B-F5E244E1E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750" y="916684"/>
            <a:ext cx="8883650" cy="4476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9D69CC-27B2-654B-B030-2191EF541965}"/>
              </a:ext>
            </a:extLst>
          </p:cNvPr>
          <p:cNvSpPr txBox="1"/>
          <p:nvPr/>
        </p:nvSpPr>
        <p:spPr>
          <a:xfrm>
            <a:off x="1936750" y="5497774"/>
            <a:ext cx="9226550" cy="10779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Calibri" panose="020F0502020204030204" pitchFamily="34" charset="0"/>
              </a:rPr>
              <a:t>Individual Annuitants Mortality 2012-15 Rates are lighter than Group Annuitants 2012-16 from the ages 54 to 86 with average % gap works out to be about 18%.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Calibri" panose="020F0502020204030204" pitchFamily="34" charset="0"/>
              </a:rPr>
              <a:t>Group Annuitants 2012-16 Rates are lighter than Group annuitants 1996-98 and IALM 2015-17 across the ages 46 to 86 with average % gap is about 27% and 21% respectively</a:t>
            </a:r>
            <a:endParaRPr lang="en-IN" sz="16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77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Comparisons 2 / 2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1F8F3-13DF-9D49-95AF-3B79F9547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50" y="1879600"/>
            <a:ext cx="832485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7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Final Tables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626BA-6A2C-B24A-B4C4-84A351516A9A}"/>
              </a:ext>
            </a:extLst>
          </p:cNvPr>
          <p:cNvSpPr txBox="1"/>
          <p:nvPr/>
        </p:nvSpPr>
        <p:spPr>
          <a:xfrm>
            <a:off x="2590800" y="2133600"/>
            <a:ext cx="769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Graduated Mortality Rates combined for genders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Graduated Mortality Rates for 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Graduated Mortality Rates for females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6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Current Status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626BA-6A2C-B24A-B4C4-84A351516A9A}"/>
              </a:ext>
            </a:extLst>
          </p:cNvPr>
          <p:cNvSpPr txBox="1"/>
          <p:nvPr/>
        </p:nvSpPr>
        <p:spPr>
          <a:xfrm>
            <a:off x="2590800" y="21336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IAI Council adopted the Report in April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Under IRDAI’s consideration for concurrence of table in accordance with Regulations</a:t>
            </a:r>
          </a:p>
        </p:txBody>
      </p:sp>
    </p:spTree>
    <p:extLst>
      <p:ext uri="{BB962C8B-B14F-4D97-AF65-F5344CB8AC3E}">
        <p14:creationId xmlns:p14="http://schemas.microsoft.com/office/powerpoint/2010/main" val="428274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74484E-9FB1-1F47-833B-AAC164113E63}"/>
              </a:ext>
            </a:extLst>
          </p:cNvPr>
          <p:cNvSpPr txBox="1">
            <a:spLocks/>
          </p:cNvSpPr>
          <p:nvPr/>
        </p:nvSpPr>
        <p:spPr>
          <a:xfrm>
            <a:off x="2286000" y="1430225"/>
            <a:ext cx="10515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kern="0" dirty="0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/>
              <a:t>Key Highlights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/>
              <a:t>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/>
              <a:t>Scope and 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/>
              <a:t>Lag in Claims Reporting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/>
              <a:t>Graduation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/>
              <a:t>Crude and Graduated 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/>
              <a:t>Comparisons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/>
              <a:t>Final 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0" dirty="0"/>
              <a:t>Current Status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0521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8651E-CD58-C641-A031-91564079C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62000"/>
            <a:ext cx="655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7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13560F-29F7-174F-BC9D-F35BECB3580C}"/>
              </a:ext>
            </a:extLst>
          </p:cNvPr>
          <p:cNvSpPr txBox="1">
            <a:spLocks/>
          </p:cNvSpPr>
          <p:nvPr/>
        </p:nvSpPr>
        <p:spPr>
          <a:xfrm>
            <a:off x="2209800" y="1444486"/>
            <a:ext cx="9144000" cy="50483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600" kern="0" dirty="0"/>
              <a:t>Professional Collaboration Agreement between IIB, L I Council and IAI enabled industry level mortality and morbidity investigations, with strong support from IRDAI</a:t>
            </a:r>
          </a:p>
          <a:p>
            <a:pPr algn="just"/>
            <a:endParaRPr lang="en-US" sz="2600" kern="0" dirty="0"/>
          </a:p>
          <a:p>
            <a:pPr algn="just"/>
            <a:r>
              <a:rPr lang="en-US" sz="2600" kern="0" dirty="0"/>
              <a:t>AORC (Actuarial Oversight and Review Committee) formed under this Agreement comprises of three actuaries nominated by IAI and two actuaries nominated by L I Council</a:t>
            </a:r>
          </a:p>
          <a:p>
            <a:pPr algn="just"/>
            <a:endParaRPr lang="en-US" sz="2600" kern="0" dirty="0"/>
          </a:p>
          <a:p>
            <a:pPr algn="just"/>
            <a:r>
              <a:rPr lang="en-US" sz="2600" kern="0" dirty="0"/>
              <a:t>The idea of doing a mortality study of individual and group annuitants came up in Q4 of 2018 back on the experience gained from mortality study of individual assured lives (2006-08, 2012-14)</a:t>
            </a:r>
          </a:p>
          <a:p>
            <a:pPr algn="just"/>
            <a:endParaRPr lang="en-US" sz="2600" kern="0" dirty="0"/>
          </a:p>
          <a:p>
            <a:pPr algn="just"/>
            <a:r>
              <a:rPr lang="en-US" sz="2600" kern="0" dirty="0"/>
              <a:t>The last published mortality study of annuitants covered the period 1996-1998 of Group Schemes under defined benefit and defined contribution schemes (males, annuities with </a:t>
            </a:r>
            <a:r>
              <a:rPr lang="en-US" sz="2600" kern="0" dirty="0" err="1"/>
              <a:t>RoC</a:t>
            </a:r>
            <a:r>
              <a:rPr lang="en-US" sz="2600" kern="0" dirty="0"/>
              <a:t>).</a:t>
            </a:r>
            <a:endParaRPr lang="en-IN" sz="2600" kern="0" dirty="0"/>
          </a:p>
          <a:p>
            <a:pPr marL="0" indent="0">
              <a:buFontTx/>
              <a:buNone/>
            </a:pPr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5746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Key Highlights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3449D9-E33A-3043-B88F-6D67221D505E}"/>
              </a:ext>
            </a:extLst>
          </p:cNvPr>
          <p:cNvSpPr txBox="1">
            <a:spLocks/>
          </p:cNvSpPr>
          <p:nvPr/>
        </p:nvSpPr>
        <p:spPr>
          <a:xfrm>
            <a:off x="1905000" y="1143000"/>
            <a:ext cx="8675687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kern="0" dirty="0"/>
              <a:t>Period of Investigation -  2012-2016</a:t>
            </a:r>
          </a:p>
          <a:p>
            <a:pPr>
              <a:defRPr/>
            </a:pPr>
            <a:r>
              <a:rPr lang="en-US" sz="2800" kern="0" dirty="0"/>
              <a:t>Return on Capital option - ~70% exposure &amp; &gt;95% death claims</a:t>
            </a:r>
          </a:p>
          <a:p>
            <a:pPr>
              <a:defRPr/>
            </a:pPr>
            <a:r>
              <a:rPr lang="en-US" sz="2800" kern="0" dirty="0"/>
              <a:t>1.65 Million exposure years and 20,577 deaths</a:t>
            </a:r>
          </a:p>
          <a:p>
            <a:pPr>
              <a:defRPr/>
            </a:pPr>
            <a:r>
              <a:rPr lang="en-US" sz="2800" kern="0" dirty="0"/>
              <a:t>Coverages within a policy with annuity amount </a:t>
            </a:r>
            <a:r>
              <a:rPr lang="en-US" sz="2800" kern="0" dirty="0" err="1"/>
              <a:t>Rs</a:t>
            </a:r>
            <a:r>
              <a:rPr lang="en-US" sz="2800" kern="0" dirty="0"/>
              <a:t> 3,000 per annum or less were excluded because of high ECNR</a:t>
            </a:r>
          </a:p>
          <a:p>
            <a:pPr>
              <a:defRPr/>
            </a:pPr>
            <a:r>
              <a:rPr lang="en-US" sz="2800" kern="0" dirty="0"/>
              <a:t>Graduated rates </a:t>
            </a:r>
          </a:p>
          <a:p>
            <a:pPr lvl="1">
              <a:defRPr/>
            </a:pPr>
            <a:r>
              <a:rPr lang="en-US" sz="2000" kern="0" dirty="0"/>
              <a:t>Compared to Group Annuitants (a1996-98) lighter. </a:t>
            </a:r>
            <a:r>
              <a:rPr lang="en-US" sz="2000" kern="0" dirty="0" err="1"/>
              <a:t>Annualised</a:t>
            </a:r>
            <a:r>
              <a:rPr lang="en-US" sz="2000" kern="0" dirty="0"/>
              <a:t> change in mortality ranges from 0.59% to 3.31% in the age range 46 to 86.</a:t>
            </a:r>
          </a:p>
          <a:p>
            <a:pPr lvl="1">
              <a:defRPr/>
            </a:pPr>
            <a:r>
              <a:rPr lang="en-US" sz="2000" kern="0" dirty="0"/>
              <a:t>Compared to Individual Annuitants rates higher in the age range 54 to 86 &amp; lower in the age range 46 to 53.</a:t>
            </a:r>
          </a:p>
          <a:p>
            <a:pPr lvl="1">
              <a:defRPr/>
            </a:pPr>
            <a:r>
              <a:rPr lang="en-US" sz="2000" kern="0" dirty="0"/>
              <a:t>Compared to IALM (2015-17) Male Medical 2+ lighter by 4% to 42% in the age range 46 to 86.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kern="0" dirty="0"/>
          </a:p>
          <a:p>
            <a:pPr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5004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Data 1 / 4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596441-EEE5-3147-8834-98AB031F7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45941"/>
              </p:ext>
            </p:extLst>
          </p:nvPr>
        </p:nvGraphicFramePr>
        <p:xfrm>
          <a:off x="1894114" y="1652985"/>
          <a:ext cx="10011631" cy="4085298"/>
        </p:xfrm>
        <a:graphic>
          <a:graphicData uri="http://schemas.openxmlformats.org/drawingml/2006/table">
            <a:tbl>
              <a:tblPr firstRow="1" firstCol="1" bandRow="1"/>
              <a:tblGrid>
                <a:gridCol w="1716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7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03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Total data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Data excluding Annualized annuity amount Rs.3000 or less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Life Annuity with </a:t>
                      </a:r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RoC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option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8288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RoC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(%)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Life Annuity with </a:t>
                      </a:r>
                      <a:r>
                        <a:rPr lang="en-US" sz="2400" u="none" strike="noStrike" dirty="0" err="1">
                          <a:effectLst/>
                          <a:latin typeface="+mn-lt"/>
                        </a:rPr>
                        <a:t>RoC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 option</a:t>
                      </a:r>
                      <a:endParaRPr lang="en-IN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8288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+mn-lt"/>
                        </a:rPr>
                        <a:t>RoC (%)</a:t>
                      </a:r>
                      <a:endParaRPr lang="en-IN" sz="2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2400" u="none" strike="noStrike">
                          <a:effectLst/>
                          <a:latin typeface="+mn-lt"/>
                        </a:rPr>
                        <a:t>Deaths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24,915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24,535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98%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20,949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20,577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98%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2400" u="none" strike="noStrike">
                          <a:effectLst/>
                          <a:latin typeface="+mn-lt"/>
                        </a:rPr>
                        <a:t>Exposure (Life years)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+mn-lt"/>
                        </a:rPr>
                        <a:t>33,05,913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23,50,459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71%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24,19,880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16,53,578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+mn-lt"/>
                        </a:rPr>
                        <a:t>68%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97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Data 2 / 4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240DA1-031B-F44A-99F8-A9932278E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45342"/>
              </p:ext>
            </p:extLst>
          </p:nvPr>
        </p:nvGraphicFramePr>
        <p:xfrm>
          <a:off x="2286000" y="1219200"/>
          <a:ext cx="6553200" cy="2286000"/>
        </p:xfrm>
        <a:graphic>
          <a:graphicData uri="http://schemas.openxmlformats.org/drawingml/2006/table">
            <a:tbl>
              <a:tblPr/>
              <a:tblGrid>
                <a:gridCol w="2042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13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IGAM 2012-16</a:t>
                      </a: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Gender</a:t>
                      </a:r>
                      <a:endParaRPr lang="en-IN" sz="2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3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Male</a:t>
                      </a:r>
                      <a:endParaRPr lang="en-IN" sz="2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Female</a:t>
                      </a:r>
                      <a:endParaRPr lang="en-IN" sz="2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</a:t>
                      </a:r>
                      <a:endParaRPr lang="en-IN" sz="2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3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Deaths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19,632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945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20,577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3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95%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5%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100%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31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Exposure (Life years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15,38,587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1,14,991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16,53,578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13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93%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7%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100%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D531EA-3760-7D48-93E5-6FE881AE1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11568"/>
              </p:ext>
            </p:extLst>
          </p:nvPr>
        </p:nvGraphicFramePr>
        <p:xfrm>
          <a:off x="4313239" y="3810000"/>
          <a:ext cx="6507161" cy="2046613"/>
        </p:xfrm>
        <a:graphic>
          <a:graphicData uri="http://schemas.openxmlformats.org/drawingml/2006/table">
            <a:tbl>
              <a:tblPr/>
              <a:tblGrid>
                <a:gridCol w="204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63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a1996-98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Gender</a:t>
                      </a:r>
                      <a:endParaRPr lang="en-IN" sz="2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3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Male</a:t>
                      </a:r>
                      <a:endParaRPr lang="en-IN" sz="2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Female</a:t>
                      </a:r>
                      <a:endParaRPr lang="en-IN" sz="2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</a:t>
                      </a:r>
                      <a:endParaRPr lang="en-IN" sz="2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3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Deaths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1,433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1,456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63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98%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2%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100%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5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Exposure (Life years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1,27,418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4,080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1,31,498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3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97%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3%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100%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12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Data 3 / 4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749BC49A-BBD4-2E47-817F-1AEAFBEC6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556" y="1390215"/>
            <a:ext cx="853984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Annuity with Return of Capital dominated the data. Volume of data for other annuity options, in particular deaths data is very less. Hence, </a:t>
            </a:r>
            <a:r>
              <a:rPr lang="en-US" altLang="en-US" sz="2400" dirty="0" err="1">
                <a:latin typeface="+mn-lt"/>
              </a:rPr>
              <a:t>RoC</a:t>
            </a:r>
            <a:r>
              <a:rPr lang="en-US" altLang="en-US" sz="2400" dirty="0">
                <a:latin typeface="+mn-lt"/>
              </a:rPr>
              <a:t> was chosen for studying mortality experience.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8F2BFB4A-8FA9-5643-94BF-DE6F5704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328" y="2895600"/>
            <a:ext cx="8518072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Male data constitutes ~ 95% of the overall data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Significant increase in exposure and deaths data compared to a1996-98 investigation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0A41898-CEF3-A748-968A-C7C9C0FF7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859" y="4652269"/>
            <a:ext cx="851154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dirty="0">
                <a:latin typeface="+mn-lt"/>
              </a:rPr>
              <a:t>Completeness and correctness of data satisfied via reconciliations with different data sources and tests for accuracy and reasonableness</a:t>
            </a:r>
          </a:p>
        </p:txBody>
      </p:sp>
    </p:spTree>
    <p:extLst>
      <p:ext uri="{BB962C8B-B14F-4D97-AF65-F5344CB8AC3E}">
        <p14:creationId xmlns:p14="http://schemas.microsoft.com/office/powerpoint/2010/main" val="314130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Data 4 / 4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D0C375-ED0F-9548-8ED7-94A4429F7A81}"/>
              </a:ext>
            </a:extLst>
          </p:cNvPr>
          <p:cNvSpPr txBox="1">
            <a:spLocks/>
          </p:cNvSpPr>
          <p:nvPr/>
        </p:nvSpPr>
        <p:spPr>
          <a:xfrm>
            <a:off x="1676400" y="1056026"/>
            <a:ext cx="9144000" cy="509973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en-US" sz="9600" kern="0" dirty="0"/>
              <a:t>Validation Checks</a:t>
            </a:r>
          </a:p>
          <a:p>
            <a:pPr lvl="1" algn="just">
              <a:defRPr/>
            </a:pPr>
            <a:r>
              <a:rPr lang="en-US" sz="8000" kern="0" dirty="0"/>
              <a:t>135 Validation checks built into the validation program to ensure that every data field of every submitted record is mapped correctly to IIB formats &amp; Drop-downs/Masters</a:t>
            </a:r>
          </a:p>
          <a:p>
            <a:pPr lvl="1" algn="just">
              <a:defRPr/>
            </a:pPr>
            <a:r>
              <a:rPr lang="en-US" sz="8000" kern="0" dirty="0"/>
              <a:t>Data Field Type, length, missing values etc. checked by the program for correctness</a:t>
            </a:r>
          </a:p>
          <a:p>
            <a:pPr lvl="1" algn="just">
              <a:defRPr/>
            </a:pPr>
            <a:r>
              <a:rPr lang="en-US" sz="8000" kern="0" dirty="0"/>
              <a:t>Invalid data returned to Insurers for resubmission post rectification</a:t>
            </a:r>
            <a:endParaRPr lang="en-US" sz="9600" kern="0" dirty="0"/>
          </a:p>
          <a:p>
            <a:pPr algn="just">
              <a:defRPr/>
            </a:pPr>
            <a:r>
              <a:rPr lang="en-US" sz="9600" kern="0" dirty="0"/>
              <a:t>Statistical/Consistency Checks</a:t>
            </a:r>
          </a:p>
          <a:p>
            <a:pPr lvl="1" algn="just">
              <a:defRPr/>
            </a:pPr>
            <a:r>
              <a:rPr lang="en-US" sz="8000" kern="0" dirty="0"/>
              <a:t>Year – to – Year movement of all annuities tracked to ensure that no records are missed out in subsequent years</a:t>
            </a:r>
          </a:p>
          <a:p>
            <a:pPr lvl="1" algn="just">
              <a:defRPr/>
            </a:pPr>
            <a:r>
              <a:rPr lang="en-US" sz="8000" kern="0" dirty="0"/>
              <a:t>Product UIN wise number of records compared year-to-year for consistency</a:t>
            </a:r>
          </a:p>
          <a:p>
            <a:pPr lvl="1" algn="just">
              <a:defRPr/>
            </a:pPr>
            <a:r>
              <a:rPr lang="en-US" sz="8000" kern="0" dirty="0"/>
              <a:t>Demographic and policy category wise break ups checked for consistency year-to-year, and abrupt deviations examined for possible mapping errors</a:t>
            </a:r>
            <a:endParaRPr lang="en-US" sz="9600" kern="0" dirty="0"/>
          </a:p>
          <a:p>
            <a:pPr algn="just">
              <a:defRPr/>
            </a:pPr>
            <a:r>
              <a:rPr lang="en-US" sz="9600" kern="0" dirty="0"/>
              <a:t>Reconciliation</a:t>
            </a:r>
          </a:p>
          <a:p>
            <a:pPr lvl="1" algn="just">
              <a:defRPr/>
            </a:pPr>
            <a:r>
              <a:rPr lang="en-US" sz="8000" kern="0" dirty="0"/>
              <a:t>Number of Records reconciled with published numbers etc. to ensure completeness of data</a:t>
            </a:r>
          </a:p>
          <a:p>
            <a:pPr lvl="1" algn="just">
              <a:defRPr/>
            </a:pPr>
            <a:r>
              <a:rPr lang="en-US" sz="8000" kern="0" dirty="0"/>
              <a:t>Insurers’ confirmations obtained to the effect</a:t>
            </a:r>
          </a:p>
          <a:p>
            <a:pPr lvl="1">
              <a:defRPr/>
            </a:pPr>
            <a:endParaRPr lang="en-US" sz="9600" kern="0" dirty="0"/>
          </a:p>
          <a:p>
            <a:pPr lvl="1">
              <a:defRPr/>
            </a:pPr>
            <a:endParaRPr lang="en-US" sz="9600" kern="0" dirty="0"/>
          </a:p>
          <a:p>
            <a:pPr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3432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07754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4114" y="273388"/>
            <a:ext cx="7086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</a:rPr>
              <a:t>Scope and Definitions   1 / 2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FEB0AC-E8D9-C84F-8819-E3ABC46339AE}"/>
              </a:ext>
            </a:extLst>
          </p:cNvPr>
          <p:cNvSpPr txBox="1">
            <a:spLocks/>
          </p:cNvSpPr>
          <p:nvPr/>
        </p:nvSpPr>
        <p:spPr>
          <a:xfrm>
            <a:off x="1894114" y="1082152"/>
            <a:ext cx="9067800" cy="60690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en-US" sz="2400" kern="0" dirty="0"/>
              <a:t>Period of Investigation</a:t>
            </a:r>
          </a:p>
          <a:p>
            <a:pPr lvl="1" algn="just">
              <a:defRPr/>
            </a:pPr>
            <a:r>
              <a:rPr lang="en-US" sz="2000" kern="0" dirty="0"/>
              <a:t>Started off with 2012-17 as Period of Investigation (POI)</a:t>
            </a:r>
          </a:p>
          <a:p>
            <a:pPr lvl="1" algn="just">
              <a:defRPr/>
            </a:pPr>
            <a:r>
              <a:rPr lang="en-US" sz="2000" kern="0" dirty="0"/>
              <a:t>After analysis of reporting lag in claims and mortality rates for each of the years, 2012-16 was taken as the final Period of Investigation</a:t>
            </a: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1000" kern="0" dirty="0"/>
          </a:p>
          <a:p>
            <a:pPr algn="just">
              <a:defRPr/>
            </a:pPr>
            <a:r>
              <a:rPr lang="en-US" sz="2400" kern="0" dirty="0"/>
              <a:t>Study is by number of members under a Group Policy. </a:t>
            </a:r>
            <a:r>
              <a:rPr lang="en-US" sz="2400" kern="0" dirty="0">
                <a:ea typeface="Calibri" panose="020F0502020204030204" pitchFamily="34" charset="0"/>
              </a:rPr>
              <a:t>It is possible that a life could have been part of more than one Group Policy.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IN" sz="1050" kern="0" dirty="0">
              <a:ea typeface="Calibri" panose="020F0502020204030204" pitchFamily="34" charset="0"/>
            </a:endParaRPr>
          </a:p>
          <a:p>
            <a:pPr algn="just">
              <a:defRPr/>
            </a:pPr>
            <a:r>
              <a:rPr lang="en-US" sz="2400" kern="0" dirty="0">
                <a:ea typeface="Calibri" panose="020F0502020204030204" pitchFamily="34" charset="0"/>
              </a:rPr>
              <a:t>Coverages with annuity amount of </a:t>
            </a:r>
            <a:r>
              <a:rPr lang="en-US" sz="2400" kern="0" dirty="0" err="1">
                <a:ea typeface="Calibri" panose="020F0502020204030204" pitchFamily="34" charset="0"/>
              </a:rPr>
              <a:t>Rs</a:t>
            </a:r>
            <a:r>
              <a:rPr lang="en-US" sz="2400" kern="0" dirty="0">
                <a:ea typeface="Calibri" panose="020F0502020204030204" pitchFamily="34" charset="0"/>
              </a:rPr>
              <a:t>. 3000 or less was excluded from the investigation due high proportion of </a:t>
            </a:r>
            <a:r>
              <a:rPr lang="en-US" sz="2400" kern="0" dirty="0"/>
              <a:t>ECNR (Existence Certificate Not Received)</a:t>
            </a:r>
            <a:r>
              <a:rPr lang="en-US" sz="2400" kern="0" dirty="0">
                <a:ea typeface="Calibri" panose="020F0502020204030204" pitchFamily="34" charset="0"/>
              </a:rPr>
              <a:t> in that category.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sz="1050" kern="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algn="just">
              <a:defRPr/>
            </a:pPr>
            <a:r>
              <a:rPr lang="en-IN" sz="2400" kern="0" dirty="0"/>
              <a:t>Age means Age Last Birthday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IN" sz="2400" kern="0" dirty="0"/>
          </a:p>
        </p:txBody>
      </p:sp>
    </p:spTree>
    <p:extLst>
      <p:ext uri="{BB962C8B-B14F-4D97-AF65-F5344CB8AC3E}">
        <p14:creationId xmlns:p14="http://schemas.microsoft.com/office/powerpoint/2010/main" val="2986676167"/>
      </p:ext>
    </p:extLst>
  </p:cSld>
  <p:clrMapOvr>
    <a:masterClrMapping/>
  </p:clrMapOvr>
</p:sld>
</file>

<file path=ppt/theme/theme1.xml><?xml version="1.0" encoding="utf-8"?>
<a:theme xmlns:a="http://schemas.openxmlformats.org/drawingml/2006/main" name="LifeConvBirm02">
  <a:themeElements>
    <a:clrScheme name="LifeConvBirm02.pp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LifeConvBirm02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feConvBirm02.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ConvBirm02.ppt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EE6B715A08048ADEE35852ECB6708" ma:contentTypeVersion="14" ma:contentTypeDescription="Create a new document." ma:contentTypeScope="" ma:versionID="aceea36624a0ceb422d2c900cff95359">
  <xsd:schema xmlns:xsd="http://www.w3.org/2001/XMLSchema" xmlns:xs="http://www.w3.org/2001/XMLSchema" xmlns:p="http://schemas.microsoft.com/office/2006/metadata/properties" xmlns:ns2="2e62f9a1-6b4f-4142-a286-d5cd9a077995" xmlns:ns3="63ff88a5-1261-4e69-af65-167208e56433" targetNamespace="http://schemas.microsoft.com/office/2006/metadata/properties" ma:root="true" ma:fieldsID="cf4defa7f3a8747598481e28ce3ef5ad" ns2:_="" ns3:_="">
    <xsd:import namespace="2e62f9a1-6b4f-4142-a286-d5cd9a077995"/>
    <xsd:import namespace="63ff88a5-1261-4e69-af65-167208e564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2f9a1-6b4f-4142-a286-d5cd9a077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790f828-4d96-4d10-bc53-6c3febba0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f88a5-1261-4e69-af65-167208e5643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16b6dbd-2851-4f6f-aa81-2e158a887d45}" ma:internalName="TaxCatchAll" ma:showField="CatchAllData" ma:web="63ff88a5-1261-4e69-af65-167208e564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193137-D7A2-4C9B-8EAB-4C9150F2AB57}"/>
</file>

<file path=customXml/itemProps2.xml><?xml version="1.0" encoding="utf-8"?>
<ds:datastoreItem xmlns:ds="http://schemas.openxmlformats.org/officeDocument/2006/customXml" ds:itemID="{3CAFE271-8F3A-4E30-AC16-0B79186186E6}"/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1231</Words>
  <Application>Microsoft Macintosh PowerPoint</Application>
  <PresentationFormat>Widescreen</PresentationFormat>
  <Paragraphs>220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Bahamas</vt:lpstr>
      <vt:lpstr>Calibri</vt:lpstr>
      <vt:lpstr>Cambria Math</vt:lpstr>
      <vt:lpstr>Garamond</vt:lpstr>
      <vt:lpstr>Times New Roman</vt:lpstr>
      <vt:lpstr>Verdana</vt:lpstr>
      <vt:lpstr>LifeConvBirm02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Aparajita Mitra</dc:creator>
  <cp:lastModifiedBy>K S Gopalakrishnan</cp:lastModifiedBy>
  <cp:revision>160</cp:revision>
  <dcterms:created xsi:type="dcterms:W3CDTF">2011-07-20T12:11:57Z</dcterms:created>
  <dcterms:modified xsi:type="dcterms:W3CDTF">2023-08-21T06:31:42Z</dcterms:modified>
</cp:coreProperties>
</file>