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diagrams/data1.xml" ContentType="application/vnd.openxmlformats-officedocument.drawingml.diagramData+xml"/>
  <Override PartName="/ppt/diagrams/data10.xml" ContentType="application/vnd.openxmlformats-officedocument.drawingml.diagramData+xml"/>
  <Override PartName="/ppt/diagrams/data9.xml" ContentType="application/vnd.openxmlformats-officedocument.drawingml.diagramData+xml"/>
  <Override PartName="/ppt/diagrams/data8.xml" ContentType="application/vnd.openxmlformats-officedocument.drawingml.diagramData+xml"/>
  <Override PartName="/ppt/diagrams/data7.xml" ContentType="application/vnd.openxmlformats-officedocument.drawingml.diagramData+xml"/>
  <Override PartName="/ppt/diagrams/data3.xml" ContentType="application/vnd.openxmlformats-officedocument.drawingml.diagramData+xml"/>
  <Override PartName="/ppt/drawings/drawing1.xml" ContentType="application/vnd.openxmlformats-officedocument.drawingml.chartshapes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4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Slides/notesSlide14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diagrams/colors3.xml" ContentType="application/vnd.openxmlformats-officedocument.drawingml.diagramColors+xml"/>
  <Override PartName="/ppt/diagrams/layout3.xml" ContentType="application/vnd.openxmlformats-officedocument.drawingml.diagramLayout+xml"/>
  <Override PartName="/ppt/diagrams/colors4.xml" ContentType="application/vnd.openxmlformats-officedocument.drawingml.diagramColors+xml"/>
  <Override PartName="/ppt/diagrams/quickStyle3.xml" ContentType="application/vnd.openxmlformats-officedocument.drawingml.diagramStyle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theme/themeOverride2.xml" ContentType="application/vnd.openxmlformats-officedocument.themeOverride+xml"/>
  <Override PartName="/ppt/charts/colors2.xml" ContentType="application/vnd.ms-office.chartcolorstyle+xml"/>
  <Override PartName="/ppt/charts/style2.xml" ContentType="application/vnd.ms-office.chartstyl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olors1.xml" ContentType="application/vnd.ms-office.chartcolorstyle+xml"/>
  <Override PartName="/ppt/charts/style1.xml" ContentType="application/vnd.ms-office.chartstyle+xml"/>
  <Override PartName="/ppt/diagrams/drawing3.xml" ContentType="application/vnd.ms-office.drawingml.diagramDrawing+xml"/>
  <Override PartName="/ppt/diagrams/layout2.xml" ContentType="application/vnd.openxmlformats-officedocument.drawingml.diagramLayout+xml"/>
  <Override PartName="/ppt/theme/theme3.xml" ContentType="application/vnd.openxmlformats-officedocument.theme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colors2.xml" ContentType="application/vnd.openxmlformats-officedocument.drawingml.diagramColors+xml"/>
  <Override PartName="/ppt/handoutMasters/handoutMaster1.xml" ContentType="application/vnd.openxmlformats-officedocument.presentationml.handoutMaster+xml"/>
  <Override PartName="/ppt/diagrams/quickStyle4.xml" ContentType="application/vnd.openxmlformats-officedocument.drawingml.diagramStyle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1.xml" ContentType="application/vnd.openxmlformats-officedocument.theme+xml"/>
  <Override PartName="/ppt/diagrams/drawing6.xml" ContentType="application/vnd.ms-office.drawingml.diagramDrawing+xml"/>
  <Override PartName="/ppt/diagrams/colors6.xml" ContentType="application/vnd.openxmlformats-officedocument.drawingml.diagramColors+xml"/>
  <Override PartName="/ppt/diagrams/drawing4.xml" ContentType="application/vnd.ms-office.drawingml.diagramDrawing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layout9.xml" ContentType="application/vnd.openxmlformats-officedocument.drawingml.diagramLayout+xml"/>
  <Override PartName="/ppt/notesMasters/notesMaster1.xml" ContentType="application/vnd.openxmlformats-officedocument.presentationml.notesMaster+xml"/>
  <Override PartName="/ppt/diagrams/quickStyle9.xml" ContentType="application/vnd.openxmlformats-officedocument.drawingml.diagram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diagrams/drawing10.xml" ContentType="application/vnd.ms-office.drawingml.diagramDrawing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ommentAuthors.xml" ContentType="application/vnd.openxmlformats-officedocument.presentationml.commentAuthors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61" r:id="rId2"/>
    <p:sldId id="289" r:id="rId3"/>
    <p:sldId id="262" r:id="rId4"/>
    <p:sldId id="277" r:id="rId5"/>
    <p:sldId id="269" r:id="rId6"/>
    <p:sldId id="288" r:id="rId7"/>
    <p:sldId id="266" r:id="rId8"/>
    <p:sldId id="267" r:id="rId9"/>
    <p:sldId id="274" r:id="rId10"/>
    <p:sldId id="270" r:id="rId11"/>
    <p:sldId id="287" r:id="rId12"/>
    <p:sldId id="285" r:id="rId13"/>
    <p:sldId id="279" r:id="rId14"/>
    <p:sldId id="280" r:id="rId15"/>
    <p:sldId id="281" r:id="rId16"/>
    <p:sldId id="286" r:id="rId17"/>
    <p:sldId id="282" r:id="rId18"/>
    <p:sldId id="283" r:id="rId19"/>
    <p:sldId id="28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178DB72-EBFD-4995-94A7-24FCF94728EE}">
          <p14:sldIdLst>
            <p14:sldId id="261"/>
            <p14:sldId id="289"/>
            <p14:sldId id="262"/>
            <p14:sldId id="277"/>
            <p14:sldId id="269"/>
            <p14:sldId id="288"/>
            <p14:sldId id="266"/>
            <p14:sldId id="267"/>
            <p14:sldId id="274"/>
            <p14:sldId id="270"/>
            <p14:sldId id="287"/>
            <p14:sldId id="285"/>
            <p14:sldId id="279"/>
            <p14:sldId id="280"/>
            <p14:sldId id="281"/>
            <p14:sldId id="286"/>
            <p14:sldId id="282"/>
            <p14:sldId id="283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shabh Dilip Jain" initials="RDJ" lastIdx="1" clrIdx="0">
    <p:extLst>
      <p:ext uri="{19B8F6BF-5375-455C-9EA6-DF929625EA0E}">
        <p15:presenceInfo xmlns:p15="http://schemas.microsoft.com/office/powerpoint/2012/main" userId="Rishabh Dilip Ja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3366"/>
    <a:srgbClr val="6600CC"/>
    <a:srgbClr val="66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416" autoAdjust="0"/>
  </p:normalViewPr>
  <p:slideViewPr>
    <p:cSldViewPr>
      <p:cViewPr varScale="1">
        <p:scale>
          <a:sx n="62" d="100"/>
          <a:sy n="62" d="100"/>
        </p:scale>
        <p:origin x="954" y="4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rishabh.d\Desktop\CIBR%20Split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sng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b="1" u="sng"/>
              <a:t>Retirement Corpus Sources (in Rs. tn)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sng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Sheet2!$C$20</c:f>
              <c:strCache>
                <c:ptCount val="1"/>
                <c:pt idx="0">
                  <c:v>EPFO (excl. pension)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Sheet2!$A$21:$A$33</c:f>
              <c:strCache>
                <c:ptCount val="11"/>
                <c:pt idx="0">
                  <c:v>FY12</c:v>
                </c:pt>
                <c:pt idx="1">
                  <c:v>FY13</c:v>
                </c:pt>
                <c:pt idx="2">
                  <c:v>FY14</c:v>
                </c:pt>
                <c:pt idx="3">
                  <c:v>FY15</c:v>
                </c:pt>
                <c:pt idx="4">
                  <c:v>FY16</c:v>
                </c:pt>
                <c:pt idx="5">
                  <c:v>FY17</c:v>
                </c:pt>
                <c:pt idx="6">
                  <c:v>FY18</c:v>
                </c:pt>
                <c:pt idx="7">
                  <c:v>FY19</c:v>
                </c:pt>
                <c:pt idx="8">
                  <c:v>FY20</c:v>
                </c:pt>
                <c:pt idx="9">
                  <c:v>FY21</c:v>
                </c:pt>
                <c:pt idx="10">
                  <c:v>FY22</c:v>
                </c:pt>
              </c:strCache>
              <c:extLst/>
            </c:strRef>
          </c:cat>
          <c:val>
            <c:numRef>
              <c:f>Sheet2!$C$21:$C$33</c:f>
              <c:numCache>
                <c:formatCode>_(* #,##0.00_);_(* \(#,##0.00\);_(* "-"??_);_(@_)</c:formatCode>
                <c:ptCount val="11"/>
                <c:pt idx="0">
                  <c:v>3.8250000000000002</c:v>
                </c:pt>
                <c:pt idx="1">
                  <c:v>4.2750000000000004</c:v>
                </c:pt>
                <c:pt idx="2">
                  <c:v>4.95</c:v>
                </c:pt>
                <c:pt idx="3">
                  <c:v>5.8500000000000005</c:v>
                </c:pt>
                <c:pt idx="4">
                  <c:v>7.2</c:v>
                </c:pt>
                <c:pt idx="5">
                  <c:v>7.875</c:v>
                </c:pt>
                <c:pt idx="6">
                  <c:v>9.4500000000000011</c:v>
                </c:pt>
                <c:pt idx="7">
                  <c:v>11.25</c:v>
                </c:pt>
                <c:pt idx="8">
                  <c:v>12.879916919999999</c:v>
                </c:pt>
                <c:pt idx="9">
                  <c:v>16.532738270380793</c:v>
                </c:pt>
                <c:pt idx="10">
                  <c:v>21.451029479342047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CC13-4D62-A85A-F4E5CF0F1CD2}"/>
            </c:ext>
          </c:extLst>
        </c:ser>
        <c:ser>
          <c:idx val="2"/>
          <c:order val="2"/>
          <c:tx>
            <c:strRef>
              <c:f>Sheet2!$D$20</c:f>
              <c:strCache>
                <c:ptCount val="1"/>
                <c:pt idx="0">
                  <c:v>PPF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Sheet2!$A$21:$A$33</c:f>
              <c:strCache>
                <c:ptCount val="11"/>
                <c:pt idx="0">
                  <c:v>FY12</c:v>
                </c:pt>
                <c:pt idx="1">
                  <c:v>FY13</c:v>
                </c:pt>
                <c:pt idx="2">
                  <c:v>FY14</c:v>
                </c:pt>
                <c:pt idx="3">
                  <c:v>FY15</c:v>
                </c:pt>
                <c:pt idx="4">
                  <c:v>FY16</c:v>
                </c:pt>
                <c:pt idx="5">
                  <c:v>FY17</c:v>
                </c:pt>
                <c:pt idx="6">
                  <c:v>FY18</c:v>
                </c:pt>
                <c:pt idx="7">
                  <c:v>FY19</c:v>
                </c:pt>
                <c:pt idx="8">
                  <c:v>FY20</c:v>
                </c:pt>
                <c:pt idx="9">
                  <c:v>FY21</c:v>
                </c:pt>
                <c:pt idx="10">
                  <c:v>FY22</c:v>
                </c:pt>
              </c:strCache>
              <c:extLst/>
            </c:strRef>
          </c:cat>
          <c:val>
            <c:numRef>
              <c:f>Sheet2!$D$21:$D$33</c:f>
              <c:numCache>
                <c:formatCode>_(* #,##0.00_);_(* \(#,##0.00\);_(* "-"??_);_(@_)</c:formatCode>
                <c:ptCount val="11"/>
                <c:pt idx="0">
                  <c:v>1.53</c:v>
                </c:pt>
                <c:pt idx="1">
                  <c:v>1.71</c:v>
                </c:pt>
                <c:pt idx="2">
                  <c:v>1.98</c:v>
                </c:pt>
                <c:pt idx="3">
                  <c:v>2.34</c:v>
                </c:pt>
                <c:pt idx="4">
                  <c:v>2.88</c:v>
                </c:pt>
                <c:pt idx="5">
                  <c:v>3.15</c:v>
                </c:pt>
                <c:pt idx="6">
                  <c:v>3.78</c:v>
                </c:pt>
                <c:pt idx="7">
                  <c:v>4.5</c:v>
                </c:pt>
                <c:pt idx="8">
                  <c:v>5.1519667679999994</c:v>
                </c:pt>
                <c:pt idx="9">
                  <c:v>6.6130953081523165</c:v>
                </c:pt>
                <c:pt idx="10">
                  <c:v>8.5804117917368181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CC13-4D62-A85A-F4E5CF0F1CD2}"/>
            </c:ext>
          </c:extLst>
        </c:ser>
        <c:ser>
          <c:idx val="3"/>
          <c:order val="3"/>
          <c:tx>
            <c:strRef>
              <c:f>Sheet2!$E$20</c:f>
              <c:strCache>
                <c:ptCount val="1"/>
                <c:pt idx="0">
                  <c:v>EPFO (Pension)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Sheet2!$A$21:$A$33</c:f>
              <c:strCache>
                <c:ptCount val="11"/>
                <c:pt idx="0">
                  <c:v>FY12</c:v>
                </c:pt>
                <c:pt idx="1">
                  <c:v>FY13</c:v>
                </c:pt>
                <c:pt idx="2">
                  <c:v>FY14</c:v>
                </c:pt>
                <c:pt idx="3">
                  <c:v>FY15</c:v>
                </c:pt>
                <c:pt idx="4">
                  <c:v>FY16</c:v>
                </c:pt>
                <c:pt idx="5">
                  <c:v>FY17</c:v>
                </c:pt>
                <c:pt idx="6">
                  <c:v>FY18</c:v>
                </c:pt>
                <c:pt idx="7">
                  <c:v>FY19</c:v>
                </c:pt>
                <c:pt idx="8">
                  <c:v>FY20</c:v>
                </c:pt>
                <c:pt idx="9">
                  <c:v>FY21</c:v>
                </c:pt>
                <c:pt idx="10">
                  <c:v>FY22</c:v>
                </c:pt>
              </c:strCache>
              <c:extLst/>
            </c:strRef>
          </c:cat>
          <c:val>
            <c:numRef>
              <c:f>Sheet2!$E$21:$E$33</c:f>
              <c:numCache>
                <c:formatCode>_(* #,##0.00_);_(* \(#,##0.00\);_(* "-"??_);_(@_)</c:formatCode>
                <c:ptCount val="11"/>
                <c:pt idx="0">
                  <c:v>1.2749999999999999</c:v>
                </c:pt>
                <c:pt idx="1">
                  <c:v>1.425</c:v>
                </c:pt>
                <c:pt idx="2">
                  <c:v>1.65</c:v>
                </c:pt>
                <c:pt idx="3">
                  <c:v>1.95</c:v>
                </c:pt>
                <c:pt idx="4">
                  <c:v>2.4</c:v>
                </c:pt>
                <c:pt idx="5">
                  <c:v>2.625</c:v>
                </c:pt>
                <c:pt idx="6">
                  <c:v>3.15</c:v>
                </c:pt>
                <c:pt idx="7">
                  <c:v>3.75</c:v>
                </c:pt>
                <c:pt idx="8">
                  <c:v>4.2933056399999998</c:v>
                </c:pt>
                <c:pt idx="9">
                  <c:v>5.5109127567935969</c:v>
                </c:pt>
                <c:pt idx="10">
                  <c:v>7.1503431597806824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CC13-4D62-A85A-F4E5CF0F1CD2}"/>
            </c:ext>
          </c:extLst>
        </c:ser>
        <c:ser>
          <c:idx val="4"/>
          <c:order val="4"/>
          <c:tx>
            <c:strRef>
              <c:f>Sheet2!$F$20</c:f>
              <c:strCache>
                <c:ptCount val="1"/>
                <c:pt idx="0">
                  <c:v>NPS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Sheet2!$A$21:$A$33</c:f>
              <c:strCache>
                <c:ptCount val="11"/>
                <c:pt idx="0">
                  <c:v>FY12</c:v>
                </c:pt>
                <c:pt idx="1">
                  <c:v>FY13</c:v>
                </c:pt>
                <c:pt idx="2">
                  <c:v>FY14</c:v>
                </c:pt>
                <c:pt idx="3">
                  <c:v>FY15</c:v>
                </c:pt>
                <c:pt idx="4">
                  <c:v>FY16</c:v>
                </c:pt>
                <c:pt idx="5">
                  <c:v>FY17</c:v>
                </c:pt>
                <c:pt idx="6">
                  <c:v>FY18</c:v>
                </c:pt>
                <c:pt idx="7">
                  <c:v>FY19</c:v>
                </c:pt>
                <c:pt idx="8">
                  <c:v>FY20</c:v>
                </c:pt>
                <c:pt idx="9">
                  <c:v>FY21</c:v>
                </c:pt>
                <c:pt idx="10">
                  <c:v>FY22</c:v>
                </c:pt>
              </c:strCache>
              <c:extLst/>
            </c:strRef>
          </c:cat>
          <c:val>
            <c:numRef>
              <c:f>Sheet2!$F$21:$F$33</c:f>
              <c:numCache>
                <c:formatCode>_(* #,##0.00_);_(* \(#,##0.00\);_(* "-"??_);_(@_)</c:formatCode>
                <c:ptCount val="11"/>
                <c:pt idx="0">
                  <c:v>1.1900000000000002</c:v>
                </c:pt>
                <c:pt idx="1">
                  <c:v>1.33</c:v>
                </c:pt>
                <c:pt idx="2">
                  <c:v>1.54</c:v>
                </c:pt>
                <c:pt idx="3">
                  <c:v>1.8200000000000003</c:v>
                </c:pt>
                <c:pt idx="4">
                  <c:v>2.2400000000000002</c:v>
                </c:pt>
                <c:pt idx="5">
                  <c:v>2.4500000000000002</c:v>
                </c:pt>
                <c:pt idx="6">
                  <c:v>2.9400000000000004</c:v>
                </c:pt>
                <c:pt idx="7">
                  <c:v>3.5000000000000004</c:v>
                </c:pt>
                <c:pt idx="8">
                  <c:v>4.0070852640000005</c:v>
                </c:pt>
                <c:pt idx="9">
                  <c:v>5.1435185730073574</c:v>
                </c:pt>
                <c:pt idx="10">
                  <c:v>6.6736536157953044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CC13-4D62-A85A-F4E5CF0F1CD2}"/>
            </c:ext>
          </c:extLst>
        </c:ser>
        <c:ser>
          <c:idx val="5"/>
          <c:order val="5"/>
          <c:tx>
            <c:strRef>
              <c:f>Sheet2!$G$20</c:f>
              <c:strCache>
                <c:ptCount val="1"/>
                <c:pt idx="0">
                  <c:v>Insurance Pensions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Sheet2!$A$21:$A$33</c:f>
              <c:strCache>
                <c:ptCount val="11"/>
                <c:pt idx="0">
                  <c:v>FY12</c:v>
                </c:pt>
                <c:pt idx="1">
                  <c:v>FY13</c:v>
                </c:pt>
                <c:pt idx="2">
                  <c:v>FY14</c:v>
                </c:pt>
                <c:pt idx="3">
                  <c:v>FY15</c:v>
                </c:pt>
                <c:pt idx="4">
                  <c:v>FY16</c:v>
                </c:pt>
                <c:pt idx="5">
                  <c:v>FY17</c:v>
                </c:pt>
                <c:pt idx="6">
                  <c:v>FY18</c:v>
                </c:pt>
                <c:pt idx="7">
                  <c:v>FY19</c:v>
                </c:pt>
                <c:pt idx="8">
                  <c:v>FY20</c:v>
                </c:pt>
                <c:pt idx="9">
                  <c:v>FY21</c:v>
                </c:pt>
                <c:pt idx="10">
                  <c:v>FY22</c:v>
                </c:pt>
              </c:strCache>
              <c:extLst/>
            </c:strRef>
          </c:cat>
          <c:val>
            <c:numRef>
              <c:f>Sheet2!$G$21:$G$33</c:f>
              <c:numCache>
                <c:formatCode>_(* #,##0.00_);_(* \(#,##0.00\);_(* "-"??_);_(@_)</c:formatCode>
                <c:ptCount val="11"/>
                <c:pt idx="0">
                  <c:v>0.68</c:v>
                </c:pt>
                <c:pt idx="1">
                  <c:v>0.76</c:v>
                </c:pt>
                <c:pt idx="2">
                  <c:v>0.88</c:v>
                </c:pt>
                <c:pt idx="3">
                  <c:v>1.04</c:v>
                </c:pt>
                <c:pt idx="4">
                  <c:v>1.28</c:v>
                </c:pt>
                <c:pt idx="5">
                  <c:v>1.4000000000000001</c:v>
                </c:pt>
                <c:pt idx="6">
                  <c:v>1.68</c:v>
                </c:pt>
                <c:pt idx="7">
                  <c:v>2</c:v>
                </c:pt>
                <c:pt idx="8">
                  <c:v>2.289763008</c:v>
                </c:pt>
                <c:pt idx="9">
                  <c:v>2.9391534702899187</c:v>
                </c:pt>
                <c:pt idx="10">
                  <c:v>3.8135163518830311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CC13-4D62-A85A-F4E5CF0F1C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8623232"/>
        <c:axId val="11862290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Sheet2!$B$20</c15:sqref>
                        </c15:formulaRef>
                      </c:ext>
                    </c:extLst>
                    <c:strCache>
                      <c:ptCount val="1"/>
                      <c:pt idx="0">
                        <c:v>Total Rs. tn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Sheet2!$A$21:$A$33</c15:sqref>
                        </c15:formulaRef>
                      </c:ext>
                    </c:extLst>
                    <c:strCache>
                      <c:ptCount val="11"/>
                      <c:pt idx="0">
                        <c:v>FY12</c:v>
                      </c:pt>
                      <c:pt idx="1">
                        <c:v>FY13</c:v>
                      </c:pt>
                      <c:pt idx="2">
                        <c:v>FY14</c:v>
                      </c:pt>
                      <c:pt idx="3">
                        <c:v>FY15</c:v>
                      </c:pt>
                      <c:pt idx="4">
                        <c:v>FY16</c:v>
                      </c:pt>
                      <c:pt idx="5">
                        <c:v>FY17</c:v>
                      </c:pt>
                      <c:pt idx="6">
                        <c:v>FY18</c:v>
                      </c:pt>
                      <c:pt idx="7">
                        <c:v>FY19</c:v>
                      </c:pt>
                      <c:pt idx="8">
                        <c:v>FY20</c:v>
                      </c:pt>
                      <c:pt idx="9">
                        <c:v>FY21</c:v>
                      </c:pt>
                      <c:pt idx="10">
                        <c:v>FY22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Sheet2!$B$21:$B$33</c15:sqref>
                        </c15:formulaRef>
                      </c:ext>
                    </c:extLst>
                    <c:numCache>
                      <c:formatCode>0.0</c:formatCode>
                      <c:ptCount val="11"/>
                      <c:pt idx="0">
                        <c:v>8.5</c:v>
                      </c:pt>
                      <c:pt idx="1">
                        <c:v>9.5</c:v>
                      </c:pt>
                      <c:pt idx="2">
                        <c:v>11</c:v>
                      </c:pt>
                      <c:pt idx="3">
                        <c:v>13</c:v>
                      </c:pt>
                      <c:pt idx="4">
                        <c:v>16</c:v>
                      </c:pt>
                      <c:pt idx="5">
                        <c:v>17.5</c:v>
                      </c:pt>
                      <c:pt idx="6">
                        <c:v>21</c:v>
                      </c:pt>
                      <c:pt idx="7">
                        <c:v>25</c:v>
                      </c:pt>
                      <c:pt idx="8">
                        <c:v>28.622037599999999</c:v>
                      </c:pt>
                      <c:pt idx="9">
                        <c:v>36.739418378623981</c:v>
                      </c:pt>
                      <c:pt idx="10">
                        <c:v>47.668954398537885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5-CC13-4D62-A85A-F4E5CF0F1CD2}"/>
                  </c:ext>
                </c:extLst>
              </c15:ser>
            </c15:filteredBarSeries>
          </c:ext>
        </c:extLst>
      </c:barChart>
      <c:catAx>
        <c:axId val="11862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622904"/>
        <c:crosses val="autoZero"/>
        <c:auto val="1"/>
        <c:lblAlgn val="ctr"/>
        <c:lblOffset val="100"/>
        <c:noMultiLvlLbl val="0"/>
      </c:catAx>
      <c:valAx>
        <c:axId val="118622904"/>
        <c:scaling>
          <c:orientation val="minMax"/>
          <c:min val="5"/>
        </c:scaling>
        <c:delete val="0"/>
        <c:axPos val="l"/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6232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2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sng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b="1" u="sng" dirty="0"/>
              <a:t>Annuity NBP (in </a:t>
            </a:r>
            <a:r>
              <a:rPr lang="en-US" b="1" u="sng" dirty="0" err="1"/>
              <a:t>Rs</a:t>
            </a:r>
            <a:r>
              <a:rPr lang="en-US" b="1" u="sng" dirty="0"/>
              <a:t>. </a:t>
            </a:r>
            <a:r>
              <a:rPr lang="en-US" b="1" u="sng" dirty="0" err="1"/>
              <a:t>tn</a:t>
            </a:r>
            <a:r>
              <a:rPr lang="en-US" b="1" u="sng" dirty="0"/>
              <a:t>)</a:t>
            </a:r>
          </a:p>
        </c:rich>
      </c:tx>
      <c:layout>
        <c:manualLayout>
          <c:xMode val="edge"/>
          <c:yMode val="edge"/>
          <c:x val="2.227674468596353E-2"/>
          <c:y val="6.96237575996798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sng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Sheet2!$B$4</c:f>
              <c:strCache>
                <c:ptCount val="1"/>
                <c:pt idx="0">
                  <c:v>NBP (in tn)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Sheet2!$A$5:$A$11</c:f>
              <c:strCache>
                <c:ptCount val="7"/>
                <c:pt idx="0">
                  <c:v>FY17</c:v>
                </c:pt>
                <c:pt idx="1">
                  <c:v>FY18</c:v>
                </c:pt>
                <c:pt idx="2">
                  <c:v>FY19</c:v>
                </c:pt>
                <c:pt idx="3">
                  <c:v>FY20</c:v>
                </c:pt>
                <c:pt idx="4">
                  <c:v>FY21</c:v>
                </c:pt>
                <c:pt idx="5">
                  <c:v>FY22</c:v>
                </c:pt>
                <c:pt idx="6">
                  <c:v>FY23</c:v>
                </c:pt>
              </c:strCache>
            </c:strRef>
          </c:cat>
          <c:val>
            <c:numRef>
              <c:f>Sheet2!$B$5:$B$11</c:f>
              <c:numCache>
                <c:formatCode>0.00</c:formatCode>
                <c:ptCount val="7"/>
                <c:pt idx="0">
                  <c:v>0.25092600000000004</c:v>
                </c:pt>
                <c:pt idx="1">
                  <c:v>0.28281139999999999</c:v>
                </c:pt>
                <c:pt idx="2">
                  <c:v>0.32800819999999997</c:v>
                </c:pt>
                <c:pt idx="3">
                  <c:v>0.43648309999999996</c:v>
                </c:pt>
                <c:pt idx="4">
                  <c:v>0.50171050000000006</c:v>
                </c:pt>
                <c:pt idx="5">
                  <c:v>0.51428180000000001</c:v>
                </c:pt>
                <c:pt idx="6">
                  <c:v>0.52414869999999991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69-41E7-82EB-51885EE0D10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35073248"/>
        <c:axId val="335073576"/>
      </c:barChart>
      <c:catAx>
        <c:axId val="335073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5073576"/>
        <c:crosses val="autoZero"/>
        <c:auto val="1"/>
        <c:lblAlgn val="ctr"/>
        <c:lblOffset val="100"/>
        <c:noMultiLvlLbl val="0"/>
      </c:catAx>
      <c:valAx>
        <c:axId val="335073576"/>
        <c:scaling>
          <c:orientation val="minMax"/>
          <c:max val="0.55000000000000004"/>
          <c:min val="0.2"/>
        </c:scaling>
        <c:delete val="0"/>
        <c:axPos val="l"/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5073248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Recen</a:t>
            </a:r>
            <a:r>
              <a:rPr lang="en-US" sz="1600" b="1" baseline="0"/>
              <a:t>t Trends - Different Sources</a:t>
            </a:r>
            <a:endParaRPr lang="en-US" sz="16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'Sheet1 (2)'!$M$11</c:f>
              <c:strCache>
                <c:ptCount val="1"/>
                <c:pt idx="0">
                  <c:v>FY20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'Sheet1 (2)'!$L$12:$L$16</c:f>
              <c:strCache>
                <c:ptCount val="5"/>
                <c:pt idx="0">
                  <c:v>NPS</c:v>
                </c:pt>
                <c:pt idx="1">
                  <c:v>EPFO Pension</c:v>
                </c:pt>
                <c:pt idx="2">
                  <c:v>Insurance</c:v>
                </c:pt>
                <c:pt idx="3">
                  <c:v>PPF</c:v>
                </c:pt>
                <c:pt idx="4">
                  <c:v>EPFO (excl Pension)</c:v>
                </c:pt>
              </c:strCache>
            </c:strRef>
          </c:cat>
          <c:val>
            <c:numRef>
              <c:f>'Sheet1 (2)'!$M$12:$M$16</c:f>
              <c:numCache>
                <c:formatCode>_(* #,##0.0_);_(* \(#,##0.0\);_(* "-"??_);_(@_)</c:formatCode>
                <c:ptCount val="5"/>
                <c:pt idx="0">
                  <c:v>4.1603500000000002</c:v>
                </c:pt>
                <c:pt idx="1">
                  <c:v>4.7571785999999996</c:v>
                </c:pt>
                <c:pt idx="2">
                  <c:v>2</c:v>
                </c:pt>
                <c:pt idx="3">
                  <c:v>5</c:v>
                </c:pt>
                <c:pt idx="4">
                  <c:v>12.704509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12-4F3C-8A7F-0034AF17953A}"/>
            </c:ext>
          </c:extLst>
        </c:ser>
        <c:ser>
          <c:idx val="1"/>
          <c:order val="1"/>
          <c:tx>
            <c:strRef>
              <c:f>'Sheet1 (2)'!$N$11</c:f>
              <c:strCache>
                <c:ptCount val="1"/>
                <c:pt idx="0">
                  <c:v>FY21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39%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E12-4F3C-8A7F-0034AF17953A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13%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E12-4F3C-8A7F-0034AF17953A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30%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E12-4F3C-8A7F-0034AF17953A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14%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E12-4F3C-8A7F-0034AF17953A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15%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E12-4F3C-8A7F-0034AF1795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'Sheet1 (2)'!$L$12:$L$16</c:f>
              <c:strCache>
                <c:ptCount val="5"/>
                <c:pt idx="0">
                  <c:v>NPS</c:v>
                </c:pt>
                <c:pt idx="1">
                  <c:v>EPFO Pension</c:v>
                </c:pt>
                <c:pt idx="2">
                  <c:v>Insurance</c:v>
                </c:pt>
                <c:pt idx="3">
                  <c:v>PPF</c:v>
                </c:pt>
                <c:pt idx="4">
                  <c:v>EPFO (excl Pension)</c:v>
                </c:pt>
              </c:strCache>
            </c:strRef>
          </c:cat>
          <c:val>
            <c:numRef>
              <c:f>'Sheet1 (2)'!$N$12:$N$16</c:f>
              <c:numCache>
                <c:formatCode>_(* #,##0.0_);_(* \(#,##0.0\);_(* "-"??_);_(@_)</c:formatCode>
                <c:ptCount val="5"/>
                <c:pt idx="0">
                  <c:v>5.7781700000000003</c:v>
                </c:pt>
                <c:pt idx="1">
                  <c:v>5.3732004</c:v>
                </c:pt>
                <c:pt idx="2">
                  <c:v>2.607150125</c:v>
                </c:pt>
                <c:pt idx="3">
                  <c:v>5.75</c:v>
                </c:pt>
                <c:pt idx="4">
                  <c:v>14.463206399999999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E12-4F3C-8A7F-0034AF17953A}"/>
            </c:ext>
          </c:extLst>
        </c:ser>
        <c:ser>
          <c:idx val="2"/>
          <c:order val="2"/>
          <c:tx>
            <c:strRef>
              <c:f>'Sheet1 (2)'!$O$11</c:f>
              <c:strCache>
                <c:ptCount val="1"/>
                <c:pt idx="0">
                  <c:v>FY22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28%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E12-4F3C-8A7F-0034AF17953A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26%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7E12-4F3C-8A7F-0034AF17953A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7E12-4F3C-8A7F-0034AF17953A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27%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7E12-4F3C-8A7F-0034AF17953A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27%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7E12-4F3C-8A7F-0034AF1795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'Sheet1 (2)'!$L$12:$L$16</c:f>
              <c:strCache>
                <c:ptCount val="5"/>
                <c:pt idx="0">
                  <c:v>NPS</c:v>
                </c:pt>
                <c:pt idx="1">
                  <c:v>EPFO Pension</c:v>
                </c:pt>
                <c:pt idx="2">
                  <c:v>Insurance</c:v>
                </c:pt>
                <c:pt idx="3">
                  <c:v>PPF</c:v>
                </c:pt>
                <c:pt idx="4">
                  <c:v>EPFO (excl Pension)</c:v>
                </c:pt>
              </c:strCache>
            </c:strRef>
          </c:cat>
          <c:val>
            <c:numRef>
              <c:f>'Sheet1 (2)'!$O$12:$O$16</c:f>
              <c:numCache>
                <c:formatCode>_(* #,##0.0_);_(* \(#,##0.0\);_(* "-"??_);_(@_)</c:formatCode>
                <c:ptCount val="5"/>
                <c:pt idx="0">
                  <c:v>7.3796499999999998</c:v>
                </c:pt>
                <c:pt idx="1">
                  <c:v>6.7526183</c:v>
                </c:pt>
                <c:pt idx="2">
                  <c:v>2.9142134749999999</c:v>
                </c:pt>
                <c:pt idx="3">
                  <c:v>7.1875</c:v>
                </c:pt>
                <c:pt idx="4">
                  <c:v>18.305674400000001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E12-4F3C-8A7F-0034AF17953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3147584"/>
        <c:axId val="433142992"/>
      </c:barChart>
      <c:catAx>
        <c:axId val="433147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142992"/>
        <c:crosses val="autoZero"/>
        <c:auto val="1"/>
        <c:lblAlgn val="ctr"/>
        <c:lblOffset val="100"/>
        <c:noMultiLvlLbl val="0"/>
      </c:catAx>
      <c:valAx>
        <c:axId val="433142992"/>
        <c:scaling>
          <c:orientation val="minMax"/>
        </c:scaling>
        <c:delete val="0"/>
        <c:axPos val="l"/>
        <c:numFmt formatCode="_(* #,##0.0_);_(* \(#,##0.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147584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rgbClr val="0000FF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0CF04E-84C7-4018-A9BE-20E417F1B4FE}" type="doc">
      <dgm:prSet loTypeId="urn:microsoft.com/office/officeart/2005/8/layout/hList1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54BC0229-4D8D-4A2F-A228-0952E3AD58D0}">
      <dgm:prSet phldrT="[Text]" custT="1"/>
      <dgm:spPr>
        <a:solidFill>
          <a:srgbClr val="003366"/>
        </a:solidFill>
      </dgm:spPr>
      <dgm:t>
        <a:bodyPr/>
        <a:lstStyle/>
        <a:p>
          <a:r>
            <a:rPr lang="en-US" sz="2000" b="1" dirty="0" smtClean="0">
              <a:solidFill>
                <a:schemeClr val="bg1"/>
              </a:solidFill>
            </a:rPr>
            <a:t>Fixed Rate</a:t>
          </a:r>
          <a:endParaRPr lang="en-US" sz="2000" b="1" dirty="0">
            <a:solidFill>
              <a:schemeClr val="bg1"/>
            </a:solidFill>
          </a:endParaRPr>
        </a:p>
      </dgm:t>
    </dgm:pt>
    <dgm:pt modelId="{EC9AA97A-D797-472B-8D1F-3E341122C844}" type="parTrans" cxnId="{5C787D2F-DDE5-4A06-8F93-F6E58F727634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B93C6F06-F397-4E5C-B64E-ABC500B71BC1}" type="sibTrans" cxnId="{5C787D2F-DDE5-4A06-8F93-F6E58F727634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A3338B94-FBD9-4280-84E9-64266FB0CE55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Pays at a fixed guaranteed rate</a:t>
          </a:r>
          <a:endParaRPr lang="en-US" sz="2000" dirty="0">
            <a:solidFill>
              <a:schemeClr val="tx1"/>
            </a:solidFill>
          </a:endParaRPr>
        </a:p>
      </dgm:t>
    </dgm:pt>
    <dgm:pt modelId="{493CB6AF-405D-459B-A350-B5B03F07A1A8}" type="parTrans" cxnId="{5DE211AE-43A2-462A-858F-08347E180572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D0404D1E-1D75-45A0-9480-9C62054F2C9F}" type="sibTrans" cxnId="{5DE211AE-43A2-462A-858F-08347E180572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B2767479-BA52-421F-9C07-680E01D5C04B}">
      <dgm:prSet phldrT="[Text]" phldr="1" custT="1"/>
      <dgm:spPr/>
      <dgm:t>
        <a:bodyPr/>
        <a:lstStyle/>
        <a:p>
          <a:endParaRPr lang="en-US" sz="2000" dirty="0">
            <a:solidFill>
              <a:schemeClr val="bg1"/>
            </a:solidFill>
          </a:endParaRPr>
        </a:p>
      </dgm:t>
    </dgm:pt>
    <dgm:pt modelId="{C2F474E4-45DA-45B3-A539-3E1113FF00B4}" type="parTrans" cxnId="{F3765F61-4CAA-4F1F-9EBC-8F8BD869BBC6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AC7A057E-8700-4D17-B3ED-E173C85284BB}" type="sibTrans" cxnId="{F3765F61-4CAA-4F1F-9EBC-8F8BD869BBC6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D298FA97-CD1A-4EF8-BCBF-6EFD46A13F6C}">
      <dgm:prSet phldrT="[Text]" custT="1"/>
      <dgm:spPr>
        <a:solidFill>
          <a:srgbClr val="6600CC"/>
        </a:solidFill>
      </dgm:spPr>
      <dgm:t>
        <a:bodyPr/>
        <a:lstStyle/>
        <a:p>
          <a:r>
            <a:rPr lang="en-US" sz="2000" b="1" dirty="0" smtClean="0">
              <a:solidFill>
                <a:schemeClr val="bg1"/>
              </a:solidFill>
            </a:rPr>
            <a:t>Index Linked </a:t>
          </a:r>
          <a:endParaRPr lang="en-US" sz="2000" b="1" dirty="0">
            <a:solidFill>
              <a:schemeClr val="bg1"/>
            </a:solidFill>
          </a:endParaRPr>
        </a:p>
      </dgm:t>
    </dgm:pt>
    <dgm:pt modelId="{5E8FA4A9-C812-4B53-87A2-8B624126DD10}" type="parTrans" cxnId="{148EB70B-CC71-45DA-8ED6-0D585BD39AD8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08905EC8-3E5A-4135-AB62-7D4CB4C0AA52}" type="sibTrans" cxnId="{148EB70B-CC71-45DA-8ED6-0D585BD39AD8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E6F6906C-4D53-41A7-862A-9137BC765D8B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Pays based on the value of an external index  </a:t>
          </a:r>
          <a:endParaRPr lang="en-US" sz="2000" dirty="0">
            <a:solidFill>
              <a:schemeClr val="tx1"/>
            </a:solidFill>
          </a:endParaRPr>
        </a:p>
      </dgm:t>
    </dgm:pt>
    <dgm:pt modelId="{04B8F1E9-B707-4AD5-A6F9-C0B2F98F8CA9}" type="parTrans" cxnId="{14056C45-D12A-4005-9EA7-BFAD5FBCB173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A679F556-67A9-4423-B117-5BC5385D2208}" type="sibTrans" cxnId="{14056C45-D12A-4005-9EA7-BFAD5FBCB173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E0A4D19C-692A-40D2-9931-5553E69ADF87}">
      <dgm:prSet phldrT="[Text]" phldr="1" custT="1"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F7996218-3758-4E0D-8613-AE569AEE91C7}" type="parTrans" cxnId="{E9C350AF-46F9-496C-8C72-B96F9589A53B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15FB5BA2-CFB7-40A9-8AB1-4F15FBA8DFCB}" type="sibTrans" cxnId="{E9C350AF-46F9-496C-8C72-B96F9589A53B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5ACB8D5D-CE46-4963-9689-C7371643F405}">
      <dgm:prSet phldrT="[Text]" custT="1"/>
      <dgm:spPr>
        <a:solidFill>
          <a:srgbClr val="6600FF"/>
        </a:solidFill>
      </dgm:spPr>
      <dgm:t>
        <a:bodyPr/>
        <a:lstStyle/>
        <a:p>
          <a:r>
            <a:rPr lang="en-US" sz="2000" b="1" dirty="0" smtClean="0">
              <a:solidFill>
                <a:schemeClr val="bg1"/>
              </a:solidFill>
            </a:rPr>
            <a:t>Variable</a:t>
          </a:r>
          <a:endParaRPr lang="en-US" sz="2000" b="1" dirty="0">
            <a:solidFill>
              <a:schemeClr val="bg1"/>
            </a:solidFill>
          </a:endParaRPr>
        </a:p>
      </dgm:t>
    </dgm:pt>
    <dgm:pt modelId="{3814F98C-BFB6-49EC-95AB-616771E6160F}" type="parTrans" cxnId="{8C7062A4-9AF9-431A-9B26-3516B9EF5C13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F3A66E33-0405-4B0C-8880-3F9220ED622D}" type="sibTrans" cxnId="{8C7062A4-9AF9-431A-9B26-3516B9EF5C13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E0EC9BB3-0CCB-4D00-A024-354C2123A85D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Option to choose from a range of investment funds</a:t>
          </a:r>
          <a:endParaRPr lang="en-US" sz="2000" dirty="0">
            <a:solidFill>
              <a:schemeClr val="tx1"/>
            </a:solidFill>
          </a:endParaRPr>
        </a:p>
      </dgm:t>
    </dgm:pt>
    <dgm:pt modelId="{016C1ACB-56AC-425D-8A5A-AC3C3505E13B}" type="parTrans" cxnId="{42ADC250-2075-4E29-AE11-A3C0ECC20842}">
      <dgm:prSet/>
      <dgm:spPr/>
      <dgm:t>
        <a:bodyPr/>
        <a:lstStyle/>
        <a:p>
          <a:endParaRPr lang="en-US"/>
        </a:p>
      </dgm:t>
    </dgm:pt>
    <dgm:pt modelId="{67C772A2-5D22-415A-90BD-27589891DAF3}" type="sibTrans" cxnId="{42ADC250-2075-4E29-AE11-A3C0ECC20842}">
      <dgm:prSet/>
      <dgm:spPr/>
      <dgm:t>
        <a:bodyPr/>
        <a:lstStyle/>
        <a:p>
          <a:endParaRPr lang="en-US"/>
        </a:p>
      </dgm:t>
    </dgm:pt>
    <dgm:pt modelId="{396EF0E0-8B06-4EFF-9244-309DB272A17C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2000" b="1" dirty="0" smtClean="0">
              <a:solidFill>
                <a:schemeClr val="bg1"/>
              </a:solidFill>
            </a:rPr>
            <a:t>Hybrid /</a:t>
          </a:r>
        </a:p>
        <a:p>
          <a:r>
            <a:rPr lang="en-US" sz="2000" b="1" dirty="0" smtClean="0">
              <a:solidFill>
                <a:schemeClr val="bg1"/>
              </a:solidFill>
            </a:rPr>
            <a:t>Structured</a:t>
          </a:r>
          <a:endParaRPr lang="en-US" sz="2000" b="1" dirty="0">
            <a:solidFill>
              <a:schemeClr val="tx1"/>
            </a:solidFill>
          </a:endParaRPr>
        </a:p>
      </dgm:t>
    </dgm:pt>
    <dgm:pt modelId="{7281ED1E-26B9-458F-8D2E-721D5B04FCFC}" type="parTrans" cxnId="{4DEBA0D4-9ED1-46DB-8C94-B13694AFC72E}">
      <dgm:prSet/>
      <dgm:spPr/>
      <dgm:t>
        <a:bodyPr/>
        <a:lstStyle/>
        <a:p>
          <a:endParaRPr lang="en-US"/>
        </a:p>
      </dgm:t>
    </dgm:pt>
    <dgm:pt modelId="{A99B8A68-2CB8-41CB-8DD9-93D5222EB4A6}" type="sibTrans" cxnId="{4DEBA0D4-9ED1-46DB-8C94-B13694AFC72E}">
      <dgm:prSet/>
      <dgm:spPr/>
      <dgm:t>
        <a:bodyPr/>
        <a:lstStyle/>
        <a:p>
          <a:endParaRPr lang="en-US"/>
        </a:p>
      </dgm:t>
    </dgm:pt>
    <dgm:pt modelId="{5707C752-05D9-4525-8E6D-E39195704B86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Option to split the funds between fixed and variable</a:t>
          </a:r>
          <a:endParaRPr lang="en-US" sz="2000" dirty="0">
            <a:solidFill>
              <a:schemeClr val="tx1"/>
            </a:solidFill>
          </a:endParaRPr>
        </a:p>
      </dgm:t>
    </dgm:pt>
    <dgm:pt modelId="{8DCF9BD3-6213-4A62-B240-DCEDB900D255}" type="parTrans" cxnId="{01257462-1010-4F41-B94B-4603551C512B}">
      <dgm:prSet/>
      <dgm:spPr/>
      <dgm:t>
        <a:bodyPr/>
        <a:lstStyle/>
        <a:p>
          <a:endParaRPr lang="en-US"/>
        </a:p>
      </dgm:t>
    </dgm:pt>
    <dgm:pt modelId="{2276E250-6DCA-4EC5-B1AB-76C89427B6A0}" type="sibTrans" cxnId="{01257462-1010-4F41-B94B-4603551C512B}">
      <dgm:prSet/>
      <dgm:spPr/>
      <dgm:t>
        <a:bodyPr/>
        <a:lstStyle/>
        <a:p>
          <a:endParaRPr lang="en-US"/>
        </a:p>
      </dgm:t>
    </dgm:pt>
    <dgm:pt modelId="{3D0EC66F-1BD2-47D1-8B31-34309F58F8D4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Benefits are linked to performance of the account</a:t>
          </a:r>
          <a:endParaRPr lang="en-US" sz="2000" dirty="0">
            <a:solidFill>
              <a:schemeClr val="tx1"/>
            </a:solidFill>
          </a:endParaRPr>
        </a:p>
      </dgm:t>
    </dgm:pt>
    <dgm:pt modelId="{1418E802-9089-4D75-9186-397ECBCECBE5}" type="parTrans" cxnId="{6D6E01CA-4F4A-4610-8D01-EE70F5B5B5D6}">
      <dgm:prSet/>
      <dgm:spPr/>
      <dgm:t>
        <a:bodyPr/>
        <a:lstStyle/>
        <a:p>
          <a:endParaRPr lang="en-US"/>
        </a:p>
      </dgm:t>
    </dgm:pt>
    <dgm:pt modelId="{07BA5A12-AA6A-422D-B60D-58314B10A9A7}" type="sibTrans" cxnId="{6D6E01CA-4F4A-4610-8D01-EE70F5B5B5D6}">
      <dgm:prSet/>
      <dgm:spPr/>
      <dgm:t>
        <a:bodyPr/>
        <a:lstStyle/>
        <a:p>
          <a:endParaRPr lang="en-US"/>
        </a:p>
      </dgm:t>
    </dgm:pt>
    <dgm:pt modelId="{AEB17D5A-8AAC-45ED-8092-8B0B7408FEAA}" type="pres">
      <dgm:prSet presAssocID="{760CF04E-84C7-4018-A9BE-20E417F1B4F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89DD06-2346-4671-BB40-38247398CFF3}" type="pres">
      <dgm:prSet presAssocID="{54BC0229-4D8D-4A2F-A228-0952E3AD58D0}" presName="composite" presStyleCnt="0"/>
      <dgm:spPr/>
    </dgm:pt>
    <dgm:pt modelId="{A50FD3FE-C8C0-49C2-A9AD-41DED242398A}" type="pres">
      <dgm:prSet presAssocID="{54BC0229-4D8D-4A2F-A228-0952E3AD58D0}" presName="parTx" presStyleLbl="alignNode1" presStyleIdx="0" presStyleCnt="4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26B714-324C-4507-B214-26A5BCD97A83}" type="pres">
      <dgm:prSet presAssocID="{54BC0229-4D8D-4A2F-A228-0952E3AD58D0}" presName="desTx" presStyleLbl="alignAccFollowNode1" presStyleIdx="0" presStyleCnt="4" custScale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9D7A5C-10BB-4C1F-B9CD-2D7F8CCC5803}" type="pres">
      <dgm:prSet presAssocID="{B93C6F06-F397-4E5C-B64E-ABC500B71BC1}" presName="space" presStyleCnt="0"/>
      <dgm:spPr/>
    </dgm:pt>
    <dgm:pt modelId="{61CB0CD4-9CA2-405C-BC27-CD0387832650}" type="pres">
      <dgm:prSet presAssocID="{D298FA97-CD1A-4EF8-BCBF-6EFD46A13F6C}" presName="composite" presStyleCnt="0"/>
      <dgm:spPr/>
    </dgm:pt>
    <dgm:pt modelId="{F43A2B67-A532-4553-BE4D-0AFA8AA6425A}" type="pres">
      <dgm:prSet presAssocID="{D298FA97-CD1A-4EF8-BCBF-6EFD46A13F6C}" presName="parTx" presStyleLbl="alignNode1" presStyleIdx="1" presStyleCnt="4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36DF1E-C3AF-4C67-A539-76A2AC04789B}" type="pres">
      <dgm:prSet presAssocID="{D298FA97-CD1A-4EF8-BCBF-6EFD46A13F6C}" presName="desTx" presStyleLbl="alignAccFollowNode1" presStyleIdx="1" presStyleCnt="4" custScale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9B5EFD-4D12-48C9-8B9B-9A2A6D18DD19}" type="pres">
      <dgm:prSet presAssocID="{08905EC8-3E5A-4135-AB62-7D4CB4C0AA52}" presName="space" presStyleCnt="0"/>
      <dgm:spPr/>
    </dgm:pt>
    <dgm:pt modelId="{F05042AF-12CA-4E98-B76C-7FAA4B946985}" type="pres">
      <dgm:prSet presAssocID="{5ACB8D5D-CE46-4963-9689-C7371643F405}" presName="composite" presStyleCnt="0"/>
      <dgm:spPr/>
    </dgm:pt>
    <dgm:pt modelId="{69A05342-4E19-43D9-AF65-DB0942DDB4BB}" type="pres">
      <dgm:prSet presAssocID="{5ACB8D5D-CE46-4963-9689-C7371643F405}" presName="parTx" presStyleLbl="alignNode1" presStyleIdx="2" presStyleCnt="4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6D205C-22C5-4FDE-8695-39B856A1C58F}" type="pres">
      <dgm:prSet presAssocID="{5ACB8D5D-CE46-4963-9689-C7371643F405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548002-FB8C-49F2-A3AE-3D4A1A38D6A2}" type="pres">
      <dgm:prSet presAssocID="{F3A66E33-0405-4B0C-8880-3F9220ED622D}" presName="space" presStyleCnt="0"/>
      <dgm:spPr/>
    </dgm:pt>
    <dgm:pt modelId="{13D13D77-F0B9-41ED-9FD9-D754F1FB3A9A}" type="pres">
      <dgm:prSet presAssocID="{396EF0E0-8B06-4EFF-9244-309DB272A17C}" presName="composite" presStyleCnt="0"/>
      <dgm:spPr/>
    </dgm:pt>
    <dgm:pt modelId="{984E2FC6-F990-4114-8FAB-25FC4E195FF7}" type="pres">
      <dgm:prSet presAssocID="{396EF0E0-8B06-4EFF-9244-309DB272A17C}" presName="parTx" presStyleLbl="alignNode1" presStyleIdx="3" presStyleCnt="4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607E42-F87B-4E7C-8BBF-0E1041978E5A}" type="pres">
      <dgm:prSet presAssocID="{396EF0E0-8B06-4EFF-9244-309DB272A17C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257462-1010-4F41-B94B-4603551C512B}" srcId="{396EF0E0-8B06-4EFF-9244-309DB272A17C}" destId="{5707C752-05D9-4525-8E6D-E39195704B86}" srcOrd="0" destOrd="0" parTransId="{8DCF9BD3-6213-4A62-B240-DCEDB900D255}" sibTransId="{2276E250-6DCA-4EC5-B1AB-76C89427B6A0}"/>
    <dgm:cxn modelId="{E9FB94AE-4021-41D0-BCB9-11CBA1A753F6}" type="presOf" srcId="{3D0EC66F-1BD2-47D1-8B31-34309F58F8D4}" destId="{BA6D205C-22C5-4FDE-8695-39B856A1C58F}" srcOrd="0" destOrd="1" presId="urn:microsoft.com/office/officeart/2005/8/layout/hList1"/>
    <dgm:cxn modelId="{D1459935-C713-4984-96EA-6CA5440F6963}" type="presOf" srcId="{5ACB8D5D-CE46-4963-9689-C7371643F405}" destId="{69A05342-4E19-43D9-AF65-DB0942DDB4BB}" srcOrd="0" destOrd="0" presId="urn:microsoft.com/office/officeart/2005/8/layout/hList1"/>
    <dgm:cxn modelId="{E38B5C4D-A301-4366-BA13-4C6729D0C063}" type="presOf" srcId="{5707C752-05D9-4525-8E6D-E39195704B86}" destId="{92607E42-F87B-4E7C-8BBF-0E1041978E5A}" srcOrd="0" destOrd="0" presId="urn:microsoft.com/office/officeart/2005/8/layout/hList1"/>
    <dgm:cxn modelId="{6D6E01CA-4F4A-4610-8D01-EE70F5B5B5D6}" srcId="{5ACB8D5D-CE46-4963-9689-C7371643F405}" destId="{3D0EC66F-1BD2-47D1-8B31-34309F58F8D4}" srcOrd="1" destOrd="0" parTransId="{1418E802-9089-4D75-9186-397ECBCECBE5}" sibTransId="{07BA5A12-AA6A-422D-B60D-58314B10A9A7}"/>
    <dgm:cxn modelId="{5DE211AE-43A2-462A-858F-08347E180572}" srcId="{54BC0229-4D8D-4A2F-A228-0952E3AD58D0}" destId="{A3338B94-FBD9-4280-84E9-64266FB0CE55}" srcOrd="0" destOrd="0" parTransId="{493CB6AF-405D-459B-A350-B5B03F07A1A8}" sibTransId="{D0404D1E-1D75-45A0-9480-9C62054F2C9F}"/>
    <dgm:cxn modelId="{148EB70B-CC71-45DA-8ED6-0D585BD39AD8}" srcId="{760CF04E-84C7-4018-A9BE-20E417F1B4FE}" destId="{D298FA97-CD1A-4EF8-BCBF-6EFD46A13F6C}" srcOrd="1" destOrd="0" parTransId="{5E8FA4A9-C812-4B53-87A2-8B624126DD10}" sibTransId="{08905EC8-3E5A-4135-AB62-7D4CB4C0AA52}"/>
    <dgm:cxn modelId="{38FD0A83-9844-4471-9553-6A8441C8BFF3}" type="presOf" srcId="{B2767479-BA52-421F-9C07-680E01D5C04B}" destId="{6426B714-324C-4507-B214-26A5BCD97A83}" srcOrd="0" destOrd="1" presId="urn:microsoft.com/office/officeart/2005/8/layout/hList1"/>
    <dgm:cxn modelId="{B8E5FF8C-2FAD-45D7-8D1F-62C6729B2122}" type="presOf" srcId="{E0EC9BB3-0CCB-4D00-A024-354C2123A85D}" destId="{BA6D205C-22C5-4FDE-8695-39B856A1C58F}" srcOrd="0" destOrd="0" presId="urn:microsoft.com/office/officeart/2005/8/layout/hList1"/>
    <dgm:cxn modelId="{F3765F61-4CAA-4F1F-9EBC-8F8BD869BBC6}" srcId="{54BC0229-4D8D-4A2F-A228-0952E3AD58D0}" destId="{B2767479-BA52-421F-9C07-680E01D5C04B}" srcOrd="1" destOrd="0" parTransId="{C2F474E4-45DA-45B3-A539-3E1113FF00B4}" sibTransId="{AC7A057E-8700-4D17-B3ED-E173C85284BB}"/>
    <dgm:cxn modelId="{E9C350AF-46F9-496C-8C72-B96F9589A53B}" srcId="{D298FA97-CD1A-4EF8-BCBF-6EFD46A13F6C}" destId="{E0A4D19C-692A-40D2-9931-5553E69ADF87}" srcOrd="1" destOrd="0" parTransId="{F7996218-3758-4E0D-8613-AE569AEE91C7}" sibTransId="{15FB5BA2-CFB7-40A9-8AB1-4F15FBA8DFCB}"/>
    <dgm:cxn modelId="{0DFA869B-61EC-42C8-8286-D38101C63629}" type="presOf" srcId="{E6F6906C-4D53-41A7-862A-9137BC765D8B}" destId="{2536DF1E-C3AF-4C67-A539-76A2AC04789B}" srcOrd="0" destOrd="0" presId="urn:microsoft.com/office/officeart/2005/8/layout/hList1"/>
    <dgm:cxn modelId="{C13700FD-AEC6-47CF-9AE6-370AF920931A}" type="presOf" srcId="{A3338B94-FBD9-4280-84E9-64266FB0CE55}" destId="{6426B714-324C-4507-B214-26A5BCD97A83}" srcOrd="0" destOrd="0" presId="urn:microsoft.com/office/officeart/2005/8/layout/hList1"/>
    <dgm:cxn modelId="{5C787D2F-DDE5-4A06-8F93-F6E58F727634}" srcId="{760CF04E-84C7-4018-A9BE-20E417F1B4FE}" destId="{54BC0229-4D8D-4A2F-A228-0952E3AD58D0}" srcOrd="0" destOrd="0" parTransId="{EC9AA97A-D797-472B-8D1F-3E341122C844}" sibTransId="{B93C6F06-F397-4E5C-B64E-ABC500B71BC1}"/>
    <dgm:cxn modelId="{4DEBA0D4-9ED1-46DB-8C94-B13694AFC72E}" srcId="{760CF04E-84C7-4018-A9BE-20E417F1B4FE}" destId="{396EF0E0-8B06-4EFF-9244-309DB272A17C}" srcOrd="3" destOrd="0" parTransId="{7281ED1E-26B9-458F-8D2E-721D5B04FCFC}" sibTransId="{A99B8A68-2CB8-41CB-8DD9-93D5222EB4A6}"/>
    <dgm:cxn modelId="{8C7062A4-9AF9-431A-9B26-3516B9EF5C13}" srcId="{760CF04E-84C7-4018-A9BE-20E417F1B4FE}" destId="{5ACB8D5D-CE46-4963-9689-C7371643F405}" srcOrd="2" destOrd="0" parTransId="{3814F98C-BFB6-49EC-95AB-616771E6160F}" sibTransId="{F3A66E33-0405-4B0C-8880-3F9220ED622D}"/>
    <dgm:cxn modelId="{550F0578-7C83-45B7-A6CC-750CB8B5A29F}" type="presOf" srcId="{54BC0229-4D8D-4A2F-A228-0952E3AD58D0}" destId="{A50FD3FE-C8C0-49C2-A9AD-41DED242398A}" srcOrd="0" destOrd="0" presId="urn:microsoft.com/office/officeart/2005/8/layout/hList1"/>
    <dgm:cxn modelId="{C7929A38-B24D-4E19-BF16-DA9D86883A13}" type="presOf" srcId="{396EF0E0-8B06-4EFF-9244-309DB272A17C}" destId="{984E2FC6-F990-4114-8FAB-25FC4E195FF7}" srcOrd="0" destOrd="0" presId="urn:microsoft.com/office/officeart/2005/8/layout/hList1"/>
    <dgm:cxn modelId="{35D011AC-34FA-4F2C-94BE-5405A55E9521}" type="presOf" srcId="{E0A4D19C-692A-40D2-9931-5553E69ADF87}" destId="{2536DF1E-C3AF-4C67-A539-76A2AC04789B}" srcOrd="0" destOrd="1" presId="urn:microsoft.com/office/officeart/2005/8/layout/hList1"/>
    <dgm:cxn modelId="{42ADC250-2075-4E29-AE11-A3C0ECC20842}" srcId="{5ACB8D5D-CE46-4963-9689-C7371643F405}" destId="{E0EC9BB3-0CCB-4D00-A024-354C2123A85D}" srcOrd="0" destOrd="0" parTransId="{016C1ACB-56AC-425D-8A5A-AC3C3505E13B}" sibTransId="{67C772A2-5D22-415A-90BD-27589891DAF3}"/>
    <dgm:cxn modelId="{ECBC8F6D-A655-412D-A5A2-1A5AE94C4003}" type="presOf" srcId="{D298FA97-CD1A-4EF8-BCBF-6EFD46A13F6C}" destId="{F43A2B67-A532-4553-BE4D-0AFA8AA6425A}" srcOrd="0" destOrd="0" presId="urn:microsoft.com/office/officeart/2005/8/layout/hList1"/>
    <dgm:cxn modelId="{21F4BD51-60F3-45A6-AAB1-943F042AA8B5}" type="presOf" srcId="{760CF04E-84C7-4018-A9BE-20E417F1B4FE}" destId="{AEB17D5A-8AAC-45ED-8092-8B0B7408FEAA}" srcOrd="0" destOrd="0" presId="urn:microsoft.com/office/officeart/2005/8/layout/hList1"/>
    <dgm:cxn modelId="{14056C45-D12A-4005-9EA7-BFAD5FBCB173}" srcId="{D298FA97-CD1A-4EF8-BCBF-6EFD46A13F6C}" destId="{E6F6906C-4D53-41A7-862A-9137BC765D8B}" srcOrd="0" destOrd="0" parTransId="{04B8F1E9-B707-4AD5-A6F9-C0B2F98F8CA9}" sibTransId="{A679F556-67A9-4423-B117-5BC5385D2208}"/>
    <dgm:cxn modelId="{34F0EFB3-5D0D-43A0-8502-9BD3CBA168EA}" type="presParOf" srcId="{AEB17D5A-8AAC-45ED-8092-8B0B7408FEAA}" destId="{E389DD06-2346-4671-BB40-38247398CFF3}" srcOrd="0" destOrd="0" presId="urn:microsoft.com/office/officeart/2005/8/layout/hList1"/>
    <dgm:cxn modelId="{717576B8-0E64-4163-A22B-80259E4226F4}" type="presParOf" srcId="{E389DD06-2346-4671-BB40-38247398CFF3}" destId="{A50FD3FE-C8C0-49C2-A9AD-41DED242398A}" srcOrd="0" destOrd="0" presId="urn:microsoft.com/office/officeart/2005/8/layout/hList1"/>
    <dgm:cxn modelId="{C64AEF4B-CC0F-4E8B-A6A5-7DE42F64DE42}" type="presParOf" srcId="{E389DD06-2346-4671-BB40-38247398CFF3}" destId="{6426B714-324C-4507-B214-26A5BCD97A83}" srcOrd="1" destOrd="0" presId="urn:microsoft.com/office/officeart/2005/8/layout/hList1"/>
    <dgm:cxn modelId="{786738E0-F84B-4F98-AB5F-1DD4E0E20E26}" type="presParOf" srcId="{AEB17D5A-8AAC-45ED-8092-8B0B7408FEAA}" destId="{319D7A5C-10BB-4C1F-B9CD-2D7F8CCC5803}" srcOrd="1" destOrd="0" presId="urn:microsoft.com/office/officeart/2005/8/layout/hList1"/>
    <dgm:cxn modelId="{D69730D6-A7AB-4C58-969C-C46AF8F637A8}" type="presParOf" srcId="{AEB17D5A-8AAC-45ED-8092-8B0B7408FEAA}" destId="{61CB0CD4-9CA2-405C-BC27-CD0387832650}" srcOrd="2" destOrd="0" presId="urn:microsoft.com/office/officeart/2005/8/layout/hList1"/>
    <dgm:cxn modelId="{C5D524C7-8C7C-4A28-9F88-7D25DFB901B5}" type="presParOf" srcId="{61CB0CD4-9CA2-405C-BC27-CD0387832650}" destId="{F43A2B67-A532-4553-BE4D-0AFA8AA6425A}" srcOrd="0" destOrd="0" presId="urn:microsoft.com/office/officeart/2005/8/layout/hList1"/>
    <dgm:cxn modelId="{C1EA9822-7601-4FF3-9EFC-DD97791DA2C5}" type="presParOf" srcId="{61CB0CD4-9CA2-405C-BC27-CD0387832650}" destId="{2536DF1E-C3AF-4C67-A539-76A2AC04789B}" srcOrd="1" destOrd="0" presId="urn:microsoft.com/office/officeart/2005/8/layout/hList1"/>
    <dgm:cxn modelId="{3DB73709-018B-4CA8-84C9-84389835CB23}" type="presParOf" srcId="{AEB17D5A-8AAC-45ED-8092-8B0B7408FEAA}" destId="{AE9B5EFD-4D12-48C9-8B9B-9A2A6D18DD19}" srcOrd="3" destOrd="0" presId="urn:microsoft.com/office/officeart/2005/8/layout/hList1"/>
    <dgm:cxn modelId="{677937FA-05D8-4BEB-89AD-E6A78B03C784}" type="presParOf" srcId="{AEB17D5A-8AAC-45ED-8092-8B0B7408FEAA}" destId="{F05042AF-12CA-4E98-B76C-7FAA4B946985}" srcOrd="4" destOrd="0" presId="urn:microsoft.com/office/officeart/2005/8/layout/hList1"/>
    <dgm:cxn modelId="{849B6824-6B77-45F8-BA51-566780F6AEBC}" type="presParOf" srcId="{F05042AF-12CA-4E98-B76C-7FAA4B946985}" destId="{69A05342-4E19-43D9-AF65-DB0942DDB4BB}" srcOrd="0" destOrd="0" presId="urn:microsoft.com/office/officeart/2005/8/layout/hList1"/>
    <dgm:cxn modelId="{DF47DF2C-A569-45C6-8969-585AD8BF3F16}" type="presParOf" srcId="{F05042AF-12CA-4E98-B76C-7FAA4B946985}" destId="{BA6D205C-22C5-4FDE-8695-39B856A1C58F}" srcOrd="1" destOrd="0" presId="urn:microsoft.com/office/officeart/2005/8/layout/hList1"/>
    <dgm:cxn modelId="{0E1523E0-8972-47DA-934D-95BB94DE06E6}" type="presParOf" srcId="{AEB17D5A-8AAC-45ED-8092-8B0B7408FEAA}" destId="{D0548002-FB8C-49F2-A3AE-3D4A1A38D6A2}" srcOrd="5" destOrd="0" presId="urn:microsoft.com/office/officeart/2005/8/layout/hList1"/>
    <dgm:cxn modelId="{0D6E6040-F9C6-4A17-B8E6-952D076962BE}" type="presParOf" srcId="{AEB17D5A-8AAC-45ED-8092-8B0B7408FEAA}" destId="{13D13D77-F0B9-41ED-9FD9-D754F1FB3A9A}" srcOrd="6" destOrd="0" presId="urn:microsoft.com/office/officeart/2005/8/layout/hList1"/>
    <dgm:cxn modelId="{62A44321-C429-4222-9CF1-ACB073433F41}" type="presParOf" srcId="{13D13D77-F0B9-41ED-9FD9-D754F1FB3A9A}" destId="{984E2FC6-F990-4114-8FAB-25FC4E195FF7}" srcOrd="0" destOrd="0" presId="urn:microsoft.com/office/officeart/2005/8/layout/hList1"/>
    <dgm:cxn modelId="{77F476DE-1239-4242-8A7C-F855677A3DC3}" type="presParOf" srcId="{13D13D77-F0B9-41ED-9FD9-D754F1FB3A9A}" destId="{92607E42-F87B-4E7C-8BBF-0E1041978E5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9922A36-1A92-4523-B6FF-FA9A651D189B}" type="doc">
      <dgm:prSet loTypeId="urn:microsoft.com/office/officeart/2005/8/layout/chevron1" loCatId="process" qsTypeId="urn:microsoft.com/office/officeart/2005/8/quickstyle/simple1" qsCatId="simple" csTypeId="urn:microsoft.com/office/officeart/2005/8/colors/accent6_1" csCatId="accent6" phldr="1"/>
      <dgm:spPr/>
    </dgm:pt>
    <dgm:pt modelId="{F74F7A44-A24D-4250-A6BC-520A42287B43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>
            <a:lnSpc>
              <a:spcPts val="1920"/>
            </a:lnSpc>
          </a:pPr>
          <a:r>
            <a:rPr lang="en-US" sz="1600" dirty="0" smtClean="0"/>
            <a:t>1 year change in longevity could bring in huge losses for the insurer</a:t>
          </a:r>
          <a:endParaRPr lang="en-US" sz="1600" dirty="0"/>
        </a:p>
      </dgm:t>
    </dgm:pt>
    <dgm:pt modelId="{D1277C66-6940-49EC-9638-2EA0058DF4DC}" type="parTrans" cxnId="{6715AA99-8A05-41A4-A304-7DFCD8DB9591}">
      <dgm:prSet/>
      <dgm:spPr/>
      <dgm:t>
        <a:bodyPr/>
        <a:lstStyle/>
        <a:p>
          <a:endParaRPr lang="en-US" sz="1600"/>
        </a:p>
      </dgm:t>
    </dgm:pt>
    <dgm:pt modelId="{856C1223-58E2-4EE5-939D-D8857F9C1E24}" type="sibTrans" cxnId="{6715AA99-8A05-41A4-A304-7DFCD8DB9591}">
      <dgm:prSet/>
      <dgm:spPr/>
      <dgm:t>
        <a:bodyPr/>
        <a:lstStyle/>
        <a:p>
          <a:endParaRPr lang="en-US" sz="1600"/>
        </a:p>
      </dgm:t>
    </dgm:pt>
    <dgm:pt modelId="{8C96058D-E03A-40B6-99D8-892FB5DE0F97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600" dirty="0" smtClean="0"/>
            <a:t>Non availability of Reinsurance</a:t>
          </a:r>
          <a:endParaRPr lang="en-US" sz="1600" dirty="0"/>
        </a:p>
      </dgm:t>
    </dgm:pt>
    <dgm:pt modelId="{1CFC8009-3EAE-46D5-90C5-278CEE73B96D}" type="sibTrans" cxnId="{EF0ABFA0-5D06-4F6D-88B2-ED9100DEED4A}">
      <dgm:prSet/>
      <dgm:spPr/>
      <dgm:t>
        <a:bodyPr/>
        <a:lstStyle/>
        <a:p>
          <a:endParaRPr lang="en-US" sz="1600"/>
        </a:p>
      </dgm:t>
    </dgm:pt>
    <dgm:pt modelId="{545B14F8-13CB-45A6-BC9C-98CCCB41E3D2}" type="parTrans" cxnId="{EF0ABFA0-5D06-4F6D-88B2-ED9100DEED4A}">
      <dgm:prSet/>
      <dgm:spPr/>
      <dgm:t>
        <a:bodyPr/>
        <a:lstStyle/>
        <a:p>
          <a:endParaRPr lang="en-US" sz="1600"/>
        </a:p>
      </dgm:t>
    </dgm:pt>
    <dgm:pt modelId="{63C2B87F-69A5-4011-A656-B68557465D83}" type="pres">
      <dgm:prSet presAssocID="{A9922A36-1A92-4523-B6FF-FA9A651D189B}" presName="Name0" presStyleCnt="0">
        <dgm:presLayoutVars>
          <dgm:dir/>
          <dgm:animLvl val="lvl"/>
          <dgm:resizeHandles val="exact"/>
        </dgm:presLayoutVars>
      </dgm:prSet>
      <dgm:spPr/>
    </dgm:pt>
    <dgm:pt modelId="{02190A60-D2D3-40F4-9D05-1328B1DEB844}" type="pres">
      <dgm:prSet presAssocID="{8C96058D-E03A-40B6-99D8-892FB5DE0F97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021BDE-3802-4EF5-B4CC-B75ABB950096}" type="pres">
      <dgm:prSet presAssocID="{1CFC8009-3EAE-46D5-90C5-278CEE73B96D}" presName="parTxOnlySpace" presStyleCnt="0"/>
      <dgm:spPr/>
    </dgm:pt>
    <dgm:pt modelId="{DDDB390D-64CF-4AB8-A2FB-839B6DDA6541}" type="pres">
      <dgm:prSet presAssocID="{F74F7A44-A24D-4250-A6BC-520A42287B43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0ABFA0-5D06-4F6D-88B2-ED9100DEED4A}" srcId="{A9922A36-1A92-4523-B6FF-FA9A651D189B}" destId="{8C96058D-E03A-40B6-99D8-892FB5DE0F97}" srcOrd="0" destOrd="0" parTransId="{545B14F8-13CB-45A6-BC9C-98CCCB41E3D2}" sibTransId="{1CFC8009-3EAE-46D5-90C5-278CEE73B96D}"/>
    <dgm:cxn modelId="{C303D576-D6E6-4740-AC4B-AA0636DFD345}" type="presOf" srcId="{8C96058D-E03A-40B6-99D8-892FB5DE0F97}" destId="{02190A60-D2D3-40F4-9D05-1328B1DEB844}" srcOrd="0" destOrd="0" presId="urn:microsoft.com/office/officeart/2005/8/layout/chevron1"/>
    <dgm:cxn modelId="{F05F3E52-3663-4A38-B37F-F8B04EAA065B}" type="presOf" srcId="{F74F7A44-A24D-4250-A6BC-520A42287B43}" destId="{DDDB390D-64CF-4AB8-A2FB-839B6DDA6541}" srcOrd="0" destOrd="0" presId="urn:microsoft.com/office/officeart/2005/8/layout/chevron1"/>
    <dgm:cxn modelId="{6715AA99-8A05-41A4-A304-7DFCD8DB9591}" srcId="{A9922A36-1A92-4523-B6FF-FA9A651D189B}" destId="{F74F7A44-A24D-4250-A6BC-520A42287B43}" srcOrd="1" destOrd="0" parTransId="{D1277C66-6940-49EC-9638-2EA0058DF4DC}" sibTransId="{856C1223-58E2-4EE5-939D-D8857F9C1E24}"/>
    <dgm:cxn modelId="{5FD01CFB-7E41-4FD7-BA17-616878F53473}" type="presOf" srcId="{A9922A36-1A92-4523-B6FF-FA9A651D189B}" destId="{63C2B87F-69A5-4011-A656-B68557465D83}" srcOrd="0" destOrd="0" presId="urn:microsoft.com/office/officeart/2005/8/layout/chevron1"/>
    <dgm:cxn modelId="{BA4E9A50-B6BE-4868-B4D2-C90B4F07AAE1}" type="presParOf" srcId="{63C2B87F-69A5-4011-A656-B68557465D83}" destId="{02190A60-D2D3-40F4-9D05-1328B1DEB844}" srcOrd="0" destOrd="0" presId="urn:microsoft.com/office/officeart/2005/8/layout/chevron1"/>
    <dgm:cxn modelId="{ECA045B3-EFFA-46B6-9E94-7A760AF6BEF6}" type="presParOf" srcId="{63C2B87F-69A5-4011-A656-B68557465D83}" destId="{E1021BDE-3802-4EF5-B4CC-B75ABB950096}" srcOrd="1" destOrd="0" presId="urn:microsoft.com/office/officeart/2005/8/layout/chevron1"/>
    <dgm:cxn modelId="{F296FA09-5964-46B9-BEA6-87EDE879DBBC}" type="presParOf" srcId="{63C2B87F-69A5-4011-A656-B68557465D83}" destId="{DDDB390D-64CF-4AB8-A2FB-839B6DDA6541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54C858-96CD-4A14-A8A4-741C585D4E22}" type="doc">
      <dgm:prSet loTypeId="urn:microsoft.com/office/officeart/2005/8/layout/default" loCatId="list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CEEBCA6F-2432-457C-9FE3-1FC106E37B66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Pension managed by </a:t>
          </a:r>
          <a:r>
            <a:rPr lang="en-US" sz="2000" b="1" dirty="0" smtClean="0">
              <a:solidFill>
                <a:schemeClr val="tx1"/>
              </a:solidFill>
            </a:rPr>
            <a:t>EPFO</a:t>
          </a:r>
          <a:endParaRPr lang="en-US" sz="2000" dirty="0">
            <a:solidFill>
              <a:schemeClr val="tx1"/>
            </a:solidFill>
          </a:endParaRPr>
        </a:p>
      </dgm:t>
    </dgm:pt>
    <dgm:pt modelId="{BAE379D8-7346-4096-9E92-DB197511B5CD}" type="parTrans" cxnId="{72C6A86E-F981-4FBD-9425-9B30CED6D205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5A452760-EC28-4B4E-A1D7-C35049C61CBA}" type="sibTrans" cxnId="{72C6A86E-F981-4FBD-9425-9B30CED6D205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5A81B53E-2E53-433B-A429-0D6C2B333C8E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Life Insurance</a:t>
          </a:r>
        </a:p>
        <a:p>
          <a:r>
            <a:rPr lang="en-US" sz="2000" dirty="0" smtClean="0">
              <a:solidFill>
                <a:schemeClr val="tx1"/>
              </a:solidFill>
            </a:rPr>
            <a:t>Pension accumulation Plans /</a:t>
          </a:r>
        </a:p>
        <a:p>
          <a:r>
            <a:rPr lang="en-US" sz="2000" dirty="0" smtClean="0">
              <a:solidFill>
                <a:schemeClr val="tx1"/>
              </a:solidFill>
            </a:rPr>
            <a:t>Superannuation funds</a:t>
          </a:r>
          <a:endParaRPr lang="en-US" sz="2000" b="1" dirty="0">
            <a:solidFill>
              <a:schemeClr val="tx1"/>
            </a:solidFill>
          </a:endParaRPr>
        </a:p>
      </dgm:t>
    </dgm:pt>
    <dgm:pt modelId="{A3B99D32-2940-48ED-90EA-1D6163EF9842}" type="parTrans" cxnId="{500834F1-FF34-42AA-BD74-5FCAE9C50044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86EE5D5F-3FD1-4351-9A17-2BA0AC826B39}" type="sibTrans" cxnId="{500834F1-FF34-42AA-BD74-5FCAE9C50044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507BF987-CE2B-41F8-9968-7029E48FB9C1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Employee Provident Fund (excl. Pension)</a:t>
          </a:r>
        </a:p>
      </dgm:t>
    </dgm:pt>
    <dgm:pt modelId="{28853869-5221-4A67-B44D-EF74F16AF6FE}" type="parTrans" cxnId="{3337D938-D9E9-4553-9043-6D8D64923AEA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A4315E99-DE9F-496D-A057-A6D134FF0AA5}" type="sibTrans" cxnId="{3337D938-D9E9-4553-9043-6D8D64923AEA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6DAFFC97-D879-4A17-883D-10305A79118C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Public Provident Fund (PPF)</a:t>
          </a:r>
          <a:endParaRPr lang="en-US" sz="2000" b="1" dirty="0">
            <a:solidFill>
              <a:schemeClr val="tx1"/>
            </a:solidFill>
          </a:endParaRPr>
        </a:p>
      </dgm:t>
    </dgm:pt>
    <dgm:pt modelId="{D2A12678-1569-4E32-BCD1-885B856BE1D5}" type="parTrans" cxnId="{4AC50CDD-0E25-43E0-B861-72BDBC6124C9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E765250A-E5C6-4066-9D3F-CFE8579CC16D}" type="sibTrans" cxnId="{4AC50CDD-0E25-43E0-B861-72BDBC6124C9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51D55B23-7343-4FBF-82D2-EB8412744207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National Pension Scheme (NPS)</a:t>
          </a:r>
        </a:p>
      </dgm:t>
    </dgm:pt>
    <dgm:pt modelId="{F2C66A78-E217-4AA7-8366-51B6A90A41FA}" type="sibTrans" cxnId="{E88D9BBE-70A4-4221-A3F9-A162D0852131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7C0D3867-D94D-43C1-8E3D-EB9F95406DFB}" type="parTrans" cxnId="{E88D9BBE-70A4-4221-A3F9-A162D0852131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AB961692-62CE-4EFB-85FB-435363D1A67E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Other Funds</a:t>
          </a:r>
          <a:endParaRPr lang="en-US" sz="2000" b="1" dirty="0">
            <a:solidFill>
              <a:schemeClr val="tx1"/>
            </a:solidFill>
          </a:endParaRPr>
        </a:p>
      </dgm:t>
    </dgm:pt>
    <dgm:pt modelId="{D4A6E916-C5C7-4FDF-81DD-A85DF37264D7}" type="parTrans" cxnId="{A3119DF9-BAAB-46E1-B294-3723A54D63CA}">
      <dgm:prSet/>
      <dgm:spPr/>
      <dgm:t>
        <a:bodyPr/>
        <a:lstStyle/>
        <a:p>
          <a:endParaRPr lang="en-US"/>
        </a:p>
      </dgm:t>
    </dgm:pt>
    <dgm:pt modelId="{1D6B7C3A-00B1-444B-9243-47A1BFB1EBF5}" type="sibTrans" cxnId="{A3119DF9-BAAB-46E1-B294-3723A54D63CA}">
      <dgm:prSet/>
      <dgm:spPr/>
      <dgm:t>
        <a:bodyPr/>
        <a:lstStyle/>
        <a:p>
          <a:endParaRPr lang="en-US"/>
        </a:p>
      </dgm:t>
    </dgm:pt>
    <dgm:pt modelId="{B7062788-E141-4DE9-AC03-E39492E2746D}" type="pres">
      <dgm:prSet presAssocID="{A954C858-96CD-4A14-A8A4-741C585D4E2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673589-D487-485F-90FD-A7C51F21A8EB}" type="pres">
      <dgm:prSet presAssocID="{51D55B23-7343-4FBF-82D2-EB8412744207}" presName="node" presStyleLbl="node1" presStyleIdx="0" presStyleCnt="6" custLinFactNeighborX="1788" custLinFactNeighborY="-444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B3B7BF-BFA5-4B15-8A71-0F447A97BC16}" type="pres">
      <dgm:prSet presAssocID="{F2C66A78-E217-4AA7-8366-51B6A90A41FA}" presName="sibTrans" presStyleCnt="0"/>
      <dgm:spPr/>
    </dgm:pt>
    <dgm:pt modelId="{51FA30B7-EB9E-4AAD-8303-613CC246592D}" type="pres">
      <dgm:prSet presAssocID="{CEEBCA6F-2432-457C-9FE3-1FC106E37B66}" presName="node" presStyleLbl="node1" presStyleIdx="1" presStyleCnt="6" custLinFactNeighborX="-4687" custLinFactNeighborY="-444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F78AE7-8FDE-4D4A-BF5A-80F8B8EF2001}" type="pres">
      <dgm:prSet presAssocID="{5A452760-EC28-4B4E-A1D7-C35049C61CBA}" presName="sibTrans" presStyleCnt="0"/>
      <dgm:spPr/>
    </dgm:pt>
    <dgm:pt modelId="{34F6CEC8-E328-46B2-B906-5B34212B06D5}" type="pres">
      <dgm:prSet presAssocID="{5A81B53E-2E53-433B-A429-0D6C2B333C8E}" presName="node" presStyleLbl="node1" presStyleIdx="2" presStyleCnt="6" custLinFactNeighborX="-11755" custLinFactNeighborY="-444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6CC51F-D05C-49E3-9B4B-64B735F212C6}" type="pres">
      <dgm:prSet presAssocID="{86EE5D5F-3FD1-4351-9A17-2BA0AC826B39}" presName="sibTrans" presStyleCnt="0"/>
      <dgm:spPr/>
    </dgm:pt>
    <dgm:pt modelId="{65DA876E-B2A8-43EC-80A3-90BF109BF3E2}" type="pres">
      <dgm:prSet presAssocID="{507BF987-CE2B-41F8-9968-7029E48FB9C1}" presName="node" presStyleLbl="node1" presStyleIdx="3" presStyleCnt="6" custLinFactNeighborX="1788" custLinFactNeighborY="-582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17A5CB-086B-41C0-94FA-F44AA6BE3B14}" type="pres">
      <dgm:prSet presAssocID="{A4315E99-DE9F-496D-A057-A6D134FF0AA5}" presName="sibTrans" presStyleCnt="0"/>
      <dgm:spPr/>
    </dgm:pt>
    <dgm:pt modelId="{FBEF096D-133F-4FE5-B043-82713974037C}" type="pres">
      <dgm:prSet presAssocID="{6DAFFC97-D879-4A17-883D-10305A79118C}" presName="node" presStyleLbl="node1" presStyleIdx="4" presStyleCnt="6" custLinFactNeighborX="-4687" custLinFactNeighborY="-613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EDCCB7-0D3D-48D0-B118-4D046B5D98B8}" type="pres">
      <dgm:prSet presAssocID="{E765250A-E5C6-4066-9D3F-CFE8579CC16D}" presName="sibTrans" presStyleCnt="0"/>
      <dgm:spPr/>
    </dgm:pt>
    <dgm:pt modelId="{95C43B31-13A5-47FC-B8DA-FDB61DB26241}" type="pres">
      <dgm:prSet presAssocID="{AB961692-62CE-4EFB-85FB-435363D1A67E}" presName="node" presStyleLbl="node1" presStyleIdx="5" presStyleCnt="6" custLinFactNeighborX="-11755" custLinFactNeighborY="-582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119DF9-BAAB-46E1-B294-3723A54D63CA}" srcId="{A954C858-96CD-4A14-A8A4-741C585D4E22}" destId="{AB961692-62CE-4EFB-85FB-435363D1A67E}" srcOrd="5" destOrd="0" parTransId="{D4A6E916-C5C7-4FDF-81DD-A85DF37264D7}" sibTransId="{1D6B7C3A-00B1-444B-9243-47A1BFB1EBF5}"/>
    <dgm:cxn modelId="{72C6A86E-F981-4FBD-9425-9B30CED6D205}" srcId="{A954C858-96CD-4A14-A8A4-741C585D4E22}" destId="{CEEBCA6F-2432-457C-9FE3-1FC106E37B66}" srcOrd="1" destOrd="0" parTransId="{BAE379D8-7346-4096-9E92-DB197511B5CD}" sibTransId="{5A452760-EC28-4B4E-A1D7-C35049C61CBA}"/>
    <dgm:cxn modelId="{2D55EF2A-69BC-4256-96C0-EA1CF5DFEB0C}" type="presOf" srcId="{6DAFFC97-D879-4A17-883D-10305A79118C}" destId="{FBEF096D-133F-4FE5-B043-82713974037C}" srcOrd="0" destOrd="0" presId="urn:microsoft.com/office/officeart/2005/8/layout/default"/>
    <dgm:cxn modelId="{4AC50CDD-0E25-43E0-B861-72BDBC6124C9}" srcId="{A954C858-96CD-4A14-A8A4-741C585D4E22}" destId="{6DAFFC97-D879-4A17-883D-10305A79118C}" srcOrd="4" destOrd="0" parTransId="{D2A12678-1569-4E32-BCD1-885B856BE1D5}" sibTransId="{E765250A-E5C6-4066-9D3F-CFE8579CC16D}"/>
    <dgm:cxn modelId="{98D7C6A5-D342-446D-A852-DFF0FF5758F9}" type="presOf" srcId="{5A81B53E-2E53-433B-A429-0D6C2B333C8E}" destId="{34F6CEC8-E328-46B2-B906-5B34212B06D5}" srcOrd="0" destOrd="0" presId="urn:microsoft.com/office/officeart/2005/8/layout/default"/>
    <dgm:cxn modelId="{D3ED213E-E1B1-464A-8B32-0494755A73C5}" type="presOf" srcId="{507BF987-CE2B-41F8-9968-7029E48FB9C1}" destId="{65DA876E-B2A8-43EC-80A3-90BF109BF3E2}" srcOrd="0" destOrd="0" presId="urn:microsoft.com/office/officeart/2005/8/layout/default"/>
    <dgm:cxn modelId="{500834F1-FF34-42AA-BD74-5FCAE9C50044}" srcId="{A954C858-96CD-4A14-A8A4-741C585D4E22}" destId="{5A81B53E-2E53-433B-A429-0D6C2B333C8E}" srcOrd="2" destOrd="0" parTransId="{A3B99D32-2940-48ED-90EA-1D6163EF9842}" sibTransId="{86EE5D5F-3FD1-4351-9A17-2BA0AC826B39}"/>
    <dgm:cxn modelId="{E91A27E7-EEC6-410F-9FFC-2911CEED9668}" type="presOf" srcId="{A954C858-96CD-4A14-A8A4-741C585D4E22}" destId="{B7062788-E141-4DE9-AC03-E39492E2746D}" srcOrd="0" destOrd="0" presId="urn:microsoft.com/office/officeart/2005/8/layout/default"/>
    <dgm:cxn modelId="{E88D9BBE-70A4-4221-A3F9-A162D0852131}" srcId="{A954C858-96CD-4A14-A8A4-741C585D4E22}" destId="{51D55B23-7343-4FBF-82D2-EB8412744207}" srcOrd="0" destOrd="0" parTransId="{7C0D3867-D94D-43C1-8E3D-EB9F95406DFB}" sibTransId="{F2C66A78-E217-4AA7-8366-51B6A90A41FA}"/>
    <dgm:cxn modelId="{3337D938-D9E9-4553-9043-6D8D64923AEA}" srcId="{A954C858-96CD-4A14-A8A4-741C585D4E22}" destId="{507BF987-CE2B-41F8-9968-7029E48FB9C1}" srcOrd="3" destOrd="0" parTransId="{28853869-5221-4A67-B44D-EF74F16AF6FE}" sibTransId="{A4315E99-DE9F-496D-A057-A6D134FF0AA5}"/>
    <dgm:cxn modelId="{14E0952C-141E-49C8-92DA-141385F40960}" type="presOf" srcId="{AB961692-62CE-4EFB-85FB-435363D1A67E}" destId="{95C43B31-13A5-47FC-B8DA-FDB61DB26241}" srcOrd="0" destOrd="0" presId="urn:microsoft.com/office/officeart/2005/8/layout/default"/>
    <dgm:cxn modelId="{CF96AC38-EB7A-4C42-A087-993E3F6A58A6}" type="presOf" srcId="{CEEBCA6F-2432-457C-9FE3-1FC106E37B66}" destId="{51FA30B7-EB9E-4AAD-8303-613CC246592D}" srcOrd="0" destOrd="0" presId="urn:microsoft.com/office/officeart/2005/8/layout/default"/>
    <dgm:cxn modelId="{C2EB82E3-F1D6-4167-84AA-4D0F49FABCC7}" type="presOf" srcId="{51D55B23-7343-4FBF-82D2-EB8412744207}" destId="{30673589-D487-485F-90FD-A7C51F21A8EB}" srcOrd="0" destOrd="0" presId="urn:microsoft.com/office/officeart/2005/8/layout/default"/>
    <dgm:cxn modelId="{AA6CFA83-AB86-4251-B97C-6A703EA590A8}" type="presParOf" srcId="{B7062788-E141-4DE9-AC03-E39492E2746D}" destId="{30673589-D487-485F-90FD-A7C51F21A8EB}" srcOrd="0" destOrd="0" presId="urn:microsoft.com/office/officeart/2005/8/layout/default"/>
    <dgm:cxn modelId="{73EC324F-8E19-401C-8ED8-CFDE5321D65C}" type="presParOf" srcId="{B7062788-E141-4DE9-AC03-E39492E2746D}" destId="{BBB3B7BF-BFA5-4B15-8A71-0F447A97BC16}" srcOrd="1" destOrd="0" presId="urn:microsoft.com/office/officeart/2005/8/layout/default"/>
    <dgm:cxn modelId="{A79ECA11-BF90-4343-974A-17412F86F23F}" type="presParOf" srcId="{B7062788-E141-4DE9-AC03-E39492E2746D}" destId="{51FA30B7-EB9E-4AAD-8303-613CC246592D}" srcOrd="2" destOrd="0" presId="urn:microsoft.com/office/officeart/2005/8/layout/default"/>
    <dgm:cxn modelId="{4EC70861-8A0D-46F7-AC99-44A515636795}" type="presParOf" srcId="{B7062788-E141-4DE9-AC03-E39492E2746D}" destId="{0CF78AE7-8FDE-4D4A-BF5A-80F8B8EF2001}" srcOrd="3" destOrd="0" presId="urn:microsoft.com/office/officeart/2005/8/layout/default"/>
    <dgm:cxn modelId="{26319A9E-6D26-4338-B547-AC3C0626AE1C}" type="presParOf" srcId="{B7062788-E141-4DE9-AC03-E39492E2746D}" destId="{34F6CEC8-E328-46B2-B906-5B34212B06D5}" srcOrd="4" destOrd="0" presId="urn:microsoft.com/office/officeart/2005/8/layout/default"/>
    <dgm:cxn modelId="{92C57C7A-4D38-4AE3-9A8E-B4FC4EB32323}" type="presParOf" srcId="{B7062788-E141-4DE9-AC03-E39492E2746D}" destId="{B86CC51F-D05C-49E3-9B4B-64B735F212C6}" srcOrd="5" destOrd="0" presId="urn:microsoft.com/office/officeart/2005/8/layout/default"/>
    <dgm:cxn modelId="{B1BB9C4F-226B-4754-9707-DBBAD1138F51}" type="presParOf" srcId="{B7062788-E141-4DE9-AC03-E39492E2746D}" destId="{65DA876E-B2A8-43EC-80A3-90BF109BF3E2}" srcOrd="6" destOrd="0" presId="urn:microsoft.com/office/officeart/2005/8/layout/default"/>
    <dgm:cxn modelId="{AD4A9911-ADF1-4E65-A17D-9767A791C5AE}" type="presParOf" srcId="{B7062788-E141-4DE9-AC03-E39492E2746D}" destId="{F417A5CB-086B-41C0-94FA-F44AA6BE3B14}" srcOrd="7" destOrd="0" presId="urn:microsoft.com/office/officeart/2005/8/layout/default"/>
    <dgm:cxn modelId="{1C36C2B8-87A1-415D-90D8-B9A98BE284D5}" type="presParOf" srcId="{B7062788-E141-4DE9-AC03-E39492E2746D}" destId="{FBEF096D-133F-4FE5-B043-82713974037C}" srcOrd="8" destOrd="0" presId="urn:microsoft.com/office/officeart/2005/8/layout/default"/>
    <dgm:cxn modelId="{DEA3218C-C8B6-4A01-A552-42BF5F0FBCB2}" type="presParOf" srcId="{B7062788-E141-4DE9-AC03-E39492E2746D}" destId="{5CEDCCB7-0D3D-48D0-B118-4D046B5D98B8}" srcOrd="9" destOrd="0" presId="urn:microsoft.com/office/officeart/2005/8/layout/default"/>
    <dgm:cxn modelId="{DA9FF7FA-C473-4872-839D-29C1EEBBF6FF}" type="presParOf" srcId="{B7062788-E141-4DE9-AC03-E39492E2746D}" destId="{95C43B31-13A5-47FC-B8DA-FDB61DB2624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C2F831-43FC-4179-954F-FA4590532C6B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5071FAF2-E562-4E0A-AF69-9610BD542AA3}" type="pres">
      <dgm:prSet presAssocID="{1CC2F831-43FC-4179-954F-FA4590532C6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920DEE10-3AA1-4FA4-AFC0-22E75EAE7922}" type="presOf" srcId="{1CC2F831-43FC-4179-954F-FA4590532C6B}" destId="{5071FAF2-E562-4E0A-AF69-9610BD542AA3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C2F831-43FC-4179-954F-FA4590532C6B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5071FAF2-E562-4E0A-AF69-9610BD542AA3}" type="pres">
      <dgm:prSet presAssocID="{1CC2F831-43FC-4179-954F-FA4590532C6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920DEE10-3AA1-4FA4-AFC0-22E75EAE7922}" type="presOf" srcId="{1CC2F831-43FC-4179-954F-FA4590532C6B}" destId="{5071FAF2-E562-4E0A-AF69-9610BD542AA3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9922A36-1A92-4523-B6FF-FA9A651D189B}" type="doc">
      <dgm:prSet loTypeId="urn:microsoft.com/office/officeart/2005/8/layout/chevron1" loCatId="process" qsTypeId="urn:microsoft.com/office/officeart/2005/8/quickstyle/simple1" qsCatId="simple" csTypeId="urn:microsoft.com/office/officeart/2005/8/colors/accent6_1" csCatId="accent6" phldr="1"/>
      <dgm:spPr/>
    </dgm:pt>
    <dgm:pt modelId="{73702600-6F76-4D5D-8866-771350E77230}">
      <dgm:prSet phldrT="[Text]" custT="1"/>
      <dgm:spPr/>
      <dgm:t>
        <a:bodyPr/>
        <a:lstStyle/>
        <a:p>
          <a:r>
            <a:rPr lang="en-US" sz="1800" dirty="0" smtClean="0"/>
            <a:t>Annuities </a:t>
          </a:r>
          <a:r>
            <a:rPr lang="en-US" sz="1800" b="1" dirty="0" smtClean="0">
              <a:solidFill>
                <a:srgbClr val="FF0000"/>
              </a:solidFill>
            </a:rPr>
            <a:t>for Life</a:t>
          </a:r>
          <a:endParaRPr lang="en-US" sz="1800" b="1" dirty="0">
            <a:solidFill>
              <a:srgbClr val="FF0000"/>
            </a:solidFill>
          </a:endParaRPr>
        </a:p>
      </dgm:t>
    </dgm:pt>
    <dgm:pt modelId="{060C6082-7B06-43C3-B5BB-B006D7858DD7}" type="parTrans" cxnId="{A54AA3D9-D1E3-40CF-B174-832B4CB5955A}">
      <dgm:prSet/>
      <dgm:spPr/>
      <dgm:t>
        <a:bodyPr/>
        <a:lstStyle/>
        <a:p>
          <a:endParaRPr lang="en-US" sz="2200"/>
        </a:p>
      </dgm:t>
    </dgm:pt>
    <dgm:pt modelId="{020C5D4C-1384-4A94-9A8D-6AAA2385918A}" type="sibTrans" cxnId="{A54AA3D9-D1E3-40CF-B174-832B4CB5955A}">
      <dgm:prSet/>
      <dgm:spPr/>
      <dgm:t>
        <a:bodyPr/>
        <a:lstStyle/>
        <a:p>
          <a:endParaRPr lang="en-US" sz="2200"/>
        </a:p>
      </dgm:t>
    </dgm:pt>
    <dgm:pt modelId="{F74F7A44-A24D-4250-A6BC-520A42287B43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>
            <a:lnSpc>
              <a:spcPts val="1920"/>
            </a:lnSpc>
          </a:pPr>
          <a:r>
            <a:rPr lang="en-US" sz="1600" dirty="0" smtClean="0"/>
            <a:t>Matching assets usually not available beyond 40 </a:t>
          </a:r>
          <a:r>
            <a:rPr lang="en-US" sz="1600" dirty="0" err="1" smtClean="0"/>
            <a:t>yrs</a:t>
          </a:r>
          <a:endParaRPr lang="en-US" sz="1600" dirty="0"/>
        </a:p>
      </dgm:t>
    </dgm:pt>
    <dgm:pt modelId="{D1277C66-6940-49EC-9638-2EA0058DF4DC}" type="parTrans" cxnId="{6715AA99-8A05-41A4-A304-7DFCD8DB9591}">
      <dgm:prSet/>
      <dgm:spPr/>
      <dgm:t>
        <a:bodyPr/>
        <a:lstStyle/>
        <a:p>
          <a:endParaRPr lang="en-US" sz="2200"/>
        </a:p>
      </dgm:t>
    </dgm:pt>
    <dgm:pt modelId="{856C1223-58E2-4EE5-939D-D8857F9C1E24}" type="sibTrans" cxnId="{6715AA99-8A05-41A4-A304-7DFCD8DB9591}">
      <dgm:prSet/>
      <dgm:spPr/>
      <dgm:t>
        <a:bodyPr/>
        <a:lstStyle/>
        <a:p>
          <a:endParaRPr lang="en-US" sz="2200"/>
        </a:p>
      </dgm:t>
    </dgm:pt>
    <dgm:pt modelId="{8C96058D-E03A-40B6-99D8-892FB5DE0F97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800" dirty="0" smtClean="0"/>
            <a:t>Very Long Duration</a:t>
          </a:r>
          <a:endParaRPr lang="en-US" sz="1800" dirty="0"/>
        </a:p>
      </dgm:t>
    </dgm:pt>
    <dgm:pt modelId="{1CFC8009-3EAE-46D5-90C5-278CEE73B96D}" type="sibTrans" cxnId="{EF0ABFA0-5D06-4F6D-88B2-ED9100DEED4A}">
      <dgm:prSet/>
      <dgm:spPr/>
      <dgm:t>
        <a:bodyPr/>
        <a:lstStyle/>
        <a:p>
          <a:endParaRPr lang="en-US" sz="2200"/>
        </a:p>
      </dgm:t>
    </dgm:pt>
    <dgm:pt modelId="{545B14F8-13CB-45A6-BC9C-98CCCB41E3D2}" type="parTrans" cxnId="{EF0ABFA0-5D06-4F6D-88B2-ED9100DEED4A}">
      <dgm:prSet/>
      <dgm:spPr/>
      <dgm:t>
        <a:bodyPr/>
        <a:lstStyle/>
        <a:p>
          <a:endParaRPr lang="en-US" sz="2200"/>
        </a:p>
      </dgm:t>
    </dgm:pt>
    <dgm:pt modelId="{63C2B87F-69A5-4011-A656-B68557465D83}" type="pres">
      <dgm:prSet presAssocID="{A9922A36-1A92-4523-B6FF-FA9A651D189B}" presName="Name0" presStyleCnt="0">
        <dgm:presLayoutVars>
          <dgm:dir/>
          <dgm:animLvl val="lvl"/>
          <dgm:resizeHandles val="exact"/>
        </dgm:presLayoutVars>
      </dgm:prSet>
      <dgm:spPr/>
    </dgm:pt>
    <dgm:pt modelId="{FAEA0847-09D4-43FD-9961-A5170D9AFEB5}" type="pres">
      <dgm:prSet presAssocID="{73702600-6F76-4D5D-8866-771350E77230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C3B929-A792-4C4C-AD47-6B3889F687FE}" type="pres">
      <dgm:prSet presAssocID="{020C5D4C-1384-4A94-9A8D-6AAA2385918A}" presName="parTxOnlySpace" presStyleCnt="0"/>
      <dgm:spPr/>
    </dgm:pt>
    <dgm:pt modelId="{02190A60-D2D3-40F4-9D05-1328B1DEB844}" type="pres">
      <dgm:prSet presAssocID="{8C96058D-E03A-40B6-99D8-892FB5DE0F9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021BDE-3802-4EF5-B4CC-B75ABB950096}" type="pres">
      <dgm:prSet presAssocID="{1CFC8009-3EAE-46D5-90C5-278CEE73B96D}" presName="parTxOnlySpace" presStyleCnt="0"/>
      <dgm:spPr/>
    </dgm:pt>
    <dgm:pt modelId="{DDDB390D-64CF-4AB8-A2FB-839B6DDA6541}" type="pres">
      <dgm:prSet presAssocID="{F74F7A44-A24D-4250-A6BC-520A42287B43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0ABFA0-5D06-4F6D-88B2-ED9100DEED4A}" srcId="{A9922A36-1A92-4523-B6FF-FA9A651D189B}" destId="{8C96058D-E03A-40B6-99D8-892FB5DE0F97}" srcOrd="1" destOrd="0" parTransId="{545B14F8-13CB-45A6-BC9C-98CCCB41E3D2}" sibTransId="{1CFC8009-3EAE-46D5-90C5-278CEE73B96D}"/>
    <dgm:cxn modelId="{CCD7A7FF-E795-4928-8333-FAD5AC260FEB}" type="presOf" srcId="{73702600-6F76-4D5D-8866-771350E77230}" destId="{FAEA0847-09D4-43FD-9961-A5170D9AFEB5}" srcOrd="0" destOrd="0" presId="urn:microsoft.com/office/officeart/2005/8/layout/chevron1"/>
    <dgm:cxn modelId="{6715AA99-8A05-41A4-A304-7DFCD8DB9591}" srcId="{A9922A36-1A92-4523-B6FF-FA9A651D189B}" destId="{F74F7A44-A24D-4250-A6BC-520A42287B43}" srcOrd="2" destOrd="0" parTransId="{D1277C66-6940-49EC-9638-2EA0058DF4DC}" sibTransId="{856C1223-58E2-4EE5-939D-D8857F9C1E24}"/>
    <dgm:cxn modelId="{C303D576-D6E6-4740-AC4B-AA0636DFD345}" type="presOf" srcId="{8C96058D-E03A-40B6-99D8-892FB5DE0F97}" destId="{02190A60-D2D3-40F4-9D05-1328B1DEB844}" srcOrd="0" destOrd="0" presId="urn:microsoft.com/office/officeart/2005/8/layout/chevron1"/>
    <dgm:cxn modelId="{F05F3E52-3663-4A38-B37F-F8B04EAA065B}" type="presOf" srcId="{F74F7A44-A24D-4250-A6BC-520A42287B43}" destId="{DDDB390D-64CF-4AB8-A2FB-839B6DDA6541}" srcOrd="0" destOrd="0" presId="urn:microsoft.com/office/officeart/2005/8/layout/chevron1"/>
    <dgm:cxn modelId="{5FD01CFB-7E41-4FD7-BA17-616878F53473}" type="presOf" srcId="{A9922A36-1A92-4523-B6FF-FA9A651D189B}" destId="{63C2B87F-69A5-4011-A656-B68557465D83}" srcOrd="0" destOrd="0" presId="urn:microsoft.com/office/officeart/2005/8/layout/chevron1"/>
    <dgm:cxn modelId="{A54AA3D9-D1E3-40CF-B174-832B4CB5955A}" srcId="{A9922A36-1A92-4523-B6FF-FA9A651D189B}" destId="{73702600-6F76-4D5D-8866-771350E77230}" srcOrd="0" destOrd="0" parTransId="{060C6082-7B06-43C3-B5BB-B006D7858DD7}" sibTransId="{020C5D4C-1384-4A94-9A8D-6AAA2385918A}"/>
    <dgm:cxn modelId="{D11D76E8-F24E-44A1-ACF8-42721E76E5BC}" type="presParOf" srcId="{63C2B87F-69A5-4011-A656-B68557465D83}" destId="{FAEA0847-09D4-43FD-9961-A5170D9AFEB5}" srcOrd="0" destOrd="0" presId="urn:microsoft.com/office/officeart/2005/8/layout/chevron1"/>
    <dgm:cxn modelId="{704AB815-FF89-4925-93FD-7A34EC051286}" type="presParOf" srcId="{63C2B87F-69A5-4011-A656-B68557465D83}" destId="{EDC3B929-A792-4C4C-AD47-6B3889F687FE}" srcOrd="1" destOrd="0" presId="urn:microsoft.com/office/officeart/2005/8/layout/chevron1"/>
    <dgm:cxn modelId="{BA4E9A50-B6BE-4868-B4D2-C90B4F07AAE1}" type="presParOf" srcId="{63C2B87F-69A5-4011-A656-B68557465D83}" destId="{02190A60-D2D3-40F4-9D05-1328B1DEB844}" srcOrd="2" destOrd="0" presId="urn:microsoft.com/office/officeart/2005/8/layout/chevron1"/>
    <dgm:cxn modelId="{ECA045B3-EFFA-46B6-9E94-7A760AF6BEF6}" type="presParOf" srcId="{63C2B87F-69A5-4011-A656-B68557465D83}" destId="{E1021BDE-3802-4EF5-B4CC-B75ABB950096}" srcOrd="3" destOrd="0" presId="urn:microsoft.com/office/officeart/2005/8/layout/chevron1"/>
    <dgm:cxn modelId="{F296FA09-5964-46B9-BEA6-87EDE879DBBC}" type="presParOf" srcId="{63C2B87F-69A5-4011-A656-B68557465D83}" destId="{DDDB390D-64CF-4AB8-A2FB-839B6DDA6541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9922A36-1A92-4523-B6FF-FA9A651D189B}" type="doc">
      <dgm:prSet loTypeId="urn:microsoft.com/office/officeart/2005/8/layout/chevron1" loCatId="process" qsTypeId="urn:microsoft.com/office/officeart/2005/8/quickstyle/simple1" qsCatId="simple" csTypeId="urn:microsoft.com/office/officeart/2005/8/colors/accent6_1" csCatId="accent6" phldr="1"/>
      <dgm:spPr/>
    </dgm:pt>
    <dgm:pt modelId="{73702600-6F76-4D5D-8866-771350E77230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FF0000"/>
              </a:solidFill>
            </a:rPr>
            <a:t>Guaranteed</a:t>
          </a:r>
          <a:r>
            <a:rPr lang="en-US" sz="1800" dirty="0" smtClean="0"/>
            <a:t> for Life</a:t>
          </a:r>
          <a:endParaRPr lang="en-US" sz="1800" dirty="0"/>
        </a:p>
      </dgm:t>
    </dgm:pt>
    <dgm:pt modelId="{060C6082-7B06-43C3-B5BB-B006D7858DD7}" type="parTrans" cxnId="{A54AA3D9-D1E3-40CF-B174-832B4CB5955A}">
      <dgm:prSet/>
      <dgm:spPr/>
      <dgm:t>
        <a:bodyPr/>
        <a:lstStyle/>
        <a:p>
          <a:endParaRPr lang="en-US" sz="2200"/>
        </a:p>
      </dgm:t>
    </dgm:pt>
    <dgm:pt modelId="{020C5D4C-1384-4A94-9A8D-6AAA2385918A}" type="sibTrans" cxnId="{A54AA3D9-D1E3-40CF-B174-832B4CB5955A}">
      <dgm:prSet/>
      <dgm:spPr/>
      <dgm:t>
        <a:bodyPr/>
        <a:lstStyle/>
        <a:p>
          <a:endParaRPr lang="en-US" sz="2200"/>
        </a:p>
      </dgm:t>
    </dgm:pt>
    <dgm:pt modelId="{F74F7A44-A24D-4250-A6BC-520A42287B43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>
            <a:lnSpc>
              <a:spcPts val="1920"/>
            </a:lnSpc>
          </a:pPr>
          <a:r>
            <a:rPr lang="en-US" sz="1600" dirty="0" smtClean="0"/>
            <a:t>Compromise on the returns which could be provided</a:t>
          </a:r>
          <a:endParaRPr lang="en-US" sz="1600" dirty="0"/>
        </a:p>
      </dgm:t>
    </dgm:pt>
    <dgm:pt modelId="{D1277C66-6940-49EC-9638-2EA0058DF4DC}" type="parTrans" cxnId="{6715AA99-8A05-41A4-A304-7DFCD8DB9591}">
      <dgm:prSet/>
      <dgm:spPr/>
      <dgm:t>
        <a:bodyPr/>
        <a:lstStyle/>
        <a:p>
          <a:endParaRPr lang="en-US" sz="2200"/>
        </a:p>
      </dgm:t>
    </dgm:pt>
    <dgm:pt modelId="{856C1223-58E2-4EE5-939D-D8857F9C1E24}" type="sibTrans" cxnId="{6715AA99-8A05-41A4-A304-7DFCD8DB9591}">
      <dgm:prSet/>
      <dgm:spPr/>
      <dgm:t>
        <a:bodyPr/>
        <a:lstStyle/>
        <a:p>
          <a:endParaRPr lang="en-US" sz="2200"/>
        </a:p>
      </dgm:t>
    </dgm:pt>
    <dgm:pt modelId="{8C96058D-E03A-40B6-99D8-892FB5DE0F97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800" dirty="0" smtClean="0"/>
            <a:t>Limited assets availability</a:t>
          </a:r>
          <a:endParaRPr lang="en-US" sz="1800" dirty="0"/>
        </a:p>
      </dgm:t>
    </dgm:pt>
    <dgm:pt modelId="{1CFC8009-3EAE-46D5-90C5-278CEE73B96D}" type="sibTrans" cxnId="{EF0ABFA0-5D06-4F6D-88B2-ED9100DEED4A}">
      <dgm:prSet/>
      <dgm:spPr/>
      <dgm:t>
        <a:bodyPr/>
        <a:lstStyle/>
        <a:p>
          <a:endParaRPr lang="en-US" sz="2200"/>
        </a:p>
      </dgm:t>
    </dgm:pt>
    <dgm:pt modelId="{545B14F8-13CB-45A6-BC9C-98CCCB41E3D2}" type="parTrans" cxnId="{EF0ABFA0-5D06-4F6D-88B2-ED9100DEED4A}">
      <dgm:prSet/>
      <dgm:spPr/>
      <dgm:t>
        <a:bodyPr/>
        <a:lstStyle/>
        <a:p>
          <a:endParaRPr lang="en-US" sz="2200"/>
        </a:p>
      </dgm:t>
    </dgm:pt>
    <dgm:pt modelId="{63C2B87F-69A5-4011-A656-B68557465D83}" type="pres">
      <dgm:prSet presAssocID="{A9922A36-1A92-4523-B6FF-FA9A651D189B}" presName="Name0" presStyleCnt="0">
        <dgm:presLayoutVars>
          <dgm:dir/>
          <dgm:animLvl val="lvl"/>
          <dgm:resizeHandles val="exact"/>
        </dgm:presLayoutVars>
      </dgm:prSet>
      <dgm:spPr/>
    </dgm:pt>
    <dgm:pt modelId="{FAEA0847-09D4-43FD-9961-A5170D9AFEB5}" type="pres">
      <dgm:prSet presAssocID="{73702600-6F76-4D5D-8866-771350E77230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C3B929-A792-4C4C-AD47-6B3889F687FE}" type="pres">
      <dgm:prSet presAssocID="{020C5D4C-1384-4A94-9A8D-6AAA2385918A}" presName="parTxOnlySpace" presStyleCnt="0"/>
      <dgm:spPr/>
    </dgm:pt>
    <dgm:pt modelId="{02190A60-D2D3-40F4-9D05-1328B1DEB844}" type="pres">
      <dgm:prSet presAssocID="{8C96058D-E03A-40B6-99D8-892FB5DE0F97}" presName="parTxOnly" presStyleLbl="node1" presStyleIdx="1" presStyleCnt="3" custLinFactNeighborY="-83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021BDE-3802-4EF5-B4CC-B75ABB950096}" type="pres">
      <dgm:prSet presAssocID="{1CFC8009-3EAE-46D5-90C5-278CEE73B96D}" presName="parTxOnlySpace" presStyleCnt="0"/>
      <dgm:spPr/>
    </dgm:pt>
    <dgm:pt modelId="{DDDB390D-64CF-4AB8-A2FB-839B6DDA6541}" type="pres">
      <dgm:prSet presAssocID="{F74F7A44-A24D-4250-A6BC-520A42287B43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0ABFA0-5D06-4F6D-88B2-ED9100DEED4A}" srcId="{A9922A36-1A92-4523-B6FF-FA9A651D189B}" destId="{8C96058D-E03A-40B6-99D8-892FB5DE0F97}" srcOrd="1" destOrd="0" parTransId="{545B14F8-13CB-45A6-BC9C-98CCCB41E3D2}" sibTransId="{1CFC8009-3EAE-46D5-90C5-278CEE73B96D}"/>
    <dgm:cxn modelId="{CCD7A7FF-E795-4928-8333-FAD5AC260FEB}" type="presOf" srcId="{73702600-6F76-4D5D-8866-771350E77230}" destId="{FAEA0847-09D4-43FD-9961-A5170D9AFEB5}" srcOrd="0" destOrd="0" presId="urn:microsoft.com/office/officeart/2005/8/layout/chevron1"/>
    <dgm:cxn modelId="{6715AA99-8A05-41A4-A304-7DFCD8DB9591}" srcId="{A9922A36-1A92-4523-B6FF-FA9A651D189B}" destId="{F74F7A44-A24D-4250-A6BC-520A42287B43}" srcOrd="2" destOrd="0" parTransId="{D1277C66-6940-49EC-9638-2EA0058DF4DC}" sibTransId="{856C1223-58E2-4EE5-939D-D8857F9C1E24}"/>
    <dgm:cxn modelId="{C303D576-D6E6-4740-AC4B-AA0636DFD345}" type="presOf" srcId="{8C96058D-E03A-40B6-99D8-892FB5DE0F97}" destId="{02190A60-D2D3-40F4-9D05-1328B1DEB844}" srcOrd="0" destOrd="0" presId="urn:microsoft.com/office/officeart/2005/8/layout/chevron1"/>
    <dgm:cxn modelId="{F05F3E52-3663-4A38-B37F-F8B04EAA065B}" type="presOf" srcId="{F74F7A44-A24D-4250-A6BC-520A42287B43}" destId="{DDDB390D-64CF-4AB8-A2FB-839B6DDA6541}" srcOrd="0" destOrd="0" presId="urn:microsoft.com/office/officeart/2005/8/layout/chevron1"/>
    <dgm:cxn modelId="{5FD01CFB-7E41-4FD7-BA17-616878F53473}" type="presOf" srcId="{A9922A36-1A92-4523-B6FF-FA9A651D189B}" destId="{63C2B87F-69A5-4011-A656-B68557465D83}" srcOrd="0" destOrd="0" presId="urn:microsoft.com/office/officeart/2005/8/layout/chevron1"/>
    <dgm:cxn modelId="{A54AA3D9-D1E3-40CF-B174-832B4CB5955A}" srcId="{A9922A36-1A92-4523-B6FF-FA9A651D189B}" destId="{73702600-6F76-4D5D-8866-771350E77230}" srcOrd="0" destOrd="0" parTransId="{060C6082-7B06-43C3-B5BB-B006D7858DD7}" sibTransId="{020C5D4C-1384-4A94-9A8D-6AAA2385918A}"/>
    <dgm:cxn modelId="{D11D76E8-F24E-44A1-ACF8-42721E76E5BC}" type="presParOf" srcId="{63C2B87F-69A5-4011-A656-B68557465D83}" destId="{FAEA0847-09D4-43FD-9961-A5170D9AFEB5}" srcOrd="0" destOrd="0" presId="urn:microsoft.com/office/officeart/2005/8/layout/chevron1"/>
    <dgm:cxn modelId="{704AB815-FF89-4925-93FD-7A34EC051286}" type="presParOf" srcId="{63C2B87F-69A5-4011-A656-B68557465D83}" destId="{EDC3B929-A792-4C4C-AD47-6B3889F687FE}" srcOrd="1" destOrd="0" presId="urn:microsoft.com/office/officeart/2005/8/layout/chevron1"/>
    <dgm:cxn modelId="{BA4E9A50-B6BE-4868-B4D2-C90B4F07AAE1}" type="presParOf" srcId="{63C2B87F-69A5-4011-A656-B68557465D83}" destId="{02190A60-D2D3-40F4-9D05-1328B1DEB844}" srcOrd="2" destOrd="0" presId="urn:microsoft.com/office/officeart/2005/8/layout/chevron1"/>
    <dgm:cxn modelId="{ECA045B3-EFFA-46B6-9E94-7A760AF6BEF6}" type="presParOf" srcId="{63C2B87F-69A5-4011-A656-B68557465D83}" destId="{E1021BDE-3802-4EF5-B4CC-B75ABB950096}" srcOrd="3" destOrd="0" presId="urn:microsoft.com/office/officeart/2005/8/layout/chevron1"/>
    <dgm:cxn modelId="{F296FA09-5964-46B9-BEA6-87EDE879DBBC}" type="presParOf" srcId="{63C2B87F-69A5-4011-A656-B68557465D83}" destId="{DDDB390D-64CF-4AB8-A2FB-839B6DDA6541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0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9922A36-1A92-4523-B6FF-FA9A651D189B}" type="doc">
      <dgm:prSet loTypeId="urn:microsoft.com/office/officeart/2005/8/layout/chevron1" loCatId="process" qsTypeId="urn:microsoft.com/office/officeart/2005/8/quickstyle/simple1" qsCatId="simple" csTypeId="urn:microsoft.com/office/officeart/2005/8/colors/accent6_1" csCatId="accent6" phldr="1"/>
      <dgm:spPr/>
    </dgm:pt>
    <dgm:pt modelId="{F74F7A44-A24D-4250-A6BC-520A42287B43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>
            <a:lnSpc>
              <a:spcPts val="1920"/>
            </a:lnSpc>
          </a:pPr>
          <a:r>
            <a:rPr lang="en-US" sz="1600" dirty="0" smtClean="0"/>
            <a:t>Significant interest rate risk</a:t>
          </a:r>
          <a:endParaRPr lang="en-US" sz="1600" dirty="0"/>
        </a:p>
      </dgm:t>
    </dgm:pt>
    <dgm:pt modelId="{D1277C66-6940-49EC-9638-2EA0058DF4DC}" type="parTrans" cxnId="{6715AA99-8A05-41A4-A304-7DFCD8DB9591}">
      <dgm:prSet/>
      <dgm:spPr/>
      <dgm:t>
        <a:bodyPr/>
        <a:lstStyle/>
        <a:p>
          <a:endParaRPr lang="en-US" sz="2200"/>
        </a:p>
      </dgm:t>
    </dgm:pt>
    <dgm:pt modelId="{856C1223-58E2-4EE5-939D-D8857F9C1E24}" type="sibTrans" cxnId="{6715AA99-8A05-41A4-A304-7DFCD8DB9591}">
      <dgm:prSet/>
      <dgm:spPr/>
      <dgm:t>
        <a:bodyPr/>
        <a:lstStyle/>
        <a:p>
          <a:endParaRPr lang="en-US" sz="2200"/>
        </a:p>
      </dgm:t>
    </dgm:pt>
    <dgm:pt modelId="{8C96058D-E03A-40B6-99D8-892FB5DE0F97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800" dirty="0" smtClean="0"/>
            <a:t>Reinvestment Risk</a:t>
          </a:r>
          <a:endParaRPr lang="en-US" sz="1800" dirty="0"/>
        </a:p>
      </dgm:t>
    </dgm:pt>
    <dgm:pt modelId="{1CFC8009-3EAE-46D5-90C5-278CEE73B96D}" type="sibTrans" cxnId="{EF0ABFA0-5D06-4F6D-88B2-ED9100DEED4A}">
      <dgm:prSet/>
      <dgm:spPr/>
      <dgm:t>
        <a:bodyPr/>
        <a:lstStyle/>
        <a:p>
          <a:endParaRPr lang="en-US" sz="2200"/>
        </a:p>
      </dgm:t>
    </dgm:pt>
    <dgm:pt modelId="{545B14F8-13CB-45A6-BC9C-98CCCB41E3D2}" type="parTrans" cxnId="{EF0ABFA0-5D06-4F6D-88B2-ED9100DEED4A}">
      <dgm:prSet/>
      <dgm:spPr/>
      <dgm:t>
        <a:bodyPr/>
        <a:lstStyle/>
        <a:p>
          <a:endParaRPr lang="en-US" sz="2200"/>
        </a:p>
      </dgm:t>
    </dgm:pt>
    <dgm:pt modelId="{63C2B87F-69A5-4011-A656-B68557465D83}" type="pres">
      <dgm:prSet presAssocID="{A9922A36-1A92-4523-B6FF-FA9A651D189B}" presName="Name0" presStyleCnt="0">
        <dgm:presLayoutVars>
          <dgm:dir/>
          <dgm:animLvl val="lvl"/>
          <dgm:resizeHandles val="exact"/>
        </dgm:presLayoutVars>
      </dgm:prSet>
      <dgm:spPr/>
    </dgm:pt>
    <dgm:pt modelId="{02190A60-D2D3-40F4-9D05-1328B1DEB844}" type="pres">
      <dgm:prSet presAssocID="{8C96058D-E03A-40B6-99D8-892FB5DE0F97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021BDE-3802-4EF5-B4CC-B75ABB950096}" type="pres">
      <dgm:prSet presAssocID="{1CFC8009-3EAE-46D5-90C5-278CEE73B96D}" presName="parTxOnlySpace" presStyleCnt="0"/>
      <dgm:spPr/>
    </dgm:pt>
    <dgm:pt modelId="{DDDB390D-64CF-4AB8-A2FB-839B6DDA6541}" type="pres">
      <dgm:prSet presAssocID="{F74F7A44-A24D-4250-A6BC-520A42287B43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0ABFA0-5D06-4F6D-88B2-ED9100DEED4A}" srcId="{A9922A36-1A92-4523-B6FF-FA9A651D189B}" destId="{8C96058D-E03A-40B6-99D8-892FB5DE0F97}" srcOrd="0" destOrd="0" parTransId="{545B14F8-13CB-45A6-BC9C-98CCCB41E3D2}" sibTransId="{1CFC8009-3EAE-46D5-90C5-278CEE73B96D}"/>
    <dgm:cxn modelId="{C303D576-D6E6-4740-AC4B-AA0636DFD345}" type="presOf" srcId="{8C96058D-E03A-40B6-99D8-892FB5DE0F97}" destId="{02190A60-D2D3-40F4-9D05-1328B1DEB844}" srcOrd="0" destOrd="0" presId="urn:microsoft.com/office/officeart/2005/8/layout/chevron1"/>
    <dgm:cxn modelId="{F05F3E52-3663-4A38-B37F-F8B04EAA065B}" type="presOf" srcId="{F74F7A44-A24D-4250-A6BC-520A42287B43}" destId="{DDDB390D-64CF-4AB8-A2FB-839B6DDA6541}" srcOrd="0" destOrd="0" presId="urn:microsoft.com/office/officeart/2005/8/layout/chevron1"/>
    <dgm:cxn modelId="{6715AA99-8A05-41A4-A304-7DFCD8DB9591}" srcId="{A9922A36-1A92-4523-B6FF-FA9A651D189B}" destId="{F74F7A44-A24D-4250-A6BC-520A42287B43}" srcOrd="1" destOrd="0" parTransId="{D1277C66-6940-49EC-9638-2EA0058DF4DC}" sibTransId="{856C1223-58E2-4EE5-939D-D8857F9C1E24}"/>
    <dgm:cxn modelId="{5FD01CFB-7E41-4FD7-BA17-616878F53473}" type="presOf" srcId="{A9922A36-1A92-4523-B6FF-FA9A651D189B}" destId="{63C2B87F-69A5-4011-A656-B68557465D83}" srcOrd="0" destOrd="0" presId="urn:microsoft.com/office/officeart/2005/8/layout/chevron1"/>
    <dgm:cxn modelId="{BA4E9A50-B6BE-4868-B4D2-C90B4F07AAE1}" type="presParOf" srcId="{63C2B87F-69A5-4011-A656-B68557465D83}" destId="{02190A60-D2D3-40F4-9D05-1328B1DEB844}" srcOrd="0" destOrd="0" presId="urn:microsoft.com/office/officeart/2005/8/layout/chevron1"/>
    <dgm:cxn modelId="{ECA045B3-EFFA-46B6-9E94-7A760AF6BEF6}" type="presParOf" srcId="{63C2B87F-69A5-4011-A656-B68557465D83}" destId="{E1021BDE-3802-4EF5-B4CC-B75ABB950096}" srcOrd="1" destOrd="0" presId="urn:microsoft.com/office/officeart/2005/8/layout/chevron1"/>
    <dgm:cxn modelId="{F296FA09-5964-46B9-BEA6-87EDE879DBBC}" type="presParOf" srcId="{63C2B87F-69A5-4011-A656-B68557465D83}" destId="{DDDB390D-64CF-4AB8-A2FB-839B6DDA6541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5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CC2F831-43FC-4179-954F-FA4590532C6B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5071FAF2-E562-4E0A-AF69-9610BD542AA3}" type="pres">
      <dgm:prSet presAssocID="{1CC2F831-43FC-4179-954F-FA4590532C6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920DEE10-3AA1-4FA4-AFC0-22E75EAE7922}" type="presOf" srcId="{1CC2F831-43FC-4179-954F-FA4590532C6B}" destId="{5071FAF2-E562-4E0A-AF69-9610BD542AA3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9922A36-1A92-4523-B6FF-FA9A651D189B}" type="doc">
      <dgm:prSet loTypeId="urn:microsoft.com/office/officeart/2005/8/layout/chevron1" loCatId="process" qsTypeId="urn:microsoft.com/office/officeart/2005/8/quickstyle/simple1" qsCatId="simple" csTypeId="urn:microsoft.com/office/officeart/2005/8/colors/accent6_1" csCatId="accent6" phldr="1"/>
      <dgm:spPr/>
    </dgm:pt>
    <dgm:pt modelId="{73702600-6F76-4D5D-8866-771350E77230}">
      <dgm:prSet phldrT="[Text]" custT="1"/>
      <dgm:spPr/>
      <dgm:t>
        <a:bodyPr/>
        <a:lstStyle/>
        <a:p>
          <a:r>
            <a:rPr lang="en-US" sz="1600" b="1" dirty="0" smtClean="0">
              <a:solidFill>
                <a:srgbClr val="FF0000"/>
              </a:solidFill>
              <a:latin typeface="+mn-lt"/>
            </a:rPr>
            <a:t>Lack of enough data </a:t>
          </a:r>
          <a:endParaRPr lang="en-US" sz="1600" b="1" dirty="0">
            <a:solidFill>
              <a:srgbClr val="FF0000"/>
            </a:solidFill>
            <a:latin typeface="+mn-lt"/>
          </a:endParaRPr>
        </a:p>
      </dgm:t>
    </dgm:pt>
    <dgm:pt modelId="{060C6082-7B06-43C3-B5BB-B006D7858DD7}" type="parTrans" cxnId="{A54AA3D9-D1E3-40CF-B174-832B4CB5955A}">
      <dgm:prSet/>
      <dgm:spPr/>
      <dgm:t>
        <a:bodyPr/>
        <a:lstStyle/>
        <a:p>
          <a:endParaRPr lang="en-US" sz="1600">
            <a:latin typeface="+mn-lt"/>
          </a:endParaRPr>
        </a:p>
      </dgm:t>
    </dgm:pt>
    <dgm:pt modelId="{020C5D4C-1384-4A94-9A8D-6AAA2385918A}" type="sibTrans" cxnId="{A54AA3D9-D1E3-40CF-B174-832B4CB5955A}">
      <dgm:prSet/>
      <dgm:spPr/>
      <dgm:t>
        <a:bodyPr/>
        <a:lstStyle/>
        <a:p>
          <a:endParaRPr lang="en-US" sz="1600">
            <a:latin typeface="+mn-lt"/>
          </a:endParaRPr>
        </a:p>
      </dgm:t>
    </dgm:pt>
    <dgm:pt modelId="{F74F7A44-A24D-4250-A6BC-520A42287B43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>
            <a:lnSpc>
              <a:spcPts val="1920"/>
            </a:lnSpc>
          </a:pPr>
          <a:r>
            <a:rPr kumimoji="0" lang="en-US" sz="1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Difficult to forecast expected mortality improvements</a:t>
          </a:r>
          <a:endParaRPr lang="en-US" sz="1600" dirty="0">
            <a:latin typeface="+mn-lt"/>
          </a:endParaRPr>
        </a:p>
      </dgm:t>
    </dgm:pt>
    <dgm:pt modelId="{D1277C66-6940-49EC-9638-2EA0058DF4DC}" type="parTrans" cxnId="{6715AA99-8A05-41A4-A304-7DFCD8DB9591}">
      <dgm:prSet/>
      <dgm:spPr/>
      <dgm:t>
        <a:bodyPr/>
        <a:lstStyle/>
        <a:p>
          <a:endParaRPr lang="en-US" sz="1600">
            <a:latin typeface="+mn-lt"/>
          </a:endParaRPr>
        </a:p>
      </dgm:t>
    </dgm:pt>
    <dgm:pt modelId="{856C1223-58E2-4EE5-939D-D8857F9C1E24}" type="sibTrans" cxnId="{6715AA99-8A05-41A4-A304-7DFCD8DB9591}">
      <dgm:prSet/>
      <dgm:spPr/>
      <dgm:t>
        <a:bodyPr/>
        <a:lstStyle/>
        <a:p>
          <a:endParaRPr lang="en-US" sz="1600">
            <a:latin typeface="+mn-lt"/>
          </a:endParaRPr>
        </a:p>
      </dgm:t>
    </dgm:pt>
    <dgm:pt modelId="{8C96058D-E03A-40B6-99D8-892FB5DE0F97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Continuous</a:t>
          </a:r>
          <a:r>
            <a:rPr kumimoji="0" lang="en-US" sz="1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 change in demographics and soci</a:t>
          </a:r>
          <a:r>
            <a:rPr lang="en-US" sz="1600" dirty="0" smtClean="0">
              <a:latin typeface="+mn-lt"/>
            </a:rPr>
            <a:t>o economic factors</a:t>
          </a:r>
          <a:endParaRPr lang="en-US" sz="1600" dirty="0">
            <a:latin typeface="+mn-lt"/>
          </a:endParaRPr>
        </a:p>
      </dgm:t>
    </dgm:pt>
    <dgm:pt modelId="{1CFC8009-3EAE-46D5-90C5-278CEE73B96D}" type="sibTrans" cxnId="{EF0ABFA0-5D06-4F6D-88B2-ED9100DEED4A}">
      <dgm:prSet/>
      <dgm:spPr/>
      <dgm:t>
        <a:bodyPr/>
        <a:lstStyle/>
        <a:p>
          <a:endParaRPr lang="en-US" sz="1600">
            <a:latin typeface="+mn-lt"/>
          </a:endParaRPr>
        </a:p>
      </dgm:t>
    </dgm:pt>
    <dgm:pt modelId="{545B14F8-13CB-45A6-BC9C-98CCCB41E3D2}" type="parTrans" cxnId="{EF0ABFA0-5D06-4F6D-88B2-ED9100DEED4A}">
      <dgm:prSet/>
      <dgm:spPr/>
      <dgm:t>
        <a:bodyPr/>
        <a:lstStyle/>
        <a:p>
          <a:endParaRPr lang="en-US" sz="1600">
            <a:latin typeface="+mn-lt"/>
          </a:endParaRPr>
        </a:p>
      </dgm:t>
    </dgm:pt>
    <dgm:pt modelId="{63C2B87F-69A5-4011-A656-B68557465D83}" type="pres">
      <dgm:prSet presAssocID="{A9922A36-1A92-4523-B6FF-FA9A651D189B}" presName="Name0" presStyleCnt="0">
        <dgm:presLayoutVars>
          <dgm:dir/>
          <dgm:animLvl val="lvl"/>
          <dgm:resizeHandles val="exact"/>
        </dgm:presLayoutVars>
      </dgm:prSet>
      <dgm:spPr/>
    </dgm:pt>
    <dgm:pt modelId="{FAEA0847-09D4-43FD-9961-A5170D9AFEB5}" type="pres">
      <dgm:prSet presAssocID="{73702600-6F76-4D5D-8866-771350E77230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C3B929-A792-4C4C-AD47-6B3889F687FE}" type="pres">
      <dgm:prSet presAssocID="{020C5D4C-1384-4A94-9A8D-6AAA2385918A}" presName="parTxOnlySpace" presStyleCnt="0"/>
      <dgm:spPr/>
    </dgm:pt>
    <dgm:pt modelId="{02190A60-D2D3-40F4-9D05-1328B1DEB844}" type="pres">
      <dgm:prSet presAssocID="{8C96058D-E03A-40B6-99D8-892FB5DE0F9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021BDE-3802-4EF5-B4CC-B75ABB950096}" type="pres">
      <dgm:prSet presAssocID="{1CFC8009-3EAE-46D5-90C5-278CEE73B96D}" presName="parTxOnlySpace" presStyleCnt="0"/>
      <dgm:spPr/>
    </dgm:pt>
    <dgm:pt modelId="{DDDB390D-64CF-4AB8-A2FB-839B6DDA6541}" type="pres">
      <dgm:prSet presAssocID="{F74F7A44-A24D-4250-A6BC-520A42287B43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0ABFA0-5D06-4F6D-88B2-ED9100DEED4A}" srcId="{A9922A36-1A92-4523-B6FF-FA9A651D189B}" destId="{8C96058D-E03A-40B6-99D8-892FB5DE0F97}" srcOrd="1" destOrd="0" parTransId="{545B14F8-13CB-45A6-BC9C-98CCCB41E3D2}" sibTransId="{1CFC8009-3EAE-46D5-90C5-278CEE73B96D}"/>
    <dgm:cxn modelId="{CCD7A7FF-E795-4928-8333-FAD5AC260FEB}" type="presOf" srcId="{73702600-6F76-4D5D-8866-771350E77230}" destId="{FAEA0847-09D4-43FD-9961-A5170D9AFEB5}" srcOrd="0" destOrd="0" presId="urn:microsoft.com/office/officeart/2005/8/layout/chevron1"/>
    <dgm:cxn modelId="{6715AA99-8A05-41A4-A304-7DFCD8DB9591}" srcId="{A9922A36-1A92-4523-B6FF-FA9A651D189B}" destId="{F74F7A44-A24D-4250-A6BC-520A42287B43}" srcOrd="2" destOrd="0" parTransId="{D1277C66-6940-49EC-9638-2EA0058DF4DC}" sibTransId="{856C1223-58E2-4EE5-939D-D8857F9C1E24}"/>
    <dgm:cxn modelId="{C303D576-D6E6-4740-AC4B-AA0636DFD345}" type="presOf" srcId="{8C96058D-E03A-40B6-99D8-892FB5DE0F97}" destId="{02190A60-D2D3-40F4-9D05-1328B1DEB844}" srcOrd="0" destOrd="0" presId="urn:microsoft.com/office/officeart/2005/8/layout/chevron1"/>
    <dgm:cxn modelId="{F05F3E52-3663-4A38-B37F-F8B04EAA065B}" type="presOf" srcId="{F74F7A44-A24D-4250-A6BC-520A42287B43}" destId="{DDDB390D-64CF-4AB8-A2FB-839B6DDA6541}" srcOrd="0" destOrd="0" presId="urn:microsoft.com/office/officeart/2005/8/layout/chevron1"/>
    <dgm:cxn modelId="{5FD01CFB-7E41-4FD7-BA17-616878F53473}" type="presOf" srcId="{A9922A36-1A92-4523-B6FF-FA9A651D189B}" destId="{63C2B87F-69A5-4011-A656-B68557465D83}" srcOrd="0" destOrd="0" presId="urn:microsoft.com/office/officeart/2005/8/layout/chevron1"/>
    <dgm:cxn modelId="{A54AA3D9-D1E3-40CF-B174-832B4CB5955A}" srcId="{A9922A36-1A92-4523-B6FF-FA9A651D189B}" destId="{73702600-6F76-4D5D-8866-771350E77230}" srcOrd="0" destOrd="0" parTransId="{060C6082-7B06-43C3-B5BB-B006D7858DD7}" sibTransId="{020C5D4C-1384-4A94-9A8D-6AAA2385918A}"/>
    <dgm:cxn modelId="{D11D76E8-F24E-44A1-ACF8-42721E76E5BC}" type="presParOf" srcId="{63C2B87F-69A5-4011-A656-B68557465D83}" destId="{FAEA0847-09D4-43FD-9961-A5170D9AFEB5}" srcOrd="0" destOrd="0" presId="urn:microsoft.com/office/officeart/2005/8/layout/chevron1"/>
    <dgm:cxn modelId="{704AB815-FF89-4925-93FD-7A34EC051286}" type="presParOf" srcId="{63C2B87F-69A5-4011-A656-B68557465D83}" destId="{EDC3B929-A792-4C4C-AD47-6B3889F687FE}" srcOrd="1" destOrd="0" presId="urn:microsoft.com/office/officeart/2005/8/layout/chevron1"/>
    <dgm:cxn modelId="{BA4E9A50-B6BE-4868-B4D2-C90B4F07AAE1}" type="presParOf" srcId="{63C2B87F-69A5-4011-A656-B68557465D83}" destId="{02190A60-D2D3-40F4-9D05-1328B1DEB844}" srcOrd="2" destOrd="0" presId="urn:microsoft.com/office/officeart/2005/8/layout/chevron1"/>
    <dgm:cxn modelId="{ECA045B3-EFFA-46B6-9E94-7A760AF6BEF6}" type="presParOf" srcId="{63C2B87F-69A5-4011-A656-B68557465D83}" destId="{E1021BDE-3802-4EF5-B4CC-B75ABB950096}" srcOrd="3" destOrd="0" presId="urn:microsoft.com/office/officeart/2005/8/layout/chevron1"/>
    <dgm:cxn modelId="{F296FA09-5964-46B9-BEA6-87EDE879DBBC}" type="presParOf" srcId="{63C2B87F-69A5-4011-A656-B68557465D83}" destId="{DDDB390D-64CF-4AB8-A2FB-839B6DDA6541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0FD3FE-C8C0-49C2-A9AD-41DED242398A}">
      <dsp:nvSpPr>
        <dsp:cNvPr id="0" name=""/>
        <dsp:cNvSpPr/>
      </dsp:nvSpPr>
      <dsp:spPr>
        <a:xfrm>
          <a:off x="9172" y="-81845"/>
          <a:ext cx="2275913" cy="791371"/>
        </a:xfrm>
        <a:prstGeom prst="rect">
          <a:avLst/>
        </a:prstGeom>
        <a:solidFill>
          <a:srgbClr val="003366"/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</a:rPr>
            <a:t>Fixed Rate</a:t>
          </a:r>
          <a:endParaRPr lang="en-US" sz="2000" b="1" kern="1200" dirty="0">
            <a:solidFill>
              <a:schemeClr val="bg1"/>
            </a:solidFill>
          </a:endParaRPr>
        </a:p>
      </dsp:txBody>
      <dsp:txXfrm>
        <a:off x="9172" y="-81845"/>
        <a:ext cx="2275913" cy="791371"/>
      </dsp:txXfrm>
    </dsp:sp>
    <dsp:sp modelId="{6426B714-324C-4507-B214-26A5BCD97A83}">
      <dsp:nvSpPr>
        <dsp:cNvPr id="0" name=""/>
        <dsp:cNvSpPr/>
      </dsp:nvSpPr>
      <dsp:spPr>
        <a:xfrm>
          <a:off x="9172" y="709526"/>
          <a:ext cx="2275913" cy="218605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tx1"/>
              </a:solidFill>
            </a:rPr>
            <a:t>Pays at a fixed guaranteed rate</a:t>
          </a:r>
          <a:endParaRPr lang="en-US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>
            <a:solidFill>
              <a:schemeClr val="bg1"/>
            </a:solidFill>
          </a:endParaRPr>
        </a:p>
      </dsp:txBody>
      <dsp:txXfrm>
        <a:off x="9172" y="709526"/>
        <a:ext cx="2275913" cy="2186054"/>
      </dsp:txXfrm>
    </dsp:sp>
    <dsp:sp modelId="{F43A2B67-A532-4553-BE4D-0AFA8AA6425A}">
      <dsp:nvSpPr>
        <dsp:cNvPr id="0" name=""/>
        <dsp:cNvSpPr/>
      </dsp:nvSpPr>
      <dsp:spPr>
        <a:xfrm>
          <a:off x="2603401" y="-81845"/>
          <a:ext cx="2275913" cy="791371"/>
        </a:xfrm>
        <a:prstGeom prst="rect">
          <a:avLst/>
        </a:prstGeom>
        <a:solidFill>
          <a:srgbClr val="6600CC"/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</a:rPr>
            <a:t>Index Linked </a:t>
          </a:r>
          <a:endParaRPr lang="en-US" sz="2000" b="1" kern="1200" dirty="0">
            <a:solidFill>
              <a:schemeClr val="bg1"/>
            </a:solidFill>
          </a:endParaRPr>
        </a:p>
      </dsp:txBody>
      <dsp:txXfrm>
        <a:off x="2603401" y="-81845"/>
        <a:ext cx="2275913" cy="791371"/>
      </dsp:txXfrm>
    </dsp:sp>
    <dsp:sp modelId="{2536DF1E-C3AF-4C67-A539-76A2AC04789B}">
      <dsp:nvSpPr>
        <dsp:cNvPr id="0" name=""/>
        <dsp:cNvSpPr/>
      </dsp:nvSpPr>
      <dsp:spPr>
        <a:xfrm>
          <a:off x="2603401" y="709526"/>
          <a:ext cx="2275913" cy="218605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tx1"/>
              </a:solidFill>
            </a:rPr>
            <a:t>Pays based on the value of an external index  </a:t>
          </a:r>
          <a:endParaRPr lang="en-US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>
            <a:solidFill>
              <a:schemeClr val="bg1"/>
            </a:solidFill>
          </a:endParaRPr>
        </a:p>
      </dsp:txBody>
      <dsp:txXfrm>
        <a:off x="2603401" y="709526"/>
        <a:ext cx="2275913" cy="2186054"/>
      </dsp:txXfrm>
    </dsp:sp>
    <dsp:sp modelId="{69A05342-4E19-43D9-AF65-DB0942DDB4BB}">
      <dsp:nvSpPr>
        <dsp:cNvPr id="0" name=""/>
        <dsp:cNvSpPr/>
      </dsp:nvSpPr>
      <dsp:spPr>
        <a:xfrm>
          <a:off x="5197631" y="-81845"/>
          <a:ext cx="2275913" cy="791371"/>
        </a:xfrm>
        <a:prstGeom prst="rect">
          <a:avLst/>
        </a:prstGeom>
        <a:solidFill>
          <a:srgbClr val="6600FF"/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</a:rPr>
            <a:t>Variable</a:t>
          </a:r>
          <a:endParaRPr lang="en-US" sz="2000" b="1" kern="1200" dirty="0">
            <a:solidFill>
              <a:schemeClr val="bg1"/>
            </a:solidFill>
          </a:endParaRPr>
        </a:p>
      </dsp:txBody>
      <dsp:txXfrm>
        <a:off x="5197631" y="-81845"/>
        <a:ext cx="2275913" cy="791371"/>
      </dsp:txXfrm>
    </dsp:sp>
    <dsp:sp modelId="{BA6D205C-22C5-4FDE-8695-39B856A1C58F}">
      <dsp:nvSpPr>
        <dsp:cNvPr id="0" name=""/>
        <dsp:cNvSpPr/>
      </dsp:nvSpPr>
      <dsp:spPr>
        <a:xfrm>
          <a:off x="5197631" y="709526"/>
          <a:ext cx="2275913" cy="218605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tx1"/>
              </a:solidFill>
            </a:rPr>
            <a:t>Option to choose from a range of investment funds</a:t>
          </a:r>
          <a:endParaRPr lang="en-US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tx1"/>
              </a:solidFill>
            </a:rPr>
            <a:t>Benefits are linked to performance of the account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197631" y="709526"/>
        <a:ext cx="2275913" cy="2186054"/>
      </dsp:txXfrm>
    </dsp:sp>
    <dsp:sp modelId="{984E2FC6-F990-4114-8FAB-25FC4E195FF7}">
      <dsp:nvSpPr>
        <dsp:cNvPr id="0" name=""/>
        <dsp:cNvSpPr/>
      </dsp:nvSpPr>
      <dsp:spPr>
        <a:xfrm>
          <a:off x="7791861" y="-81845"/>
          <a:ext cx="2275913" cy="791371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</a:rPr>
            <a:t>Hybrid /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</a:rPr>
            <a:t>Structured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7791861" y="-81845"/>
        <a:ext cx="2275913" cy="791371"/>
      </dsp:txXfrm>
    </dsp:sp>
    <dsp:sp modelId="{92607E42-F87B-4E7C-8BBF-0E1041978E5A}">
      <dsp:nvSpPr>
        <dsp:cNvPr id="0" name=""/>
        <dsp:cNvSpPr/>
      </dsp:nvSpPr>
      <dsp:spPr>
        <a:xfrm>
          <a:off x="7791861" y="709526"/>
          <a:ext cx="2275913" cy="218605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tx1"/>
              </a:solidFill>
            </a:rPr>
            <a:t>Option to split the funds between fixed and variable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7791861" y="709526"/>
        <a:ext cx="2275913" cy="218605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190A60-D2D3-40F4-9D05-1328B1DEB844}">
      <dsp:nvSpPr>
        <dsp:cNvPr id="0" name=""/>
        <dsp:cNvSpPr/>
      </dsp:nvSpPr>
      <dsp:spPr>
        <a:xfrm>
          <a:off x="4609" y="0"/>
          <a:ext cx="2755726" cy="1018011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Non availability of Reinsurance</a:t>
          </a:r>
          <a:endParaRPr lang="en-US" sz="1600" kern="1200" dirty="0"/>
        </a:p>
      </dsp:txBody>
      <dsp:txXfrm>
        <a:off x="513615" y="0"/>
        <a:ext cx="1737715" cy="1018011"/>
      </dsp:txXfrm>
    </dsp:sp>
    <dsp:sp modelId="{DDDB390D-64CF-4AB8-A2FB-839B6DDA6541}">
      <dsp:nvSpPr>
        <dsp:cNvPr id="0" name=""/>
        <dsp:cNvSpPr/>
      </dsp:nvSpPr>
      <dsp:spPr>
        <a:xfrm>
          <a:off x="2484763" y="0"/>
          <a:ext cx="2755726" cy="1018011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ts val="192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1 year change in longevity could bring in huge losses for the insurer</a:t>
          </a:r>
          <a:endParaRPr lang="en-US" sz="1600" kern="1200" dirty="0"/>
        </a:p>
      </dsp:txBody>
      <dsp:txXfrm>
        <a:off x="2993769" y="0"/>
        <a:ext cx="1737715" cy="10180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673589-D487-485F-90FD-A7C51F21A8EB}">
      <dsp:nvSpPr>
        <dsp:cNvPr id="0" name=""/>
        <dsp:cNvSpPr/>
      </dsp:nvSpPr>
      <dsp:spPr>
        <a:xfrm>
          <a:off x="46327" y="126116"/>
          <a:ext cx="2591026" cy="1554616"/>
        </a:xfrm>
        <a:prstGeom prst="rect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National Pension Scheme (NPS)</a:t>
          </a:r>
        </a:p>
      </dsp:txBody>
      <dsp:txXfrm>
        <a:off x="46327" y="126116"/>
        <a:ext cx="2591026" cy="1554616"/>
      </dsp:txXfrm>
    </dsp:sp>
    <dsp:sp modelId="{51FA30B7-EB9E-4AAD-8303-613CC246592D}">
      <dsp:nvSpPr>
        <dsp:cNvPr id="0" name=""/>
        <dsp:cNvSpPr/>
      </dsp:nvSpPr>
      <dsp:spPr>
        <a:xfrm>
          <a:off x="2728688" y="125852"/>
          <a:ext cx="2591026" cy="1554616"/>
        </a:xfrm>
        <a:prstGeom prst="rect">
          <a:avLst/>
        </a:prstGeom>
        <a:solidFill>
          <a:schemeClr val="accent5">
            <a:shade val="50000"/>
            <a:hueOff val="-32760"/>
            <a:satOff val="23910"/>
            <a:lumOff val="99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Pension managed by </a:t>
          </a:r>
          <a:r>
            <a:rPr lang="en-US" sz="2000" b="1" kern="1200" dirty="0" smtClean="0">
              <a:solidFill>
                <a:schemeClr val="tx1"/>
              </a:solidFill>
            </a:rPr>
            <a:t>EPFO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728688" y="125852"/>
        <a:ext cx="2591026" cy="1554616"/>
      </dsp:txXfrm>
    </dsp:sp>
    <dsp:sp modelId="{34F6CEC8-E328-46B2-B906-5B34212B06D5}">
      <dsp:nvSpPr>
        <dsp:cNvPr id="0" name=""/>
        <dsp:cNvSpPr/>
      </dsp:nvSpPr>
      <dsp:spPr>
        <a:xfrm>
          <a:off x="5395683" y="125852"/>
          <a:ext cx="2591026" cy="1554616"/>
        </a:xfrm>
        <a:prstGeom prst="rect">
          <a:avLst/>
        </a:prstGeom>
        <a:solidFill>
          <a:schemeClr val="accent5">
            <a:shade val="50000"/>
            <a:hueOff val="-65519"/>
            <a:satOff val="47821"/>
            <a:lumOff val="199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Life Insurance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Pension accumulation Plans /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Superannuation funds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5395683" y="125852"/>
        <a:ext cx="2591026" cy="1554616"/>
      </dsp:txXfrm>
    </dsp:sp>
    <dsp:sp modelId="{65DA876E-B2A8-43EC-80A3-90BF109BF3E2}">
      <dsp:nvSpPr>
        <dsp:cNvPr id="0" name=""/>
        <dsp:cNvSpPr/>
      </dsp:nvSpPr>
      <dsp:spPr>
        <a:xfrm>
          <a:off x="46327" y="1726060"/>
          <a:ext cx="2591026" cy="1554616"/>
        </a:xfrm>
        <a:prstGeom prst="rect">
          <a:avLst/>
        </a:prstGeom>
        <a:solidFill>
          <a:schemeClr val="accent5">
            <a:shade val="50000"/>
            <a:hueOff val="-98279"/>
            <a:satOff val="71731"/>
            <a:lumOff val="299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Employee Provident Fund (excl. Pension)</a:t>
          </a:r>
        </a:p>
      </dsp:txBody>
      <dsp:txXfrm>
        <a:off x="46327" y="1726060"/>
        <a:ext cx="2591026" cy="1554616"/>
      </dsp:txXfrm>
    </dsp:sp>
    <dsp:sp modelId="{FBEF096D-133F-4FE5-B043-82713974037C}">
      <dsp:nvSpPr>
        <dsp:cNvPr id="0" name=""/>
        <dsp:cNvSpPr/>
      </dsp:nvSpPr>
      <dsp:spPr>
        <a:xfrm>
          <a:off x="2728688" y="1676405"/>
          <a:ext cx="2591026" cy="1554616"/>
        </a:xfrm>
        <a:prstGeom prst="rect">
          <a:avLst/>
        </a:prstGeom>
        <a:solidFill>
          <a:schemeClr val="accent5">
            <a:shade val="50000"/>
            <a:hueOff val="-65519"/>
            <a:satOff val="47821"/>
            <a:lumOff val="199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Public Provident Fund (PPF)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2728688" y="1676405"/>
        <a:ext cx="2591026" cy="1554616"/>
      </dsp:txXfrm>
    </dsp:sp>
    <dsp:sp modelId="{95C43B31-13A5-47FC-B8DA-FDB61DB26241}">
      <dsp:nvSpPr>
        <dsp:cNvPr id="0" name=""/>
        <dsp:cNvSpPr/>
      </dsp:nvSpPr>
      <dsp:spPr>
        <a:xfrm>
          <a:off x="5395683" y="1726060"/>
          <a:ext cx="2591026" cy="1554616"/>
        </a:xfrm>
        <a:prstGeom prst="rect">
          <a:avLst/>
        </a:prstGeom>
        <a:solidFill>
          <a:schemeClr val="accent5">
            <a:shade val="50000"/>
            <a:hueOff val="-32760"/>
            <a:satOff val="23910"/>
            <a:lumOff val="99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Other Funds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5395683" y="1726060"/>
        <a:ext cx="2591026" cy="15546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EA0847-09D4-43FD-9961-A5170D9AFEB5}">
      <dsp:nvSpPr>
        <dsp:cNvPr id="0" name=""/>
        <dsp:cNvSpPr/>
      </dsp:nvSpPr>
      <dsp:spPr>
        <a:xfrm>
          <a:off x="2262" y="0"/>
          <a:ext cx="2756098" cy="91440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Annuities </a:t>
          </a:r>
          <a:r>
            <a:rPr lang="en-US" sz="1800" b="1" kern="1200" dirty="0" smtClean="0">
              <a:solidFill>
                <a:srgbClr val="FF0000"/>
              </a:solidFill>
            </a:rPr>
            <a:t>for Life</a:t>
          </a:r>
          <a:endParaRPr lang="en-US" sz="1800" b="1" kern="1200" dirty="0">
            <a:solidFill>
              <a:srgbClr val="FF0000"/>
            </a:solidFill>
          </a:endParaRPr>
        </a:p>
      </dsp:txBody>
      <dsp:txXfrm>
        <a:off x="459462" y="0"/>
        <a:ext cx="1841698" cy="914400"/>
      </dsp:txXfrm>
    </dsp:sp>
    <dsp:sp modelId="{02190A60-D2D3-40F4-9D05-1328B1DEB844}">
      <dsp:nvSpPr>
        <dsp:cNvPr id="0" name=""/>
        <dsp:cNvSpPr/>
      </dsp:nvSpPr>
      <dsp:spPr>
        <a:xfrm>
          <a:off x="2482750" y="0"/>
          <a:ext cx="2756098" cy="914400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Very Long Duration</a:t>
          </a:r>
          <a:endParaRPr lang="en-US" sz="1800" kern="1200" dirty="0"/>
        </a:p>
      </dsp:txBody>
      <dsp:txXfrm>
        <a:off x="2939950" y="0"/>
        <a:ext cx="1841698" cy="914400"/>
      </dsp:txXfrm>
    </dsp:sp>
    <dsp:sp modelId="{DDDB390D-64CF-4AB8-A2FB-839B6DDA6541}">
      <dsp:nvSpPr>
        <dsp:cNvPr id="0" name=""/>
        <dsp:cNvSpPr/>
      </dsp:nvSpPr>
      <dsp:spPr>
        <a:xfrm>
          <a:off x="4963239" y="0"/>
          <a:ext cx="2756098" cy="914400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ts val="192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Matching assets usually not available beyond 40 </a:t>
          </a:r>
          <a:r>
            <a:rPr lang="en-US" sz="1600" kern="1200" dirty="0" err="1" smtClean="0"/>
            <a:t>yrs</a:t>
          </a:r>
          <a:endParaRPr lang="en-US" sz="1600" kern="1200" dirty="0"/>
        </a:p>
      </dsp:txBody>
      <dsp:txXfrm>
        <a:off x="5420439" y="0"/>
        <a:ext cx="1841698" cy="9144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EA0847-09D4-43FD-9961-A5170D9AFEB5}">
      <dsp:nvSpPr>
        <dsp:cNvPr id="0" name=""/>
        <dsp:cNvSpPr/>
      </dsp:nvSpPr>
      <dsp:spPr>
        <a:xfrm>
          <a:off x="2262" y="0"/>
          <a:ext cx="2756098" cy="91440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0000"/>
              </a:solidFill>
            </a:rPr>
            <a:t>Guaranteed</a:t>
          </a:r>
          <a:r>
            <a:rPr lang="en-US" sz="1800" kern="1200" dirty="0" smtClean="0"/>
            <a:t> for Life</a:t>
          </a:r>
          <a:endParaRPr lang="en-US" sz="1800" kern="1200" dirty="0"/>
        </a:p>
      </dsp:txBody>
      <dsp:txXfrm>
        <a:off x="459462" y="0"/>
        <a:ext cx="1841698" cy="914400"/>
      </dsp:txXfrm>
    </dsp:sp>
    <dsp:sp modelId="{02190A60-D2D3-40F4-9D05-1328B1DEB844}">
      <dsp:nvSpPr>
        <dsp:cNvPr id="0" name=""/>
        <dsp:cNvSpPr/>
      </dsp:nvSpPr>
      <dsp:spPr>
        <a:xfrm>
          <a:off x="2482750" y="0"/>
          <a:ext cx="2756098" cy="914400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Limited assets availability</a:t>
          </a:r>
          <a:endParaRPr lang="en-US" sz="1800" kern="1200" dirty="0"/>
        </a:p>
      </dsp:txBody>
      <dsp:txXfrm>
        <a:off x="2939950" y="0"/>
        <a:ext cx="1841698" cy="914400"/>
      </dsp:txXfrm>
    </dsp:sp>
    <dsp:sp modelId="{DDDB390D-64CF-4AB8-A2FB-839B6DDA6541}">
      <dsp:nvSpPr>
        <dsp:cNvPr id="0" name=""/>
        <dsp:cNvSpPr/>
      </dsp:nvSpPr>
      <dsp:spPr>
        <a:xfrm>
          <a:off x="4963239" y="0"/>
          <a:ext cx="2756098" cy="914400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ts val="192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Compromise on the returns which could be provided</a:t>
          </a:r>
          <a:endParaRPr lang="en-US" sz="1600" kern="1200" dirty="0"/>
        </a:p>
      </dsp:txBody>
      <dsp:txXfrm>
        <a:off x="5420439" y="0"/>
        <a:ext cx="1841698" cy="9144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190A60-D2D3-40F4-9D05-1328B1DEB844}">
      <dsp:nvSpPr>
        <dsp:cNvPr id="0" name=""/>
        <dsp:cNvSpPr/>
      </dsp:nvSpPr>
      <dsp:spPr>
        <a:xfrm>
          <a:off x="4630" y="0"/>
          <a:ext cx="2767995" cy="914400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Reinvestment Risk</a:t>
          </a:r>
          <a:endParaRPr lang="en-US" sz="1800" kern="1200" dirty="0"/>
        </a:p>
      </dsp:txBody>
      <dsp:txXfrm>
        <a:off x="461830" y="0"/>
        <a:ext cx="1853595" cy="914400"/>
      </dsp:txXfrm>
    </dsp:sp>
    <dsp:sp modelId="{DDDB390D-64CF-4AB8-A2FB-839B6DDA6541}">
      <dsp:nvSpPr>
        <dsp:cNvPr id="0" name=""/>
        <dsp:cNvSpPr/>
      </dsp:nvSpPr>
      <dsp:spPr>
        <a:xfrm>
          <a:off x="2495826" y="0"/>
          <a:ext cx="2767995" cy="914400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ts val="192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Significant interest rate risk</a:t>
          </a:r>
          <a:endParaRPr lang="en-US" sz="1600" kern="1200" dirty="0"/>
        </a:p>
      </dsp:txBody>
      <dsp:txXfrm>
        <a:off x="2953026" y="0"/>
        <a:ext cx="1853595" cy="9144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EA0847-09D4-43FD-9961-A5170D9AFEB5}">
      <dsp:nvSpPr>
        <dsp:cNvPr id="0" name=""/>
        <dsp:cNvSpPr/>
      </dsp:nvSpPr>
      <dsp:spPr>
        <a:xfrm>
          <a:off x="2262" y="18778"/>
          <a:ext cx="2756098" cy="110243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0000"/>
              </a:solidFill>
              <a:latin typeface="+mn-lt"/>
            </a:rPr>
            <a:t>Lack of enough data </a:t>
          </a:r>
          <a:endParaRPr lang="en-US" sz="1600" b="1" kern="1200" dirty="0">
            <a:solidFill>
              <a:srgbClr val="FF0000"/>
            </a:solidFill>
            <a:latin typeface="+mn-lt"/>
          </a:endParaRPr>
        </a:p>
      </dsp:txBody>
      <dsp:txXfrm>
        <a:off x="553482" y="18778"/>
        <a:ext cx="1653659" cy="1102439"/>
      </dsp:txXfrm>
    </dsp:sp>
    <dsp:sp modelId="{02190A60-D2D3-40F4-9D05-1328B1DEB844}">
      <dsp:nvSpPr>
        <dsp:cNvPr id="0" name=""/>
        <dsp:cNvSpPr/>
      </dsp:nvSpPr>
      <dsp:spPr>
        <a:xfrm>
          <a:off x="2482750" y="18778"/>
          <a:ext cx="2756098" cy="1102439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1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Continuous</a:t>
          </a:r>
          <a:r>
            <a:rPr kumimoji="0" lang="en-US" sz="1600" b="0" i="0" u="none" strike="noStrike" kern="1200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 change in demographics and soci</a:t>
          </a:r>
          <a:r>
            <a:rPr lang="en-US" sz="1600" kern="1200" dirty="0" smtClean="0">
              <a:latin typeface="+mn-lt"/>
            </a:rPr>
            <a:t>o economic factors</a:t>
          </a:r>
          <a:endParaRPr lang="en-US" sz="1600" kern="1200" dirty="0">
            <a:latin typeface="+mn-lt"/>
          </a:endParaRPr>
        </a:p>
      </dsp:txBody>
      <dsp:txXfrm>
        <a:off x="3033970" y="18778"/>
        <a:ext cx="1653659" cy="1102439"/>
      </dsp:txXfrm>
    </dsp:sp>
    <dsp:sp modelId="{DDDB390D-64CF-4AB8-A2FB-839B6DDA6541}">
      <dsp:nvSpPr>
        <dsp:cNvPr id="0" name=""/>
        <dsp:cNvSpPr/>
      </dsp:nvSpPr>
      <dsp:spPr>
        <a:xfrm>
          <a:off x="4963239" y="18778"/>
          <a:ext cx="2756098" cy="1102439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ts val="1920"/>
            </a:lnSpc>
            <a:spcBef>
              <a:spcPct val="0"/>
            </a:spcBef>
            <a:spcAft>
              <a:spcPct val="35000"/>
            </a:spcAft>
          </a:pPr>
          <a:r>
            <a:rPr kumimoji="0" lang="en-US" sz="1600" b="0" i="0" u="none" strike="noStrike" kern="1200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rPr>
            <a:t>Difficult to forecast expected mortality improvements</a:t>
          </a:r>
          <a:endParaRPr lang="en-US" sz="1600" kern="1200" dirty="0">
            <a:latin typeface="+mn-lt"/>
          </a:endParaRPr>
        </a:p>
      </dsp:txBody>
      <dsp:txXfrm>
        <a:off x="5514459" y="18778"/>
        <a:ext cx="1653659" cy="1102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0.15482</cdr:x>
      <cdr:y>0.2185</cdr:y>
    </cdr:from>
    <cdr:to>
      <cdr:x>0.92128</cdr:x>
      <cdr:y>0.60816</cdr:y>
    </cdr:to>
    <cdr:cxnSp macro="">
      <cdr:nvCxnSpPr>
        <cdr:cNvPr id="2" name="Straight Arrow Connector 1"/>
        <cdr:cNvCxnSpPr/>
      </cdr:nvCxnSpPr>
      <cdr:spPr>
        <a:xfrm xmlns:a="http://schemas.openxmlformats.org/drawingml/2006/main" flipV="1">
          <a:off x="919726" y="616688"/>
          <a:ext cx="4553360" cy="109978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2EFBB-0BCC-4A1D-9ED8-84B8867ABABE}" type="datetimeFigureOut">
              <a:rPr lang="en-IN" smtClean="0"/>
              <a:t>25-08-2023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IN" smtClean="0"/>
              <a:t>1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3F371-8F35-4F90-9E77-40C93ED625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621781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2B5A-112C-4AE6-875C-0ED6994DC26A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3E7AC-6455-4A0F-B654-220C7D7B7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6444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49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9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82724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48097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00998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4665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986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576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194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552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849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26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9DE1F-5E27-4B45-9D15-005F28CE43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21966-726A-4E9E-9E02-D49DCD2200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6E245-2043-4183-82FC-0A7BD6A0EB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73AEE-D506-4373-89E6-5210E2A754A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8" name="Group 10"/>
          <p:cNvGrpSpPr/>
          <p:nvPr userDrawn="1"/>
        </p:nvGrpSpPr>
        <p:grpSpPr>
          <a:xfrm>
            <a:off x="359371" y="228600"/>
            <a:ext cx="11832629" cy="1284827"/>
            <a:chOff x="269528" y="5496973"/>
            <a:chExt cx="8874472" cy="1284827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528" y="5496973"/>
              <a:ext cx="14830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Bahamas" pitchFamily="34" charset="0"/>
                  <a:cs typeface="Times New Roman" pitchFamily="18" charset="0"/>
                </a:rPr>
                <a:t>Institute of Actuaries of India</a:t>
              </a:r>
              <a:endPara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11" name="Rectangle 10"/>
          <p:cNvSpPr/>
          <p:nvPr userDrawn="1"/>
        </p:nvSpPr>
        <p:spPr>
          <a:xfrm>
            <a:off x="0" y="2743201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 smtClean="0">
                <a:latin typeface="Garamond" pitchFamily="18" charset="0"/>
                <a:ea typeface="Verdana" pitchFamily="34" charset="0"/>
                <a:cs typeface="Verdana" pitchFamily="34" charset="0"/>
              </a:rPr>
              <a:t>Title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3733800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 smtClean="0">
                <a:latin typeface="Garamond" pitchFamily="18" charset="0"/>
                <a:ea typeface="Verdana" pitchFamily="34" charset="0"/>
                <a:cs typeface="Verdana" pitchFamily="34" charset="0"/>
              </a:rPr>
              <a:t>By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8FD5A-4369-451A-AE4B-9EB0FD82F6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9C963-6CA3-4910-ACAB-89103C5891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118C919-524D-4AE6-802D-F6FBC61D86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72" r:id="rId7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9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13" Type="http://schemas.openxmlformats.org/officeDocument/2006/relationships/diagramQuickStyle" Target="../diagrams/quickStyle5.xml"/><Relationship Id="rId18" Type="http://schemas.openxmlformats.org/officeDocument/2006/relationships/diagramQuickStyle" Target="../diagrams/quickStyle6.xml"/><Relationship Id="rId3" Type="http://schemas.openxmlformats.org/officeDocument/2006/relationships/image" Target="../media/image4.jpg"/><Relationship Id="rId21" Type="http://schemas.openxmlformats.org/officeDocument/2006/relationships/diagramData" Target="../diagrams/data7.xml"/><Relationship Id="rId7" Type="http://schemas.openxmlformats.org/officeDocument/2006/relationships/diagramLayout" Target="../diagrams/layout4.xml"/><Relationship Id="rId12" Type="http://schemas.openxmlformats.org/officeDocument/2006/relationships/diagramLayout" Target="../diagrams/layout5.xml"/><Relationship Id="rId17" Type="http://schemas.openxmlformats.org/officeDocument/2006/relationships/diagramLayout" Target="../diagrams/layout6.xml"/><Relationship Id="rId25" Type="http://schemas.microsoft.com/office/2007/relationships/diagramDrawing" Target="../diagrams/drawing7.xml"/><Relationship Id="rId2" Type="http://schemas.openxmlformats.org/officeDocument/2006/relationships/notesSlide" Target="../notesSlides/notesSlide9.xml"/><Relationship Id="rId16" Type="http://schemas.openxmlformats.org/officeDocument/2006/relationships/diagramData" Target="../diagrams/data6.xml"/><Relationship Id="rId20" Type="http://schemas.microsoft.com/office/2007/relationships/diagramDrawing" Target="../diagrams/drawing6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4.xml"/><Relationship Id="rId11" Type="http://schemas.openxmlformats.org/officeDocument/2006/relationships/diagramData" Target="../diagrams/data5.xml"/><Relationship Id="rId24" Type="http://schemas.openxmlformats.org/officeDocument/2006/relationships/diagramColors" Target="../diagrams/colors7.xml"/><Relationship Id="rId5" Type="http://schemas.openxmlformats.org/officeDocument/2006/relationships/image" Target="../media/image6.png"/><Relationship Id="rId15" Type="http://schemas.microsoft.com/office/2007/relationships/diagramDrawing" Target="../diagrams/drawing5.xml"/><Relationship Id="rId23" Type="http://schemas.openxmlformats.org/officeDocument/2006/relationships/diagramQuickStyle" Target="../diagrams/quickStyle7.xml"/><Relationship Id="rId10" Type="http://schemas.microsoft.com/office/2007/relationships/diagramDrawing" Target="../diagrams/drawing4.xml"/><Relationship Id="rId19" Type="http://schemas.openxmlformats.org/officeDocument/2006/relationships/diagramColors" Target="../diagrams/colors6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4.xml"/><Relationship Id="rId14" Type="http://schemas.openxmlformats.org/officeDocument/2006/relationships/diagramColors" Target="../diagrams/colors5.xml"/><Relationship Id="rId22" Type="http://schemas.openxmlformats.org/officeDocument/2006/relationships/diagramLayout" Target="../diagrams/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8.xml"/><Relationship Id="rId13" Type="http://schemas.openxmlformats.org/officeDocument/2006/relationships/diagramQuickStyle" Target="../diagrams/quickStyle9.xml"/><Relationship Id="rId18" Type="http://schemas.openxmlformats.org/officeDocument/2006/relationships/diagramQuickStyle" Target="../diagrams/quickStyle10.xml"/><Relationship Id="rId3" Type="http://schemas.openxmlformats.org/officeDocument/2006/relationships/image" Target="../media/image4.jpg"/><Relationship Id="rId7" Type="http://schemas.openxmlformats.org/officeDocument/2006/relationships/diagramLayout" Target="../diagrams/layout8.xml"/><Relationship Id="rId12" Type="http://schemas.openxmlformats.org/officeDocument/2006/relationships/diagramLayout" Target="../diagrams/layout9.xml"/><Relationship Id="rId17" Type="http://schemas.openxmlformats.org/officeDocument/2006/relationships/diagramLayout" Target="../diagrams/layout10.xml"/><Relationship Id="rId2" Type="http://schemas.openxmlformats.org/officeDocument/2006/relationships/notesSlide" Target="../notesSlides/notesSlide10.xml"/><Relationship Id="rId16" Type="http://schemas.openxmlformats.org/officeDocument/2006/relationships/diagramData" Target="../diagrams/data10.xml"/><Relationship Id="rId20" Type="http://schemas.microsoft.com/office/2007/relationships/diagramDrawing" Target="../diagrams/drawing10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8.xml"/><Relationship Id="rId11" Type="http://schemas.openxmlformats.org/officeDocument/2006/relationships/diagramData" Target="../diagrams/data9.xml"/><Relationship Id="rId5" Type="http://schemas.openxmlformats.org/officeDocument/2006/relationships/image" Target="../media/image6.png"/><Relationship Id="rId15" Type="http://schemas.microsoft.com/office/2007/relationships/diagramDrawing" Target="../diagrams/drawing9.xml"/><Relationship Id="rId10" Type="http://schemas.microsoft.com/office/2007/relationships/diagramDrawing" Target="../diagrams/drawing8.xml"/><Relationship Id="rId19" Type="http://schemas.openxmlformats.org/officeDocument/2006/relationships/diagramColors" Target="../diagrams/colors10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8.xml"/><Relationship Id="rId14" Type="http://schemas.openxmlformats.org/officeDocument/2006/relationships/diagramColors" Target="../diagrams/colors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e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4.jp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1.xml"/><Relationship Id="rId5" Type="http://schemas.openxmlformats.org/officeDocument/2006/relationships/image" Target="../media/image6.png"/><Relationship Id="rId10" Type="http://schemas.microsoft.com/office/2007/relationships/diagramDrawing" Target="../diagrams/drawing1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4.jpg"/><Relationship Id="rId7" Type="http://schemas.openxmlformats.org/officeDocument/2006/relationships/diagramLayout" Target="../diagrams/layou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5" Type="http://schemas.openxmlformats.org/officeDocument/2006/relationships/image" Target="../media/image6.png"/><Relationship Id="rId10" Type="http://schemas.microsoft.com/office/2007/relationships/diagramDrawing" Target="../diagrams/drawing2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image" Target="../media/image4.jpg"/><Relationship Id="rId7" Type="http://schemas.openxmlformats.org/officeDocument/2006/relationships/diagramLayout" Target="../diagrams/layout3.xml"/><Relationship Id="rId12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3.xml"/><Relationship Id="rId11" Type="http://schemas.openxmlformats.org/officeDocument/2006/relationships/chart" Target="../charts/chart1.xml"/><Relationship Id="rId5" Type="http://schemas.openxmlformats.org/officeDocument/2006/relationships/image" Target="../media/image6.png"/><Relationship Id="rId10" Type="http://schemas.microsoft.com/office/2007/relationships/diagramDrawing" Target="../diagrams/drawing3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600" y="3503068"/>
            <a:ext cx="1588491" cy="1600200"/>
          </a:xfrm>
          <a:prstGeom prst="rect">
            <a:avLst/>
          </a:prstGeom>
        </p:spPr>
      </p:pic>
      <p:sp>
        <p:nvSpPr>
          <p:cNvPr id="4" name="Rectangle 150"/>
          <p:cNvSpPr txBox="1">
            <a:spLocks noChangeArrowheads="1"/>
          </p:cNvSpPr>
          <p:nvPr/>
        </p:nvSpPr>
        <p:spPr>
          <a:xfrm>
            <a:off x="1752600" y="3581400"/>
            <a:ext cx="9731374" cy="6477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s-UY" altLang="en-US" sz="3200" b="1" kern="0" dirty="0" err="1" smtClean="0">
                <a:solidFill>
                  <a:srgbClr val="0000CC"/>
                </a:solidFill>
              </a:rPr>
              <a:t>Annuities</a:t>
            </a:r>
            <a:r>
              <a:rPr lang="es-UY" altLang="en-US" sz="3200" b="1" kern="0" dirty="0" smtClean="0">
                <a:solidFill>
                  <a:srgbClr val="0000CC"/>
                </a:solidFill>
              </a:rPr>
              <a:t> – </a:t>
            </a:r>
            <a:r>
              <a:rPr lang="es-UY" altLang="en-US" sz="3200" b="1" kern="0" dirty="0" err="1" smtClean="0">
                <a:solidFill>
                  <a:srgbClr val="0000CC"/>
                </a:solidFill>
              </a:rPr>
              <a:t>Pricing</a:t>
            </a:r>
            <a:r>
              <a:rPr lang="es-UY" altLang="en-US" sz="3200" b="1" kern="0" dirty="0" smtClean="0">
                <a:solidFill>
                  <a:srgbClr val="0000CC"/>
                </a:solidFill>
              </a:rPr>
              <a:t>, Key </a:t>
            </a:r>
            <a:r>
              <a:rPr lang="es-UY" altLang="en-US" sz="3200" b="1" kern="0" dirty="0" err="1" smtClean="0">
                <a:solidFill>
                  <a:srgbClr val="0000CC"/>
                </a:solidFill>
              </a:rPr>
              <a:t>Risks</a:t>
            </a:r>
            <a:r>
              <a:rPr lang="es-UY" altLang="en-US" sz="3200" b="1" kern="0" dirty="0" smtClean="0">
                <a:solidFill>
                  <a:srgbClr val="0000CC"/>
                </a:solidFill>
              </a:rPr>
              <a:t> &amp; </a:t>
            </a:r>
            <a:r>
              <a:rPr lang="es-UY" altLang="en-US" sz="3200" b="1" kern="0" dirty="0" err="1" smtClean="0">
                <a:solidFill>
                  <a:srgbClr val="0000CC"/>
                </a:solidFill>
              </a:rPr>
              <a:t>Recent</a:t>
            </a:r>
            <a:r>
              <a:rPr lang="es-UY" altLang="en-US" sz="3200" b="1" kern="0" dirty="0" smtClean="0">
                <a:solidFill>
                  <a:srgbClr val="0000CC"/>
                </a:solidFill>
              </a:rPr>
              <a:t> </a:t>
            </a:r>
            <a:r>
              <a:rPr lang="es-UY" altLang="en-US" sz="3200" b="1" kern="0" dirty="0" err="1" smtClean="0">
                <a:solidFill>
                  <a:srgbClr val="0000CC"/>
                </a:solidFill>
              </a:rPr>
              <a:t>Trends</a:t>
            </a:r>
            <a:r>
              <a:rPr lang="es-UY" altLang="en-US" sz="3200" b="1" kern="0" dirty="0" smtClean="0">
                <a:solidFill>
                  <a:srgbClr val="0000CC"/>
                </a:solidFill>
              </a:rPr>
              <a:t> </a:t>
            </a:r>
            <a:endParaRPr lang="es-ES" altLang="en-US" sz="3200" b="1" kern="0" dirty="0">
              <a:solidFill>
                <a:srgbClr val="0000CC"/>
              </a:solidFill>
            </a:endParaRPr>
          </a:p>
        </p:txBody>
      </p:sp>
      <p:sp>
        <p:nvSpPr>
          <p:cNvPr id="5" name="Rectangle 168"/>
          <p:cNvSpPr>
            <a:spLocks noChangeArrowheads="1"/>
          </p:cNvSpPr>
          <p:nvPr/>
        </p:nvSpPr>
        <p:spPr bwMode="auto">
          <a:xfrm>
            <a:off x="1774826" y="4495800"/>
            <a:ext cx="6378574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endParaRPr lang="en-US" altLang="en-US" sz="1800" b="1" dirty="0">
              <a:solidFill>
                <a:schemeClr val="tx1"/>
              </a:solidFill>
            </a:endParaRPr>
          </a:p>
          <a:p>
            <a:pPr algn="l"/>
            <a:r>
              <a:rPr lang="en-US" altLang="en-US" sz="1800" b="1" dirty="0" smtClean="0">
                <a:solidFill>
                  <a:schemeClr val="tx1"/>
                </a:solidFill>
              </a:rPr>
              <a:t>Nancy Gupta</a:t>
            </a:r>
          </a:p>
          <a:p>
            <a:pPr algn="l"/>
            <a:r>
              <a:rPr lang="en-US" altLang="en-US" sz="1800" b="1" dirty="0" smtClean="0">
                <a:solidFill>
                  <a:schemeClr val="tx1"/>
                </a:solidFill>
              </a:rPr>
              <a:t>Head Pricing – HDFC Life</a:t>
            </a:r>
          </a:p>
          <a:p>
            <a:pPr algn="l"/>
            <a:r>
              <a:rPr lang="en-US" altLang="en-US" sz="1800" b="1" dirty="0" smtClean="0">
                <a:solidFill>
                  <a:schemeClr val="tx1"/>
                </a:solidFill>
              </a:rPr>
              <a:t>Appointed Actuary – HDFC International and Life Re</a:t>
            </a:r>
            <a:endParaRPr lang="en-US" altLang="en-US" sz="1800" b="1" dirty="0">
              <a:solidFill>
                <a:schemeClr val="tx1"/>
              </a:solidFill>
            </a:endParaRPr>
          </a:p>
          <a:p>
            <a:pPr algn="l"/>
            <a:r>
              <a:rPr lang="en-US" altLang="en-US" sz="1800" b="1" dirty="0">
                <a:solidFill>
                  <a:schemeClr val="tx1"/>
                </a:solidFill>
              </a:rPr>
              <a:t/>
            </a:r>
            <a:br>
              <a:rPr lang="en-US" altLang="en-US" sz="1800" b="1" dirty="0">
                <a:solidFill>
                  <a:schemeClr val="tx1"/>
                </a:solidFill>
              </a:rPr>
            </a:br>
            <a:endParaRPr lang="es-ES" altLang="en-US" sz="1800" b="1" dirty="0">
              <a:solidFill>
                <a:schemeClr val="tx1"/>
              </a:solidFill>
            </a:endParaRPr>
          </a:p>
        </p:txBody>
      </p:sp>
      <p:sp>
        <p:nvSpPr>
          <p:cNvPr id="6" name="Rectangle 150"/>
          <p:cNvSpPr txBox="1">
            <a:spLocks noChangeArrowheads="1"/>
          </p:cNvSpPr>
          <p:nvPr/>
        </p:nvSpPr>
        <p:spPr>
          <a:xfrm>
            <a:off x="1774826" y="1333500"/>
            <a:ext cx="8740774" cy="6477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s-UY" altLang="en-US" sz="3600" b="1" kern="0" dirty="0" err="1" smtClean="0">
                <a:solidFill>
                  <a:schemeClr val="bg1"/>
                </a:solidFill>
              </a:rPr>
              <a:t>Current</a:t>
            </a:r>
            <a:r>
              <a:rPr lang="es-UY" altLang="en-US" sz="3600" b="1" kern="0" dirty="0" smtClean="0">
                <a:solidFill>
                  <a:schemeClr val="bg1"/>
                </a:solidFill>
              </a:rPr>
              <a:t> </a:t>
            </a:r>
            <a:r>
              <a:rPr lang="es-UY" altLang="en-US" sz="3600" b="1" kern="0" dirty="0" err="1" smtClean="0">
                <a:solidFill>
                  <a:schemeClr val="bg1"/>
                </a:solidFill>
              </a:rPr>
              <a:t>Issues</a:t>
            </a:r>
            <a:r>
              <a:rPr lang="es-UY" altLang="en-US" sz="3600" b="1" kern="0" dirty="0" smtClean="0">
                <a:solidFill>
                  <a:schemeClr val="bg1"/>
                </a:solidFill>
              </a:rPr>
              <a:t> in </a:t>
            </a:r>
            <a:r>
              <a:rPr lang="es-UY" altLang="en-US" sz="3600" b="1" kern="0" dirty="0" err="1" smtClean="0">
                <a:solidFill>
                  <a:schemeClr val="bg1"/>
                </a:solidFill>
              </a:rPr>
              <a:t>Retirement</a:t>
            </a:r>
            <a:r>
              <a:rPr lang="es-UY" altLang="en-US" sz="3600" b="1" kern="0" dirty="0" smtClean="0">
                <a:solidFill>
                  <a:schemeClr val="bg1"/>
                </a:solidFill>
              </a:rPr>
              <a:t> </a:t>
            </a:r>
            <a:r>
              <a:rPr lang="es-UY" altLang="en-US" sz="3600" b="1" kern="0" dirty="0" err="1" smtClean="0">
                <a:solidFill>
                  <a:schemeClr val="bg1"/>
                </a:solidFill>
              </a:rPr>
              <a:t>Benefits</a:t>
            </a:r>
            <a:endParaRPr lang="es-UY" altLang="en-US" sz="3600" b="1" kern="0" dirty="0">
              <a:solidFill>
                <a:schemeClr val="bg1"/>
              </a:solidFill>
            </a:endParaRPr>
          </a:p>
          <a:p>
            <a:pPr algn="l"/>
            <a:r>
              <a:rPr lang="es-UY" altLang="en-US" sz="3600" b="1" kern="0" dirty="0" smtClean="0">
                <a:solidFill>
                  <a:schemeClr val="bg1"/>
                </a:solidFill>
              </a:rPr>
              <a:t>Mumbai  </a:t>
            </a:r>
            <a:endParaRPr lang="es-UY" altLang="en-US" sz="3600" b="1" kern="0" dirty="0">
              <a:solidFill>
                <a:schemeClr val="bg1"/>
              </a:solidFill>
            </a:endParaRPr>
          </a:p>
          <a:p>
            <a:pPr algn="l"/>
            <a:r>
              <a:rPr lang="es-UY" altLang="en-US" sz="3600" b="1" kern="0" dirty="0" err="1" smtClean="0">
                <a:solidFill>
                  <a:schemeClr val="bg1"/>
                </a:solidFill>
              </a:rPr>
              <a:t>Aug</a:t>
            </a:r>
            <a:r>
              <a:rPr lang="es-UY" altLang="en-US" sz="3600" b="1" kern="0" dirty="0" smtClean="0">
                <a:solidFill>
                  <a:schemeClr val="bg1"/>
                </a:solidFill>
              </a:rPr>
              <a:t> 25, 2023</a:t>
            </a:r>
            <a:endParaRPr lang="es-ES" altLang="en-US" sz="360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43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307754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828800" y="463109"/>
            <a:ext cx="80772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 smtClean="0">
                <a:solidFill>
                  <a:schemeClr val="tx1"/>
                </a:solidFill>
              </a:rPr>
              <a:t>General Product Structure    </a:t>
            </a:r>
            <a:endParaRPr lang="en-US" altLang="en-US" kern="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231" y="1803400"/>
            <a:ext cx="5898281" cy="1397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232" y="3937000"/>
            <a:ext cx="5898281" cy="1397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993231" y="1352331"/>
            <a:ext cx="5910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Annuity For Life</a:t>
            </a:r>
            <a:endParaRPr lang="en-US" b="1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2014487" y="3429000"/>
            <a:ext cx="5910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Annuity For Life with Return of Capital</a:t>
            </a:r>
            <a:endParaRPr lang="en-US" b="1" u="sng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150" y="5867400"/>
            <a:ext cx="628650" cy="838200"/>
          </a:xfrm>
          <a:prstGeom prst="rect">
            <a:avLst/>
          </a:prstGeom>
        </p:spPr>
      </p:pic>
      <p:sp>
        <p:nvSpPr>
          <p:cNvPr id="16" name="Right Brace 15"/>
          <p:cNvSpPr/>
          <p:nvPr/>
        </p:nvSpPr>
        <p:spPr bwMode="auto">
          <a:xfrm rot="5400000">
            <a:off x="5232655" y="3377944"/>
            <a:ext cx="316047" cy="4685360"/>
          </a:xfrm>
          <a:prstGeom prst="rightBrace">
            <a:avLst>
              <a:gd name="adj1" fmla="val 8333"/>
              <a:gd name="adj2" fmla="val 5303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95487" y="5321003"/>
            <a:ext cx="5910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Return of Capital on Death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8569290" y="1762323"/>
            <a:ext cx="3366036" cy="41163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b="1" u="sng" dirty="0" smtClean="0">
                <a:solidFill>
                  <a:schemeClr val="tx1"/>
                </a:solidFill>
              </a:rPr>
              <a:t>Most widely used options</a:t>
            </a: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000" b="1" u="sng" dirty="0" smtClean="0">
              <a:solidFill>
                <a:schemeClr val="tx1"/>
              </a:solidFill>
            </a:endParaRP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 smtClean="0">
                <a:solidFill>
                  <a:schemeClr val="tx1"/>
                </a:solidFill>
              </a:rPr>
              <a:t>Annuity for Life</a:t>
            </a: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 smtClean="0">
                <a:solidFill>
                  <a:schemeClr val="tx1"/>
                </a:solidFill>
              </a:rPr>
              <a:t>Annuity for Life with ROC</a:t>
            </a:r>
          </a:p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US" sz="2000" dirty="0">
              <a:solidFill>
                <a:schemeClr val="tx1"/>
              </a:solidFill>
            </a:endParaRP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b="1" u="sng" dirty="0" smtClean="0">
                <a:solidFill>
                  <a:schemeClr val="tx1"/>
                </a:solidFill>
              </a:rPr>
              <a:t>Other Flexibilities</a:t>
            </a: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000" dirty="0" smtClean="0">
              <a:solidFill>
                <a:schemeClr val="tx1"/>
              </a:solidFill>
            </a:endParaRP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 smtClean="0">
                <a:solidFill>
                  <a:schemeClr val="tx1"/>
                </a:solidFill>
              </a:rPr>
              <a:t>Immediate / Deferred</a:t>
            </a: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000" dirty="0" smtClean="0">
              <a:solidFill>
                <a:schemeClr val="tx1"/>
              </a:solidFill>
            </a:endParaRP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 smtClean="0">
                <a:solidFill>
                  <a:schemeClr val="tx1"/>
                </a:solidFill>
              </a:rPr>
              <a:t>Single Life / Joint Life</a:t>
            </a: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000" dirty="0">
              <a:solidFill>
                <a:schemeClr val="tx1"/>
              </a:solidFill>
            </a:endParaRP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 smtClean="0">
                <a:solidFill>
                  <a:schemeClr val="tx1"/>
                </a:solidFill>
              </a:rPr>
              <a:t>Single Premium / Regular Premium </a:t>
            </a:r>
            <a:endParaRPr lang="en-US" sz="2000" dirty="0">
              <a:solidFill>
                <a:schemeClr val="tx1"/>
              </a:solidFill>
            </a:endParaRP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000" dirty="0">
              <a:solidFill>
                <a:schemeClr val="tx1"/>
              </a:solidFill>
            </a:endParaRP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84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2133600"/>
            <a:ext cx="8305800" cy="276998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pPr algn="ctr"/>
            <a:r>
              <a:rPr lang="en-US" sz="3000" b="1" dirty="0" smtClean="0">
                <a:solidFill>
                  <a:schemeClr val="bg1"/>
                </a:solidFill>
              </a:rPr>
              <a:t>PRICING &amp; KEY RISKS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endParaRPr lang="en-IN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74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307754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828800" y="463109"/>
            <a:ext cx="89154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 smtClean="0">
                <a:solidFill>
                  <a:schemeClr val="tx1"/>
                </a:solidFill>
              </a:rPr>
              <a:t>QUIZ TIME!!!	</a:t>
            </a:r>
            <a:endParaRPr lang="en-US" altLang="en-US" kern="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00" y="1600200"/>
            <a:ext cx="8915400" cy="38164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is the largest risk for an insurance company while pricing an ‘Annuity with Return of Contribution’</a:t>
            </a:r>
          </a:p>
          <a:p>
            <a:pPr marL="342900" indent="-342900">
              <a:buAutoNum type="alphaLcPeriod"/>
            </a:pPr>
            <a:endParaRPr lang="en-US" dirty="0" smtClean="0"/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US" sz="2200" dirty="0" smtClean="0"/>
              <a:t>Interest Rate Risk</a:t>
            </a: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US" sz="2200" dirty="0" smtClean="0"/>
              <a:t>Inflation</a:t>
            </a: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US" sz="2200" dirty="0" smtClean="0"/>
              <a:t>Longevity Risk</a:t>
            </a: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en-US" sz="2200" dirty="0" smtClean="0"/>
              <a:t>Long term Expenses</a:t>
            </a:r>
          </a:p>
        </p:txBody>
      </p:sp>
    </p:spTree>
    <p:extLst>
      <p:ext uri="{BB962C8B-B14F-4D97-AF65-F5344CB8AC3E}">
        <p14:creationId xmlns:p14="http://schemas.microsoft.com/office/powerpoint/2010/main" val="228467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307754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880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endParaRPr lang="en-US" altLang="en-US" kern="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933700" y="1610872"/>
            <a:ext cx="75057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altLang="en-US" kern="0" dirty="0"/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19250926"/>
              </p:ext>
            </p:extLst>
          </p:nvPr>
        </p:nvGraphicFramePr>
        <p:xfrm>
          <a:off x="2032000" y="68580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880574" y="551542"/>
            <a:ext cx="8609626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 smtClean="0">
                <a:solidFill>
                  <a:schemeClr val="tx1"/>
                </a:solidFill>
              </a:rPr>
              <a:t>Pricing &amp; Key Risks - Annuity</a:t>
            </a:r>
            <a:endParaRPr lang="en-US" altLang="en-US" kern="0" dirty="0">
              <a:solidFill>
                <a:schemeClr val="tx1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752600" y="1532365"/>
            <a:ext cx="9982200" cy="457210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2200" i="1" kern="0" dirty="0" smtClean="0"/>
              <a:t>Annuity Pricing is nothing but pricing of key underlying risks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altLang="en-US" sz="800" u="sng" kern="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2000" u="sng" kern="0" dirty="0" smtClean="0"/>
              <a:t>Market Risk</a:t>
            </a:r>
            <a:r>
              <a:rPr lang="en-US" altLang="en-US" sz="2000" kern="0" dirty="0" smtClean="0"/>
              <a:t> (Interest Rate Risk) </a:t>
            </a:r>
          </a:p>
          <a:p>
            <a:pPr marL="0" indent="0">
              <a:buNone/>
            </a:pPr>
            <a:endParaRPr lang="en-US" altLang="en-US" sz="2800" kern="0" dirty="0" smtClean="0"/>
          </a:p>
          <a:p>
            <a:pPr marL="0" indent="0">
              <a:buNone/>
            </a:pPr>
            <a:endParaRPr lang="en-US" altLang="en-US" sz="2800" kern="0" dirty="0"/>
          </a:p>
          <a:p>
            <a:pPr marL="0" indent="0">
              <a:buNone/>
            </a:pPr>
            <a:endParaRPr lang="en-US" altLang="en-US" sz="2800" kern="0" dirty="0" smtClean="0"/>
          </a:p>
          <a:p>
            <a:pPr marL="0" indent="0">
              <a:spcBef>
                <a:spcPct val="0"/>
              </a:spcBef>
              <a:buNone/>
            </a:pPr>
            <a:endParaRPr lang="en-US" altLang="en-US" sz="2000" u="sng" dirty="0" smtClean="0">
              <a:latin typeface="Arial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en-US" sz="2000" u="sng" dirty="0">
              <a:latin typeface="Arial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en-US" sz="2000" u="sng" dirty="0">
              <a:latin typeface="Arial" pitchFamily="34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209097407"/>
              </p:ext>
            </p:extLst>
          </p:nvPr>
        </p:nvGraphicFramePr>
        <p:xfrm>
          <a:off x="2438400" y="2517604"/>
          <a:ext cx="77216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510434350"/>
              </p:ext>
            </p:extLst>
          </p:nvPr>
        </p:nvGraphicFramePr>
        <p:xfrm>
          <a:off x="2423652" y="3684452"/>
          <a:ext cx="77216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" r:lo="rId17" r:qs="rId18" r:cs="rId19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578359797"/>
              </p:ext>
            </p:extLst>
          </p:nvPr>
        </p:nvGraphicFramePr>
        <p:xfrm>
          <a:off x="4876800" y="4846385"/>
          <a:ext cx="5268452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1" r:lo="rId22" r:qs="rId23" r:cs="rId2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323452" y="5906976"/>
            <a:ext cx="5651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This is an important assumption for any type of annuity.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0209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11" grpId="0">
        <p:bldAsOne/>
      </p:bldGraphic>
      <p:bldGraphic spid="12" grpId="0">
        <p:bldAsOne/>
      </p:bldGraphic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307754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880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endParaRPr lang="en-US" altLang="en-US" kern="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933700" y="1610872"/>
            <a:ext cx="75057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altLang="en-US" kern="0" dirty="0"/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19250926"/>
              </p:ext>
            </p:extLst>
          </p:nvPr>
        </p:nvGraphicFramePr>
        <p:xfrm>
          <a:off x="2032000" y="68580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880574" y="551542"/>
            <a:ext cx="8609626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 smtClean="0">
                <a:solidFill>
                  <a:schemeClr val="tx1"/>
                </a:solidFill>
              </a:rPr>
              <a:t>Pricing &amp; Key Risks - Annuity</a:t>
            </a:r>
            <a:endParaRPr lang="en-US" altLang="en-US" kern="0" dirty="0">
              <a:solidFill>
                <a:schemeClr val="tx1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752600" y="1532365"/>
            <a:ext cx="9982200" cy="457210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2200" i="1" kern="0" dirty="0" smtClean="0"/>
              <a:t>Annuity Pricing is nothing but pricing of key underlying risks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altLang="en-US" sz="800" u="sng" kern="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2000" u="sng" kern="0" dirty="0" smtClean="0"/>
              <a:t>Longevity Risk</a:t>
            </a:r>
            <a:r>
              <a:rPr lang="en-US" altLang="en-US" sz="2000" kern="0" dirty="0" smtClean="0"/>
              <a:t>  </a:t>
            </a:r>
          </a:p>
          <a:p>
            <a:pPr marL="0" indent="0">
              <a:buNone/>
            </a:pPr>
            <a:endParaRPr lang="en-US" altLang="en-US" sz="2800" kern="0" dirty="0" smtClean="0"/>
          </a:p>
          <a:p>
            <a:pPr marL="0" indent="0">
              <a:buNone/>
            </a:pPr>
            <a:endParaRPr lang="en-US" altLang="en-US" sz="2800" kern="0" dirty="0"/>
          </a:p>
          <a:p>
            <a:pPr marL="0" indent="0">
              <a:buNone/>
            </a:pPr>
            <a:endParaRPr lang="en-US" altLang="en-US" sz="2800" kern="0" dirty="0" smtClean="0"/>
          </a:p>
          <a:p>
            <a:pPr marL="0" indent="0">
              <a:spcBef>
                <a:spcPct val="0"/>
              </a:spcBef>
              <a:buNone/>
            </a:pPr>
            <a:endParaRPr lang="en-US" altLang="en-US" sz="2000" u="sng" dirty="0" smtClean="0">
              <a:latin typeface="Arial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en-US" sz="2000" u="sng" dirty="0">
              <a:latin typeface="Arial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en-US" sz="2000" u="sng" dirty="0">
              <a:latin typeface="Arial" pitchFamily="34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815817867"/>
              </p:ext>
            </p:extLst>
          </p:nvPr>
        </p:nvGraphicFramePr>
        <p:xfrm>
          <a:off x="2438400" y="2517604"/>
          <a:ext cx="7721600" cy="1139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775882769"/>
              </p:ext>
            </p:extLst>
          </p:nvPr>
        </p:nvGraphicFramePr>
        <p:xfrm>
          <a:off x="4914900" y="3818416"/>
          <a:ext cx="5245100" cy="1018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" r:lo="rId17" r:qs="rId18" r:cs="rId19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077531" y="5232797"/>
            <a:ext cx="84433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Longevity assumption is extremely critical when it comes to ‘Life Annuity’ pricing;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But addition of </a:t>
            </a:r>
            <a:r>
              <a:rPr lang="en-US" dirty="0" err="1" smtClean="0"/>
              <a:t>RoC</a:t>
            </a:r>
            <a:r>
              <a:rPr lang="en-US" dirty="0" smtClean="0"/>
              <a:t> (Return of Contribution) significantly reduces the longevity risk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6862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11" grpId="0">
        <p:bldAsOne/>
      </p:bldGraphic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307754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880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829774" y="228600"/>
            <a:ext cx="8152426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Need for Dynamic re-pricing</a:t>
            </a:r>
            <a:endParaRPr kumimoji="0" lang="en-US" alt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752600" y="1532365"/>
            <a:ext cx="8468684" cy="342063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829774" y="2136952"/>
            <a:ext cx="9905026" cy="35018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9088441" y="1687719"/>
            <a:ext cx="2863360" cy="988110"/>
            <a:chOff x="2102094" y="2054"/>
            <a:chExt cx="2863360" cy="988110"/>
          </a:xfrm>
        </p:grpSpPr>
        <p:sp>
          <p:nvSpPr>
            <p:cNvPr id="24" name="Rectangle 23"/>
            <p:cNvSpPr/>
            <p:nvPr/>
          </p:nvSpPr>
          <p:spPr>
            <a:xfrm>
              <a:off x="2102094" y="2054"/>
              <a:ext cx="2863360" cy="98811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TextBox 24"/>
            <p:cNvSpPr txBox="1"/>
            <p:nvPr/>
          </p:nvSpPr>
          <p:spPr>
            <a:xfrm>
              <a:off x="2102094" y="2054"/>
              <a:ext cx="2863360" cy="9881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>
                  <a:solidFill>
                    <a:schemeClr val="tx1"/>
                  </a:solidFill>
                </a:rPr>
                <a:t>Generally Single Premium contracts, with one-time lump sum investment </a:t>
              </a:r>
              <a:endParaRPr lang="en-US" sz="18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088441" y="2739097"/>
            <a:ext cx="2901949" cy="988110"/>
            <a:chOff x="2082800" y="1039570"/>
            <a:chExt cx="2901949" cy="988110"/>
          </a:xfrm>
        </p:grpSpPr>
        <p:sp>
          <p:nvSpPr>
            <p:cNvPr id="27" name="Rectangle 26"/>
            <p:cNvSpPr/>
            <p:nvPr/>
          </p:nvSpPr>
          <p:spPr>
            <a:xfrm>
              <a:off x="2082800" y="1039570"/>
              <a:ext cx="2901949" cy="98811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TextBox 27"/>
            <p:cNvSpPr txBox="1"/>
            <p:nvPr/>
          </p:nvSpPr>
          <p:spPr>
            <a:xfrm>
              <a:off x="2082800" y="1039570"/>
              <a:ext cx="2901949" cy="9881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>
                  <a:solidFill>
                    <a:schemeClr val="tx1"/>
                  </a:solidFill>
                </a:rPr>
                <a:t>Long Term Guarantees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9088440" y="3790620"/>
            <a:ext cx="2901950" cy="988110"/>
            <a:chOff x="2082799" y="2077086"/>
            <a:chExt cx="2901950" cy="988110"/>
          </a:xfrm>
        </p:grpSpPr>
        <p:sp>
          <p:nvSpPr>
            <p:cNvPr id="30" name="Rectangle 29"/>
            <p:cNvSpPr/>
            <p:nvPr/>
          </p:nvSpPr>
          <p:spPr>
            <a:xfrm>
              <a:off x="2082799" y="2077086"/>
              <a:ext cx="2901950" cy="98811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TextBox 30"/>
            <p:cNvSpPr txBox="1"/>
            <p:nvPr/>
          </p:nvSpPr>
          <p:spPr>
            <a:xfrm>
              <a:off x="2082799" y="2077086"/>
              <a:ext cx="2901950" cy="9881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0" kern="1200" dirty="0" smtClean="0">
                  <a:solidFill>
                    <a:schemeClr val="tx1"/>
                  </a:solidFill>
                </a:rPr>
                <a:t>Fluctuation and volatility in the </a:t>
              </a:r>
              <a:r>
                <a:rPr lang="en-US" sz="1800" b="1" kern="1200" dirty="0" smtClean="0">
                  <a:solidFill>
                    <a:schemeClr val="tx1"/>
                  </a:solidFill>
                </a:rPr>
                <a:t>bond yields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9102889" y="4841998"/>
            <a:ext cx="2863370" cy="988110"/>
            <a:chOff x="2102089" y="3116657"/>
            <a:chExt cx="2863370" cy="988110"/>
          </a:xfrm>
        </p:grpSpPr>
        <p:sp>
          <p:nvSpPr>
            <p:cNvPr id="33" name="Rectangle 32"/>
            <p:cNvSpPr/>
            <p:nvPr/>
          </p:nvSpPr>
          <p:spPr>
            <a:xfrm>
              <a:off x="2102089" y="3116657"/>
              <a:ext cx="2863370" cy="98811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TextBox 33"/>
            <p:cNvSpPr txBox="1"/>
            <p:nvPr/>
          </p:nvSpPr>
          <p:spPr>
            <a:xfrm>
              <a:off x="2102089" y="3116657"/>
              <a:ext cx="2863370" cy="9881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>
                  <a:solidFill>
                    <a:schemeClr val="tx1"/>
                  </a:solidFill>
                </a:rPr>
                <a:t>Competitive Market</a:t>
              </a:r>
              <a:r>
                <a:rPr lang="en-US" sz="1800" kern="1200" dirty="0" smtClean="0">
                  <a:solidFill>
                    <a:schemeClr val="tx1"/>
                  </a:solidFill>
                </a:rPr>
                <a:t> limits scope for prudence/buffer </a:t>
              </a:r>
              <a:endParaRPr lang="en-US" sz="1800" kern="12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6"/>
          <a:srcRect r="8635" b="-687"/>
          <a:stretch/>
        </p:blipFill>
        <p:spPr>
          <a:xfrm>
            <a:off x="1982607" y="1774509"/>
            <a:ext cx="6854515" cy="3788091"/>
          </a:xfrm>
          <a:prstGeom prst="rect">
            <a:avLst/>
          </a:prstGeom>
          <a:ln w="38100">
            <a:solidFill>
              <a:schemeClr val="accent5"/>
            </a:solidFill>
          </a:ln>
        </p:spPr>
      </p:pic>
    </p:spTree>
    <p:extLst>
      <p:ext uri="{BB962C8B-B14F-4D97-AF65-F5344CB8AC3E}">
        <p14:creationId xmlns:p14="http://schemas.microsoft.com/office/powerpoint/2010/main" val="250670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2133600"/>
            <a:ext cx="8305800" cy="276998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pPr algn="ctr"/>
            <a:r>
              <a:rPr lang="en-US" sz="3000" b="1" dirty="0" smtClean="0">
                <a:solidFill>
                  <a:schemeClr val="bg1"/>
                </a:solidFill>
              </a:rPr>
              <a:t>TRENDS – CURRENT &amp; PROJECTED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endParaRPr lang="en-IN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0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307754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880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829774" y="228600"/>
            <a:ext cx="8152426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Recent Trends</a:t>
            </a:r>
            <a:endParaRPr kumimoji="0" lang="en-US" alt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752600" y="1532365"/>
            <a:ext cx="7239000" cy="342063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829774" y="2136952"/>
            <a:ext cx="9905026" cy="35018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aphicFrame>
        <p:nvGraphicFramePr>
          <p:cNvPr id="35" name="Chart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0933734"/>
              </p:ext>
            </p:extLst>
          </p:nvPr>
        </p:nvGraphicFramePr>
        <p:xfrm>
          <a:off x="1829775" y="1549581"/>
          <a:ext cx="6171226" cy="3555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8127829" y="1447800"/>
            <a:ext cx="3911771" cy="50475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b="1" dirty="0"/>
              <a:t>Extension of </a:t>
            </a:r>
            <a:r>
              <a:rPr lang="en-US" sz="1400" b="1" dirty="0" smtClean="0"/>
              <a:t>NPS</a:t>
            </a:r>
            <a:r>
              <a:rPr lang="en-US" sz="1400" dirty="0" smtClean="0"/>
              <a:t> </a:t>
            </a:r>
            <a:r>
              <a:rPr lang="en-US" sz="1400" dirty="0"/>
              <a:t>to all Indian citizens (2009) along with higher </a:t>
            </a:r>
            <a:r>
              <a:rPr lang="en-US" sz="1400" b="1" dirty="0"/>
              <a:t>tax exemptions</a:t>
            </a:r>
            <a:r>
              <a:rPr lang="en-US" sz="1400" dirty="0"/>
              <a:t> on NPS (2018) has given a big boost to retirement </a:t>
            </a:r>
            <a:r>
              <a:rPr lang="en-US" sz="1400" dirty="0" smtClean="0"/>
              <a:t>savings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b="1" dirty="0" smtClean="0"/>
              <a:t>NPS is consistently growing by roughly 30%</a:t>
            </a:r>
            <a:r>
              <a:rPr lang="en-US" sz="1400" dirty="0" smtClean="0"/>
              <a:t> and above over the last few years on the back of better tax incentives and opening up to the private sector.  </a:t>
            </a:r>
          </a:p>
          <a:p>
            <a:endParaRPr lang="en-US" sz="1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b="1" dirty="0"/>
              <a:t>Shift of central government pension plans from defined benefit to defined contribution in 2004</a:t>
            </a:r>
            <a:r>
              <a:rPr lang="en-US" sz="1400" dirty="0"/>
              <a:t> and subsequent opening up of NPS to all citizens in 2009 have aided in driving the sharp rise in retirement funds</a:t>
            </a:r>
            <a:r>
              <a:rPr lang="en-US" sz="1400" dirty="0" smtClean="0"/>
              <a:t>.</a:t>
            </a:r>
          </a:p>
          <a:p>
            <a:endParaRPr lang="en-US" sz="1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b="1" dirty="0" smtClean="0"/>
              <a:t>Regulatory </a:t>
            </a:r>
            <a:r>
              <a:rPr lang="en-US" sz="1400" b="1" dirty="0"/>
              <a:t>changes for pension products</a:t>
            </a:r>
            <a:r>
              <a:rPr lang="en-US" sz="1400" dirty="0"/>
              <a:t> offered by life insurers (2019) have brought insurance pensions at a level playing field with </a:t>
            </a:r>
            <a:r>
              <a:rPr lang="en-US" sz="1400" dirty="0" smtClean="0"/>
              <a:t>NPS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/>
              <a:t>Income Tax changes for &gt;5 lac category – does not impact Pension Accumulation contracts </a:t>
            </a:r>
          </a:p>
        </p:txBody>
      </p:sp>
      <p:sp>
        <p:nvSpPr>
          <p:cNvPr id="9" name="Right Arrow 8"/>
          <p:cNvSpPr/>
          <p:nvPr/>
        </p:nvSpPr>
        <p:spPr bwMode="auto">
          <a:xfrm>
            <a:off x="2895600" y="5303838"/>
            <a:ext cx="4953000" cy="1196999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Higher locked demand potential for annuities</a:t>
            </a:r>
          </a:p>
        </p:txBody>
      </p:sp>
    </p:spTree>
    <p:extLst>
      <p:ext uri="{BB962C8B-B14F-4D97-AF65-F5344CB8AC3E}">
        <p14:creationId xmlns:p14="http://schemas.microsoft.com/office/powerpoint/2010/main" val="347658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307754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880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829774" y="228600"/>
            <a:ext cx="8152426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Projected Trends</a:t>
            </a:r>
            <a:endParaRPr kumimoji="0" lang="en-US" alt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752600" y="1532365"/>
            <a:ext cx="7239000" cy="342063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829774" y="2136952"/>
            <a:ext cx="9905026" cy="35018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6"/>
          <a:srcRect l="2189" b="64405"/>
          <a:stretch/>
        </p:blipFill>
        <p:spPr>
          <a:xfrm>
            <a:off x="1752600" y="1066800"/>
            <a:ext cx="10210800" cy="23510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6"/>
          <a:srcRect l="2197" t="55168" r="-314"/>
          <a:stretch/>
        </p:blipFill>
        <p:spPr>
          <a:xfrm>
            <a:off x="1752600" y="3429000"/>
            <a:ext cx="10210801" cy="310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95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307754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880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829774" y="228600"/>
            <a:ext cx="8152426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Closing Remarks</a:t>
            </a:r>
            <a:endParaRPr kumimoji="0" lang="en-US" alt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752600" y="1532365"/>
            <a:ext cx="7239000" cy="342063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829774" y="2136952"/>
            <a:ext cx="9905026" cy="35018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19073" y="1567720"/>
            <a:ext cx="9144000" cy="4247317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Undoubtedly, Annuity is the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next BIG opportunity </a:t>
            </a:r>
            <a:r>
              <a:rPr lang="en-US" sz="2000" dirty="0" smtClean="0"/>
              <a:t>for the Life Insurance market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Currently, LIC dominates the annuity market but with varied and competitive offerings, private players are growing faster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Significant growth in retirement AUMs coupled with more awareness around retirement planning expected to lead to a higher share of retirement funds being annuitized going forward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It also leads to a stiff competition among participants but important for insurers to understand the sensitivities of the business and manage the risk appropriately and effectively</a:t>
            </a:r>
          </a:p>
        </p:txBody>
      </p:sp>
    </p:spTree>
    <p:extLst>
      <p:ext uri="{BB962C8B-B14F-4D97-AF65-F5344CB8AC3E}">
        <p14:creationId xmlns:p14="http://schemas.microsoft.com/office/powerpoint/2010/main" val="330206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2133600"/>
            <a:ext cx="8305800" cy="276998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pPr algn="ctr"/>
            <a:r>
              <a:rPr lang="en-US" sz="3000" b="1" dirty="0" smtClean="0">
                <a:solidFill>
                  <a:schemeClr val="bg1"/>
                </a:solidFill>
              </a:rPr>
              <a:t>ANNUITY – Meaning &amp; Various Types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endParaRPr lang="en-IN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37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307754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828800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 smtClean="0">
                <a:solidFill>
                  <a:schemeClr val="tx1"/>
                </a:solidFill>
              </a:rPr>
              <a:t>Annuity?</a:t>
            </a:r>
            <a:endParaRPr lang="en-US" altLang="en-US" kern="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882254" y="1219200"/>
            <a:ext cx="8785746" cy="152104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en-US" sz="2800" i="1" kern="0" dirty="0" smtClean="0"/>
              <a:t>...an </a:t>
            </a:r>
            <a:r>
              <a:rPr lang="en-US" altLang="en-US" sz="2800" i="1" kern="0" dirty="0"/>
              <a:t>insurance product </a:t>
            </a:r>
            <a:r>
              <a:rPr lang="en-US" altLang="en-US" sz="2800" i="1" kern="0" dirty="0" smtClean="0"/>
              <a:t>that provides a </a:t>
            </a:r>
            <a:r>
              <a:rPr lang="en-US" altLang="en-US" sz="2800" b="1" i="1" kern="0" dirty="0" smtClean="0"/>
              <a:t>regular stream of income</a:t>
            </a:r>
            <a:r>
              <a:rPr lang="en-US" altLang="en-US" sz="2800" i="1" kern="0" dirty="0" smtClean="0"/>
              <a:t> post retirement in exchange of a single premium / series of premium at outset</a:t>
            </a:r>
          </a:p>
          <a:p>
            <a:endParaRPr lang="en-US" altLang="en-US" sz="2800" kern="0" dirty="0" smtClean="0"/>
          </a:p>
          <a:p>
            <a:endParaRPr lang="en-US" altLang="en-US" sz="2800" kern="0" dirty="0"/>
          </a:p>
          <a:p>
            <a:endParaRPr lang="en-US" altLang="en-US" sz="2800" kern="0" dirty="0"/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050" y="2924175"/>
            <a:ext cx="6838950" cy="32480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Rectangle 10"/>
          <p:cNvSpPr/>
          <p:nvPr/>
        </p:nvSpPr>
        <p:spPr bwMode="auto">
          <a:xfrm>
            <a:off x="9067800" y="2924175"/>
            <a:ext cx="2685547" cy="3248025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b="1" u="sng" kern="0" dirty="0" smtClean="0"/>
              <a:t>What does it addresses ?</a:t>
            </a:r>
          </a:p>
          <a:p>
            <a:pPr algn="ctr"/>
            <a:endParaRPr lang="en-US" altLang="en-US" b="1" kern="0" dirty="0" smtClean="0"/>
          </a:p>
          <a:p>
            <a:pPr algn="ctr"/>
            <a:r>
              <a:rPr lang="en-US" altLang="en-US" b="1" kern="0" dirty="0" smtClean="0"/>
              <a:t>Income </a:t>
            </a:r>
            <a:r>
              <a:rPr lang="en-US" altLang="en-US" b="1" kern="0" dirty="0"/>
              <a:t>security </a:t>
            </a:r>
            <a:r>
              <a:rPr lang="en-US" altLang="en-US" kern="0" dirty="0" smtClean="0"/>
              <a:t>post retirement for </a:t>
            </a:r>
            <a:r>
              <a:rPr lang="en-US" altLang="en-US" kern="0" dirty="0"/>
              <a:t>self </a:t>
            </a:r>
            <a:r>
              <a:rPr lang="en-US" altLang="en-US" kern="0" dirty="0" smtClean="0"/>
              <a:t>/ dependents  </a:t>
            </a:r>
          </a:p>
          <a:p>
            <a:pPr algn="ctr"/>
            <a:endParaRPr lang="en-US" altLang="en-US" kern="0" dirty="0"/>
          </a:p>
          <a:p>
            <a:pPr algn="ctr"/>
            <a:r>
              <a:rPr lang="en-US" altLang="en-US" b="1" kern="0" dirty="0"/>
              <a:t>Longevity </a:t>
            </a:r>
            <a:r>
              <a:rPr lang="en-US" altLang="en-US" b="1" kern="0" dirty="0" smtClean="0"/>
              <a:t>risk</a:t>
            </a:r>
          </a:p>
          <a:p>
            <a:pPr algn="ctr"/>
            <a:endParaRPr lang="en-US" altLang="en-US" kern="0" dirty="0"/>
          </a:p>
          <a:p>
            <a:pPr algn="ctr"/>
            <a:r>
              <a:rPr lang="en-US" altLang="en-US" b="1" kern="0" dirty="0"/>
              <a:t>Inflation risk </a:t>
            </a:r>
            <a:endParaRPr lang="en-US" altLang="en-US" b="1" kern="0" dirty="0" smtClean="0"/>
          </a:p>
          <a:p>
            <a:pPr algn="ctr"/>
            <a:r>
              <a:rPr lang="en-US" altLang="en-US" kern="0" dirty="0" smtClean="0"/>
              <a:t>(</a:t>
            </a:r>
            <a:r>
              <a:rPr lang="en-US" altLang="en-US" kern="0" dirty="0"/>
              <a:t>in some cases)</a:t>
            </a:r>
          </a:p>
        </p:txBody>
      </p:sp>
    </p:spTree>
    <p:extLst>
      <p:ext uri="{BB962C8B-B14F-4D97-AF65-F5344CB8AC3E}">
        <p14:creationId xmlns:p14="http://schemas.microsoft.com/office/powerpoint/2010/main" val="1600939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307754"/>
            <a:ext cx="1085347" cy="109334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219200" y="463109"/>
            <a:ext cx="95250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 smtClean="0">
                <a:solidFill>
                  <a:schemeClr val="tx1"/>
                </a:solidFill>
              </a:rPr>
              <a:t>Annuities – before we move forward!	</a:t>
            </a:r>
            <a:endParaRPr lang="en-US" altLang="en-US" kern="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200" y="1857355"/>
            <a:ext cx="8915400" cy="37240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is ‘Annuity’ called in </a:t>
            </a:r>
            <a:r>
              <a:rPr lang="en-US" sz="2400" u="sng" dirty="0" smtClean="0"/>
              <a:t>Hindi</a:t>
            </a:r>
            <a:endParaRPr lang="en-US" sz="2400" dirty="0" smtClean="0"/>
          </a:p>
          <a:p>
            <a:pPr marL="342900" indent="-342900">
              <a:buAutoNum type="alphaLcPeriod"/>
            </a:pPr>
            <a:endParaRPr lang="en-US" dirty="0" smtClean="0"/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hi-IN" altLang="en-US" sz="2200" dirty="0">
                <a:solidFill>
                  <a:srgbClr val="202124"/>
                </a:solidFill>
                <a:latin typeface="inherit"/>
                <a:cs typeface="Mangal"/>
              </a:rPr>
              <a:t>वेतन </a:t>
            </a:r>
            <a:endParaRPr lang="en-US" sz="2200" dirty="0" smtClean="0"/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hi-IN" altLang="en-US" sz="2200" dirty="0" smtClean="0">
                <a:solidFill>
                  <a:srgbClr val="202124"/>
                </a:solidFill>
                <a:latin typeface="inherit"/>
                <a:cs typeface="Mangal"/>
              </a:rPr>
              <a:t>वार्षिकी</a:t>
            </a:r>
            <a:endParaRPr lang="en-US" altLang="en-US" sz="2200" dirty="0" smtClean="0">
              <a:solidFill>
                <a:srgbClr val="202124"/>
              </a:solidFill>
              <a:latin typeface="inherit"/>
              <a:cs typeface="Mangal"/>
            </a:endParaRPr>
          </a:p>
          <a:p>
            <a:pPr marL="342900" indent="-342900">
              <a:lnSpc>
                <a:spcPct val="200000"/>
              </a:lnSpc>
              <a:buAutoNum type="alphaLcPeriod"/>
            </a:pPr>
            <a:r>
              <a:rPr lang="hi-IN" altLang="en-US" sz="2200" dirty="0" smtClean="0">
                <a:solidFill>
                  <a:srgbClr val="202124"/>
                </a:solidFill>
                <a:latin typeface="inherit"/>
                <a:cs typeface="Mangal"/>
              </a:rPr>
              <a:t>पेंशन</a:t>
            </a:r>
            <a:endParaRPr lang="en-US" altLang="en-US" sz="2200" dirty="0" smtClean="0">
              <a:solidFill>
                <a:srgbClr val="202124"/>
              </a:solidFill>
              <a:latin typeface="inherit"/>
              <a:cs typeface="Mangal"/>
            </a:endParaRPr>
          </a:p>
          <a:p>
            <a:pPr marL="342900" indent="-342900">
              <a:lnSpc>
                <a:spcPct val="200000"/>
              </a:lnSpc>
              <a:buFontTx/>
              <a:buAutoNum type="alphaLcPeriod"/>
            </a:pPr>
            <a:r>
              <a:rPr lang="hi-IN" altLang="en-US" sz="2200" dirty="0">
                <a:solidFill>
                  <a:srgbClr val="202124"/>
                </a:solidFill>
                <a:latin typeface="inherit"/>
                <a:cs typeface="Mangal"/>
              </a:rPr>
              <a:t>निश्चित आय</a:t>
            </a:r>
            <a:r>
              <a:rPr lang="hi-IN" altLang="en-US" sz="2200" dirty="0">
                <a:cs typeface="Mangal"/>
              </a:rPr>
              <a:t> </a:t>
            </a:r>
            <a:endParaRPr lang="en-US" dirty="0" smtClean="0"/>
          </a:p>
          <a:p>
            <a:pPr marL="342900" indent="-342900">
              <a:buAutoNum type="alphaLcPeriod"/>
            </a:pPr>
            <a:endParaRPr lang="en-IN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81000" y="1178736"/>
            <a:ext cx="38472" cy="134022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Mangal"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161589"/>
            <a:ext cx="35266" cy="134022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61589"/>
            <a:ext cx="35266" cy="134022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12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307754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844926" y="153321"/>
            <a:ext cx="84582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 smtClean="0">
                <a:solidFill>
                  <a:schemeClr val="tx1"/>
                </a:solidFill>
              </a:rPr>
              <a:t>Different Types of Annuities  </a:t>
            </a:r>
            <a:endParaRPr lang="en-US" altLang="en-US" kern="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426853392"/>
              </p:ext>
            </p:extLst>
          </p:nvPr>
        </p:nvGraphicFramePr>
        <p:xfrm>
          <a:off x="1844926" y="2333817"/>
          <a:ext cx="10076947" cy="2813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2" name="Rectangle 11"/>
          <p:cNvSpPr/>
          <p:nvPr/>
        </p:nvSpPr>
        <p:spPr bwMode="auto">
          <a:xfrm>
            <a:off x="1877180" y="5468021"/>
            <a:ext cx="10044693" cy="71234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There is a market for participation annuities in Germany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Currently </a:t>
            </a:r>
            <a:r>
              <a:rPr lang="en-US" dirty="0">
                <a:solidFill>
                  <a:schemeClr val="tx1"/>
                </a:solidFill>
              </a:rPr>
              <a:t>only </a:t>
            </a:r>
            <a:r>
              <a:rPr lang="en-US" b="1" dirty="0">
                <a:solidFill>
                  <a:schemeClr val="tx1"/>
                </a:solidFill>
              </a:rPr>
              <a:t>Fixed </a:t>
            </a:r>
            <a:r>
              <a:rPr lang="en-US" b="1" dirty="0" smtClean="0">
                <a:solidFill>
                  <a:schemeClr val="tx1"/>
                </a:solidFill>
              </a:rPr>
              <a:t>Annuities for Life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are </a:t>
            </a:r>
            <a:r>
              <a:rPr lang="en-US" dirty="0" smtClean="0">
                <a:solidFill>
                  <a:schemeClr val="tx1"/>
                </a:solidFill>
              </a:rPr>
              <a:t>prevalent </a:t>
            </a:r>
            <a:r>
              <a:rPr lang="en-US" dirty="0">
                <a:solidFill>
                  <a:schemeClr val="tx1"/>
                </a:solidFill>
              </a:rPr>
              <a:t>in the Indian </a:t>
            </a:r>
            <a:r>
              <a:rPr lang="en-US" dirty="0" smtClean="0">
                <a:solidFill>
                  <a:schemeClr val="tx1"/>
                </a:solidFill>
              </a:rPr>
              <a:t>market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00300" y="1145431"/>
            <a:ext cx="8153400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66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i="1" dirty="0" smtClean="0"/>
              <a:t>Annuities could be	1) For Fixed Term and/or	2) For 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i="1" dirty="0" smtClean="0"/>
              <a:t>Both these annuity types offer following sub-types:</a:t>
            </a:r>
            <a:endParaRPr lang="en-IN" sz="2200" i="1" dirty="0"/>
          </a:p>
        </p:txBody>
      </p:sp>
      <p:sp>
        <p:nvSpPr>
          <p:cNvPr id="9" name="Oval 8"/>
          <p:cNvSpPr/>
          <p:nvPr/>
        </p:nvSpPr>
        <p:spPr bwMode="auto">
          <a:xfrm>
            <a:off x="1676400" y="2205876"/>
            <a:ext cx="2514600" cy="1756524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05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P spid="12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2133600"/>
            <a:ext cx="8305800" cy="276998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pPr algn="ctr"/>
            <a:r>
              <a:rPr lang="en-US" sz="3000" b="1" dirty="0" smtClean="0">
                <a:solidFill>
                  <a:schemeClr val="bg1"/>
                </a:solidFill>
              </a:rPr>
              <a:t>SOURCES OF FUNDS for ANNUITY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endParaRPr lang="en-IN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54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307754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814284" y="389766"/>
            <a:ext cx="8625115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 smtClean="0">
                <a:solidFill>
                  <a:schemeClr val="tx1"/>
                </a:solidFill>
              </a:rPr>
              <a:t>Different Sources of Funds – 1/2</a:t>
            </a:r>
            <a:endParaRPr lang="en-US" altLang="en-US" kern="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933700" y="1610872"/>
            <a:ext cx="75057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altLang="en-US" kern="0" dirty="0"/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814147905"/>
              </p:ext>
            </p:extLst>
          </p:nvPr>
        </p:nvGraphicFramePr>
        <p:xfrm>
          <a:off x="1814285" y="1321947"/>
          <a:ext cx="8291286" cy="50026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3" name="Right Brace 12"/>
          <p:cNvSpPr/>
          <p:nvPr/>
        </p:nvSpPr>
        <p:spPr bwMode="auto">
          <a:xfrm>
            <a:off x="10105571" y="1516573"/>
            <a:ext cx="381000" cy="1481774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Right Brace 16"/>
          <p:cNvSpPr/>
          <p:nvPr/>
        </p:nvSpPr>
        <p:spPr bwMode="auto">
          <a:xfrm>
            <a:off x="10172700" y="3184144"/>
            <a:ext cx="381000" cy="1369757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0591801" y="1746557"/>
            <a:ext cx="1371600" cy="101892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Compulsory 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annuity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0591800" y="3334701"/>
            <a:ext cx="1371600" cy="101892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Voluntary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annuity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912257" y="4724400"/>
            <a:ext cx="9365343" cy="13633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Compulsory annuitization: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40% under NPS and Life Insurance; 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2/3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rd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of corpus in case of funds from EPFO</a:t>
            </a:r>
          </a:p>
        </p:txBody>
      </p:sp>
    </p:spTree>
    <p:extLst>
      <p:ext uri="{BB962C8B-B14F-4D97-AF65-F5344CB8AC3E}">
        <p14:creationId xmlns:p14="http://schemas.microsoft.com/office/powerpoint/2010/main" val="15311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307754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933700" y="1610872"/>
            <a:ext cx="75057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altLang="en-US" kern="0" dirty="0"/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7918531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2" name="Rectangle 11"/>
          <p:cNvSpPr/>
          <p:nvPr/>
        </p:nvSpPr>
        <p:spPr bwMode="auto">
          <a:xfrm>
            <a:off x="8032750" y="1502303"/>
            <a:ext cx="3524250" cy="505459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6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India presents Huge Opportunity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Unlike</a:t>
            </a:r>
            <a:r>
              <a:rPr kumimoji="0" lang="en-US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other countries, there is no social insurance in India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sz="1600" dirty="0">
              <a:solidFill>
                <a:schemeClr val="tx1"/>
              </a:solidFill>
              <a:latin typeface="Arial" pitchFamily="34" charset="0"/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</a:rPr>
              <a:t>Only 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</a:rPr>
              <a:t>the armed forces, civil servants and some private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</a:rPr>
              <a:t>sector have 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</a:rPr>
              <a:t>access to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</a:rPr>
              <a:t>pensions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kumimoji="0" lang="en-US" sz="16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</a:rPr>
              <a:t>There is a remarkable growth in the avenues for retirement corpus creation over the years. Of this ~37% is where a partial </a:t>
            </a:r>
            <a:r>
              <a:rPr lang="en-US" sz="1600" dirty="0" err="1" smtClean="0">
                <a:solidFill>
                  <a:schemeClr val="tx1"/>
                </a:solidFill>
                <a:latin typeface="Arial" pitchFamily="34" charset="0"/>
              </a:rPr>
              <a:t>annuitisation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</a:rPr>
              <a:t> is mandatory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kumimoji="0" lang="en-US" sz="16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Transition from self managed pension to buying annuity from insurers</a:t>
            </a:r>
            <a:endParaRPr lang="en-US" sz="1600" baseline="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865085" y="301101"/>
            <a:ext cx="8625115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 smtClean="0">
                <a:solidFill>
                  <a:schemeClr val="tx1"/>
                </a:solidFill>
              </a:rPr>
              <a:t>Different Sources of Funds – 2/2</a:t>
            </a:r>
            <a:endParaRPr lang="en-US" altLang="en-US" kern="0" dirty="0">
              <a:solidFill>
                <a:schemeClr val="tx1"/>
              </a:solidFill>
            </a:endParaRP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3157263"/>
              </p:ext>
            </p:extLst>
          </p:nvPr>
        </p:nvGraphicFramePr>
        <p:xfrm>
          <a:off x="1823474" y="1255332"/>
          <a:ext cx="5993376" cy="2822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15" name="TextBox 14"/>
          <p:cNvSpPr txBox="1"/>
          <p:nvPr/>
        </p:nvSpPr>
        <p:spPr>
          <a:xfrm rot="20898639">
            <a:off x="3272030" y="2126332"/>
            <a:ext cx="30436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FY 12 - 22:  CAGR ~ 19% </a:t>
            </a:r>
            <a:endParaRPr lang="en-US" sz="1100" b="1" dirty="0"/>
          </a:p>
        </p:txBody>
      </p:sp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6292974"/>
              </p:ext>
            </p:extLst>
          </p:nvPr>
        </p:nvGraphicFramePr>
        <p:xfrm>
          <a:off x="1823474" y="4164155"/>
          <a:ext cx="5993376" cy="2398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V="1">
            <a:off x="2605234" y="4433249"/>
            <a:ext cx="3866609" cy="987530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1" name="TextBox 20"/>
          <p:cNvSpPr txBox="1"/>
          <p:nvPr/>
        </p:nvSpPr>
        <p:spPr>
          <a:xfrm rot="20898639">
            <a:off x="3018693" y="4650765"/>
            <a:ext cx="25104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prstClr val="black"/>
                </a:solidFill>
                <a:latin typeface="Calibri" panose="020F0502020204030204"/>
              </a:rPr>
              <a:t>FY 17 - 23:  CAGR ~ 13% </a:t>
            </a:r>
            <a:endParaRPr lang="en-US" sz="1100" b="1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36677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Graphic spid="19" grpId="0">
        <p:bldAsOne/>
      </p:bldGraphic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307754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828800" y="463109"/>
            <a:ext cx="89154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 smtClean="0">
                <a:solidFill>
                  <a:schemeClr val="tx1"/>
                </a:solidFill>
              </a:rPr>
              <a:t>Annuity Take Up  - Global Markets</a:t>
            </a:r>
            <a:endParaRPr lang="en-US" altLang="en-US" kern="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7696200" y="1670945"/>
            <a:ext cx="3886200" cy="343445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Netherlands and Singapore have a compulsory </a:t>
            </a:r>
            <a:r>
              <a:rPr lang="en-US" dirty="0" err="1"/>
              <a:t>Annuitisation</a:t>
            </a:r>
            <a:r>
              <a:rPr lang="en-US" dirty="0"/>
              <a:t> </a:t>
            </a:r>
            <a:r>
              <a:rPr lang="en-US" dirty="0" smtClean="0"/>
              <a:t>regime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/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On retirement, Income Drawdown or </a:t>
            </a:r>
            <a:r>
              <a:rPr lang="en-US" dirty="0" err="1"/>
              <a:t>lumpsum</a:t>
            </a:r>
            <a:r>
              <a:rPr lang="en-US" dirty="0"/>
              <a:t> </a:t>
            </a:r>
            <a:r>
              <a:rPr lang="en-US" dirty="0" smtClean="0"/>
              <a:t>is preferred in Australia and New Zealand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Although, USA only has a 20% </a:t>
            </a:r>
            <a:r>
              <a:rPr lang="en-US" dirty="0" err="1"/>
              <a:t>Annuitisation</a:t>
            </a:r>
            <a:r>
              <a:rPr lang="en-US" dirty="0"/>
              <a:t> rate, the market has the most diverse range of </a:t>
            </a:r>
            <a:r>
              <a:rPr lang="en-US" dirty="0" smtClean="0"/>
              <a:t>products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569603"/>
              </p:ext>
            </p:extLst>
          </p:nvPr>
        </p:nvGraphicFramePr>
        <p:xfrm>
          <a:off x="1981200" y="1626749"/>
          <a:ext cx="5486400" cy="3478651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91379891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533131754"/>
                    </a:ext>
                  </a:extLst>
                </a:gridCol>
              </a:tblGrid>
              <a:tr h="316241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Country</a:t>
                      </a:r>
                      <a:endParaRPr lang="en-IN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2377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Annuitisation</a:t>
                      </a:r>
                      <a:r>
                        <a:rPr lang="en-US" sz="18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Rate</a:t>
                      </a:r>
                      <a:endParaRPr lang="en-IN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2377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375224"/>
                  </a:ext>
                </a:extLst>
              </a:tr>
              <a:tr h="31624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Netherland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8438389"/>
                  </a:ext>
                </a:extLst>
              </a:tr>
              <a:tr h="31624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Singapore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3757204"/>
                  </a:ext>
                </a:extLst>
              </a:tr>
              <a:tr h="31624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Denmark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1112430"/>
                  </a:ext>
                </a:extLst>
              </a:tr>
              <a:tr h="31624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Switzerland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34336394"/>
                  </a:ext>
                </a:extLst>
              </a:tr>
              <a:tr h="31624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Chile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8586263"/>
                  </a:ext>
                </a:extLst>
              </a:tr>
              <a:tr h="31624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Canada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1494751"/>
                  </a:ext>
                </a:extLst>
              </a:tr>
              <a:tr h="31624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Ireland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21056205"/>
                  </a:ext>
                </a:extLst>
              </a:tr>
              <a:tr h="31624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5066292"/>
                  </a:ext>
                </a:extLst>
              </a:tr>
              <a:tr h="31624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Australia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5042562"/>
                  </a:ext>
                </a:extLst>
              </a:tr>
              <a:tr h="31624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New Zealand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275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382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feConvBirm02">
  <a:themeElements>
    <a:clrScheme name="LifeConvBirm02.ppt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LifeConvBirm02.pp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ifeConvBirm02.pp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feConvBirm02.ppt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AEE6B715A08048ADEE35852ECB6708" ma:contentTypeVersion="14" ma:contentTypeDescription="Create a new document." ma:contentTypeScope="" ma:versionID="aceea36624a0ceb422d2c900cff95359">
  <xsd:schema xmlns:xsd="http://www.w3.org/2001/XMLSchema" xmlns:xs="http://www.w3.org/2001/XMLSchema" xmlns:p="http://schemas.microsoft.com/office/2006/metadata/properties" xmlns:ns2="2e62f9a1-6b4f-4142-a286-d5cd9a077995" xmlns:ns3="63ff88a5-1261-4e69-af65-167208e56433" targetNamespace="http://schemas.microsoft.com/office/2006/metadata/properties" ma:root="true" ma:fieldsID="cf4defa7f3a8747598481e28ce3ef5ad" ns2:_="" ns3:_="">
    <xsd:import namespace="2e62f9a1-6b4f-4142-a286-d5cd9a077995"/>
    <xsd:import namespace="63ff88a5-1261-4e69-af65-167208e564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62f9a1-6b4f-4142-a286-d5cd9a0779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790f828-4d96-4d10-bc53-6c3febba0b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ff88a5-1261-4e69-af65-167208e5643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16b6dbd-2851-4f6f-aa81-2e158a887d45}" ma:internalName="TaxCatchAll" ma:showField="CatchAllData" ma:web="63ff88a5-1261-4e69-af65-167208e564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A4D6D9-878C-4EA4-8599-EAEDE2B37462}"/>
</file>

<file path=customXml/itemProps2.xml><?xml version="1.0" encoding="utf-8"?>
<ds:datastoreItem xmlns:ds="http://schemas.openxmlformats.org/officeDocument/2006/customXml" ds:itemID="{BE87CB5A-001D-4E9B-AD79-B5542E9ED109}"/>
</file>

<file path=docProps/app.xml><?xml version="1.0" encoding="utf-8"?>
<Properties xmlns="http://schemas.openxmlformats.org/officeDocument/2006/extended-properties" xmlns:vt="http://schemas.openxmlformats.org/officeDocument/2006/docPropsVTypes">
  <TotalTime>7953</TotalTime>
  <Words>1034</Words>
  <Application>Microsoft Office PowerPoint</Application>
  <PresentationFormat>Widescreen</PresentationFormat>
  <Paragraphs>260</Paragraphs>
  <Slides>19</Slides>
  <Notes>14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Arial</vt:lpstr>
      <vt:lpstr>Bahamas</vt:lpstr>
      <vt:lpstr>Calibri</vt:lpstr>
      <vt:lpstr>Courier New</vt:lpstr>
      <vt:lpstr>Garamond</vt:lpstr>
      <vt:lpstr>inherit</vt:lpstr>
      <vt:lpstr>Mangal</vt:lpstr>
      <vt:lpstr>Times New Roman</vt:lpstr>
      <vt:lpstr>Verdana</vt:lpstr>
      <vt:lpstr>Wingdings</vt:lpstr>
      <vt:lpstr>LifeConvBirm02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Aparajita Mitra</dc:creator>
  <cp:lastModifiedBy>Nancy Gupta</cp:lastModifiedBy>
  <cp:revision>246</cp:revision>
  <dcterms:created xsi:type="dcterms:W3CDTF">2011-07-20T12:11:57Z</dcterms:created>
  <dcterms:modified xsi:type="dcterms:W3CDTF">2023-08-25T03:36:40Z</dcterms:modified>
</cp:coreProperties>
</file>