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31.xml" ContentType="application/vnd.openxmlformats-officedocument.presentationml.slide+xml"/>
  <Override PartName="/ppt/slides/slide21.xml" ContentType="application/vnd.openxmlformats-officedocument.presentationml.slide+xml"/>
  <Override PartName="/ppt/slides/slide32.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slideMasters/slideMaster1.xml" ContentType="application/vnd.openxmlformats-officedocument.presentationml.slideMaster+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Override1.xml" ContentType="application/vnd.openxmlformats-officedocument.themeOverrid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olors1.xml" ContentType="application/vnd.ms-office.chartcolorstyle+xml"/>
  <Override PartName="/ppt/charts/chart1.xml" ContentType="application/vnd.openxmlformats-officedocument.drawingml.chart+xml"/>
  <Override PartName="/ppt/charts/style1.xml" ContentType="application/vnd.ms-office.chart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61" r:id="rId2"/>
    <p:sldId id="330" r:id="rId3"/>
    <p:sldId id="262" r:id="rId4"/>
    <p:sldId id="338" r:id="rId5"/>
    <p:sldId id="327" r:id="rId6"/>
    <p:sldId id="326" r:id="rId7"/>
    <p:sldId id="325" r:id="rId8"/>
    <p:sldId id="324" r:id="rId9"/>
    <p:sldId id="331" r:id="rId10"/>
    <p:sldId id="329" r:id="rId11"/>
    <p:sldId id="263" r:id="rId12"/>
    <p:sldId id="306" r:id="rId13"/>
    <p:sldId id="307" r:id="rId14"/>
    <p:sldId id="335" r:id="rId15"/>
    <p:sldId id="308" r:id="rId16"/>
    <p:sldId id="309" r:id="rId17"/>
    <p:sldId id="310" r:id="rId18"/>
    <p:sldId id="328" r:id="rId19"/>
    <p:sldId id="333" r:id="rId20"/>
    <p:sldId id="312" r:id="rId21"/>
    <p:sldId id="315" r:id="rId22"/>
    <p:sldId id="316" r:id="rId23"/>
    <p:sldId id="317" r:id="rId24"/>
    <p:sldId id="318" r:id="rId25"/>
    <p:sldId id="319" r:id="rId26"/>
    <p:sldId id="322" r:id="rId27"/>
    <p:sldId id="311" r:id="rId28"/>
    <p:sldId id="334" r:id="rId29"/>
    <p:sldId id="323" r:id="rId30"/>
    <p:sldId id="337" r:id="rId31"/>
    <p:sldId id="339" r:id="rId32"/>
    <p:sldId id="320" r:id="rId33"/>
    <p:sldId id="32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60"/>
  </p:normalViewPr>
  <p:slideViewPr>
    <p:cSldViewPr>
      <p:cViewPr varScale="1">
        <p:scale>
          <a:sx n="69" d="100"/>
          <a:sy n="69" d="100"/>
        </p:scale>
        <p:origin x="744" y="48"/>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Growth of </a:t>
            </a:r>
            <a:r>
              <a:rPr lang="en-US"/>
              <a:t>Fund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Sheet4!$G$5:$G$6</c:f>
              <c:strCache>
                <c:ptCount val="2"/>
                <c:pt idx="0">
                  <c:v>Closing Fund Balanced (INR Lakhs)</c:v>
                </c:pt>
                <c:pt idx="1">
                  <c:v>LIC Trad</c:v>
                </c:pt>
              </c:strCache>
            </c:strRef>
          </c:tx>
          <c:spPr>
            <a:ln w="28575" cap="rnd">
              <a:solidFill>
                <a:schemeClr val="accent1"/>
              </a:solidFill>
              <a:round/>
            </a:ln>
            <a:effectLst/>
          </c:spPr>
          <c:marker>
            <c:symbol val="none"/>
          </c:marker>
          <c:val>
            <c:numRef>
              <c:f>Sheet4!$G$7:$G$16</c:f>
              <c:numCache>
                <c:formatCode>0</c:formatCode>
                <c:ptCount val="10"/>
                <c:pt idx="0" formatCode="General">
                  <c:v>1000</c:v>
                </c:pt>
                <c:pt idx="1">
                  <c:v>1087.5</c:v>
                </c:pt>
                <c:pt idx="2">
                  <c:v>1184.2874999999999</c:v>
                </c:pt>
                <c:pt idx="3">
                  <c:v>1283.1755062499999</c:v>
                </c:pt>
                <c:pt idx="4">
                  <c:v>1383.9047834906248</c:v>
                </c:pt>
                <c:pt idx="5">
                  <c:v>1490.4654518194029</c:v>
                </c:pt>
                <c:pt idx="6">
                  <c:v>1603.3682097947226</c:v>
                </c:pt>
                <c:pt idx="7">
                  <c:v>1725.5448673810804</c:v>
                </c:pt>
                <c:pt idx="8">
                  <c:v>1847.4114736398692</c:v>
                </c:pt>
                <c:pt idx="9">
                  <c:v>1976.8226473683421</c:v>
                </c:pt>
              </c:numCache>
            </c:numRef>
          </c:val>
          <c:smooth val="0"/>
          <c:extLst>
            <c:ext xmlns:c16="http://schemas.microsoft.com/office/drawing/2014/chart" uri="{C3380CC4-5D6E-409C-BE32-E72D297353CC}">
              <c16:uniqueId val="{00000000-F288-45A8-BB0A-8006C70B65EA}"/>
            </c:ext>
          </c:extLst>
        </c:ser>
        <c:ser>
          <c:idx val="1"/>
          <c:order val="1"/>
          <c:tx>
            <c:strRef>
              <c:f>Sheet4!$H$5:$H$6</c:f>
              <c:strCache>
                <c:ptCount val="2"/>
                <c:pt idx="0">
                  <c:v>Closing Fund Balanced (INR Lakhs)</c:v>
                </c:pt>
                <c:pt idx="1">
                  <c:v>Bond</c:v>
                </c:pt>
              </c:strCache>
            </c:strRef>
          </c:tx>
          <c:spPr>
            <a:ln w="28575" cap="rnd">
              <a:solidFill>
                <a:schemeClr val="accent2"/>
              </a:solidFill>
              <a:round/>
            </a:ln>
            <a:effectLst/>
          </c:spPr>
          <c:marker>
            <c:symbol val="none"/>
          </c:marker>
          <c:val>
            <c:numRef>
              <c:f>Sheet4!$H$7:$H$16</c:f>
              <c:numCache>
                <c:formatCode>0</c:formatCode>
                <c:ptCount val="10"/>
                <c:pt idx="0" formatCode="General">
                  <c:v>1000</c:v>
                </c:pt>
                <c:pt idx="1">
                  <c:v>1182.4264049955398</c:v>
                </c:pt>
                <c:pt idx="2">
                  <c:v>1222.123104371097</c:v>
                </c:pt>
                <c:pt idx="3">
                  <c:v>1419.2685102586975</c:v>
                </c:pt>
                <c:pt idx="4">
                  <c:v>1488.4032114183763</c:v>
                </c:pt>
                <c:pt idx="5">
                  <c:v>1612.3996431757359</c:v>
                </c:pt>
                <c:pt idx="6">
                  <c:v>1818.4656556645853</c:v>
                </c:pt>
                <c:pt idx="7">
                  <c:v>1971.008028545941</c:v>
                </c:pt>
                <c:pt idx="8">
                  <c:v>2034.344335414808</c:v>
                </c:pt>
                <c:pt idx="9">
                  <c:v>2112.3996431757359</c:v>
                </c:pt>
              </c:numCache>
            </c:numRef>
          </c:val>
          <c:smooth val="0"/>
          <c:extLst>
            <c:ext xmlns:c16="http://schemas.microsoft.com/office/drawing/2014/chart" uri="{C3380CC4-5D6E-409C-BE32-E72D297353CC}">
              <c16:uniqueId val="{00000001-F288-45A8-BB0A-8006C70B65EA}"/>
            </c:ext>
          </c:extLst>
        </c:ser>
        <c:ser>
          <c:idx val="2"/>
          <c:order val="2"/>
          <c:tx>
            <c:strRef>
              <c:f>Sheet4!$I$5:$I$6</c:f>
              <c:strCache>
                <c:ptCount val="2"/>
                <c:pt idx="0">
                  <c:v>Closing Fund Balanced (INR Lakhs)</c:v>
                </c:pt>
                <c:pt idx="1">
                  <c:v>Balanced</c:v>
                </c:pt>
              </c:strCache>
            </c:strRef>
          </c:tx>
          <c:spPr>
            <a:ln w="28575" cap="rnd">
              <a:solidFill>
                <a:schemeClr val="accent3"/>
              </a:solidFill>
              <a:round/>
            </a:ln>
            <a:effectLst/>
          </c:spPr>
          <c:marker>
            <c:symbol val="none"/>
          </c:marker>
          <c:val>
            <c:numRef>
              <c:f>Sheet4!$I$7:$I$16</c:f>
              <c:numCache>
                <c:formatCode>0</c:formatCode>
                <c:ptCount val="10"/>
                <c:pt idx="0" formatCode="General">
                  <c:v>1000</c:v>
                </c:pt>
                <c:pt idx="1">
                  <c:v>1298.3912817851583</c:v>
                </c:pt>
                <c:pt idx="2">
                  <c:v>1306.1754021795537</c:v>
                </c:pt>
                <c:pt idx="3">
                  <c:v>1536.5853658536585</c:v>
                </c:pt>
                <c:pt idx="4">
                  <c:v>1662.9475869226778</c:v>
                </c:pt>
                <c:pt idx="5">
                  <c:v>1826.4141152049817</c:v>
                </c:pt>
                <c:pt idx="6">
                  <c:v>1664.7638816813699</c:v>
                </c:pt>
                <c:pt idx="7">
                  <c:v>2326.9330565646083</c:v>
                </c:pt>
                <c:pt idx="8">
                  <c:v>2654.1255838090296</c:v>
                </c:pt>
                <c:pt idx="9">
                  <c:v>2684.4836533471716</c:v>
                </c:pt>
              </c:numCache>
            </c:numRef>
          </c:val>
          <c:smooth val="0"/>
          <c:extLst>
            <c:ext xmlns:c16="http://schemas.microsoft.com/office/drawing/2014/chart" uri="{C3380CC4-5D6E-409C-BE32-E72D297353CC}">
              <c16:uniqueId val="{00000002-F288-45A8-BB0A-8006C70B65EA}"/>
            </c:ext>
          </c:extLst>
        </c:ser>
        <c:dLbls>
          <c:showLegendKey val="0"/>
          <c:showVal val="0"/>
          <c:showCatName val="0"/>
          <c:showSerName val="0"/>
          <c:showPercent val="0"/>
          <c:showBubbleSize val="0"/>
        </c:dLbls>
        <c:smooth val="0"/>
        <c:axId val="1614958656"/>
        <c:axId val="1614956992"/>
      </c:lineChart>
      <c:catAx>
        <c:axId val="161495865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4956992"/>
        <c:crosses val="autoZero"/>
        <c:auto val="1"/>
        <c:lblAlgn val="ctr"/>
        <c:lblOffset val="100"/>
        <c:noMultiLvlLbl val="0"/>
      </c:catAx>
      <c:valAx>
        <c:axId val="1614956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49586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7FAB3C-A255-4391-B379-263060176C58}" type="doc">
      <dgm:prSet loTypeId="urn:microsoft.com/office/officeart/2005/8/layout/chevron2" loCatId="process" qsTypeId="urn:microsoft.com/office/officeart/2005/8/quickstyle/simple1#1" qsCatId="simple" csTypeId="urn:microsoft.com/office/officeart/2005/8/colors/accent1_2#2" csCatId="accent1" phldr="1"/>
      <dgm:spPr/>
      <dgm:t>
        <a:bodyPr/>
        <a:lstStyle/>
        <a:p>
          <a:endParaRPr lang="en-US"/>
        </a:p>
      </dgm:t>
    </dgm:pt>
    <dgm:pt modelId="{4667FCB1-D85B-49A0-B462-CBA3CB08672B}">
      <dgm:prSet phldrT="[Text]"/>
      <dgm:spPr>
        <a:solidFill>
          <a:schemeClr val="accent2">
            <a:lumMod val="75000"/>
          </a:schemeClr>
        </a:solidFill>
        <a:ln>
          <a:solidFill>
            <a:schemeClr val="accent6">
              <a:lumMod val="75000"/>
            </a:schemeClr>
          </a:solidFill>
        </a:ln>
      </dgm:spPr>
      <dgm:t>
        <a:bodyPr/>
        <a:lstStyle/>
        <a:p>
          <a:r>
            <a:rPr lang="en-US" dirty="0" smtClean="0"/>
            <a:t>Board of Directors</a:t>
          </a:r>
          <a:endParaRPr lang="en-US" dirty="0"/>
        </a:p>
      </dgm:t>
    </dgm:pt>
    <dgm:pt modelId="{FC9F2F33-DAAD-4F45-8CAD-18D0DB0E1742}" type="parTrans" cxnId="{B5E9E351-F14D-4AB3-9E41-6B53601DBD9B}">
      <dgm:prSet/>
      <dgm:spPr/>
      <dgm:t>
        <a:bodyPr/>
        <a:lstStyle/>
        <a:p>
          <a:endParaRPr lang="en-US"/>
        </a:p>
      </dgm:t>
    </dgm:pt>
    <dgm:pt modelId="{E84AAF97-F890-479D-B803-F8AF479FA1B6}" type="sibTrans" cxnId="{B5E9E351-F14D-4AB3-9E41-6B53601DBD9B}">
      <dgm:prSet/>
      <dgm:spPr/>
      <dgm:t>
        <a:bodyPr/>
        <a:lstStyle/>
        <a:p>
          <a:endParaRPr lang="en-US"/>
        </a:p>
      </dgm:t>
    </dgm:pt>
    <dgm:pt modelId="{5C846942-A225-4A38-948A-8E3E04103E94}">
      <dgm:prSet phldrT="[Text]"/>
      <dgm:spPr>
        <a:ln>
          <a:solidFill>
            <a:schemeClr val="accent6">
              <a:lumMod val="75000"/>
            </a:schemeClr>
          </a:solidFill>
        </a:ln>
      </dgm:spPr>
      <dgm:t>
        <a:bodyPr/>
        <a:lstStyle/>
        <a:p>
          <a:r>
            <a:rPr lang="en-US" dirty="0" smtClean="0">
              <a:latin typeface="Calibri" panose="020F0502020204030204" pitchFamily="34" charset="0"/>
              <a:cs typeface="Calibri" panose="020F0502020204030204" pitchFamily="34" charset="0"/>
            </a:rPr>
            <a:t>Setting up a Gratuity Fund and selecting a service provider to manage the funds.</a:t>
          </a:r>
          <a:endParaRPr lang="en-US" dirty="0">
            <a:latin typeface="Calibri" panose="020F0502020204030204" pitchFamily="34" charset="0"/>
            <a:cs typeface="Calibri" panose="020F0502020204030204" pitchFamily="34" charset="0"/>
          </a:endParaRPr>
        </a:p>
      </dgm:t>
    </dgm:pt>
    <dgm:pt modelId="{4D36D6AC-860C-4CB0-BDF5-3B47B5825698}" type="parTrans" cxnId="{53D90785-BF79-4AB9-BA2C-0240272A19CD}">
      <dgm:prSet/>
      <dgm:spPr/>
      <dgm:t>
        <a:bodyPr/>
        <a:lstStyle/>
        <a:p>
          <a:endParaRPr lang="en-US"/>
        </a:p>
      </dgm:t>
    </dgm:pt>
    <dgm:pt modelId="{A2CA24F2-AC75-40A9-BBE0-193029647E0F}" type="sibTrans" cxnId="{53D90785-BF79-4AB9-BA2C-0240272A19CD}">
      <dgm:prSet/>
      <dgm:spPr/>
      <dgm:t>
        <a:bodyPr/>
        <a:lstStyle/>
        <a:p>
          <a:endParaRPr lang="en-US"/>
        </a:p>
      </dgm:t>
    </dgm:pt>
    <dgm:pt modelId="{DBE4EDF2-0EF4-4C66-9FA4-E9C86ECF3A31}">
      <dgm:prSet phldrT="[Text]"/>
      <dgm:spPr>
        <a:solidFill>
          <a:schemeClr val="accent2">
            <a:lumMod val="75000"/>
          </a:schemeClr>
        </a:solidFill>
        <a:ln>
          <a:solidFill>
            <a:schemeClr val="accent6">
              <a:lumMod val="75000"/>
            </a:schemeClr>
          </a:solidFill>
        </a:ln>
      </dgm:spPr>
      <dgm:t>
        <a:bodyPr/>
        <a:lstStyle/>
        <a:p>
          <a:r>
            <a:rPr lang="en-US" dirty="0" smtClean="0"/>
            <a:t>Trustees</a:t>
          </a:r>
          <a:endParaRPr lang="en-US" dirty="0"/>
        </a:p>
      </dgm:t>
    </dgm:pt>
    <dgm:pt modelId="{EA2A2520-89B3-4E5A-8A5A-C15F7CD9B4A2}" type="parTrans" cxnId="{2B6C1A75-0B8F-4CBB-9A26-D0BF440636BC}">
      <dgm:prSet/>
      <dgm:spPr/>
      <dgm:t>
        <a:bodyPr/>
        <a:lstStyle/>
        <a:p>
          <a:endParaRPr lang="en-US"/>
        </a:p>
      </dgm:t>
    </dgm:pt>
    <dgm:pt modelId="{064DA18A-9538-4113-A552-17F4E11D653D}" type="sibTrans" cxnId="{2B6C1A75-0B8F-4CBB-9A26-D0BF440636BC}">
      <dgm:prSet/>
      <dgm:spPr/>
      <dgm:t>
        <a:bodyPr/>
        <a:lstStyle/>
        <a:p>
          <a:endParaRPr lang="en-US"/>
        </a:p>
      </dgm:t>
    </dgm:pt>
    <dgm:pt modelId="{A882910D-6BBB-49E9-99CF-F483E06E58BD}">
      <dgm:prSet phldrT="[Text]"/>
      <dgm:spPr>
        <a:ln>
          <a:solidFill>
            <a:schemeClr val="accent6">
              <a:lumMod val="75000"/>
            </a:schemeClr>
          </a:solidFill>
        </a:ln>
      </dgm:spPr>
      <dgm:t>
        <a:bodyPr/>
        <a:lstStyle/>
        <a:p>
          <a:r>
            <a:rPr lang="en-US" sz="1500" dirty="0" smtClean="0">
              <a:latin typeface="Calibri" panose="020F0502020204030204" pitchFamily="34" charset="0"/>
              <a:cs typeface="Calibri" panose="020F0502020204030204" pitchFamily="34" charset="0"/>
            </a:rPr>
            <a:t>Finalize the Gratuity scheme benefits</a:t>
          </a:r>
          <a:endParaRPr lang="en-US" sz="1500" dirty="0">
            <a:latin typeface="Calibri" panose="020F0502020204030204" pitchFamily="34" charset="0"/>
            <a:cs typeface="Calibri" panose="020F0502020204030204" pitchFamily="34" charset="0"/>
          </a:endParaRPr>
        </a:p>
      </dgm:t>
    </dgm:pt>
    <dgm:pt modelId="{854BB0DE-CA21-4375-9F4A-76A8600B0FC4}" type="parTrans" cxnId="{060906ED-4013-4A7C-A57F-0FC8292AE2E1}">
      <dgm:prSet/>
      <dgm:spPr/>
      <dgm:t>
        <a:bodyPr/>
        <a:lstStyle/>
        <a:p>
          <a:endParaRPr lang="en-US"/>
        </a:p>
      </dgm:t>
    </dgm:pt>
    <dgm:pt modelId="{F1645784-98E4-4F23-AB14-D403D79A0E2B}" type="sibTrans" cxnId="{060906ED-4013-4A7C-A57F-0FC8292AE2E1}">
      <dgm:prSet/>
      <dgm:spPr/>
      <dgm:t>
        <a:bodyPr/>
        <a:lstStyle/>
        <a:p>
          <a:endParaRPr lang="en-US"/>
        </a:p>
      </dgm:t>
    </dgm:pt>
    <dgm:pt modelId="{AB1BBE8F-E773-4D9C-BC11-D3E42F85BD4C}">
      <dgm:prSet phldrT="[Text]"/>
      <dgm:spPr>
        <a:solidFill>
          <a:schemeClr val="accent2">
            <a:lumMod val="75000"/>
          </a:schemeClr>
        </a:solidFill>
        <a:ln>
          <a:solidFill>
            <a:schemeClr val="accent6">
              <a:lumMod val="75000"/>
            </a:schemeClr>
          </a:solidFill>
        </a:ln>
      </dgm:spPr>
      <dgm:t>
        <a:bodyPr/>
        <a:lstStyle/>
        <a:p>
          <a:r>
            <a:rPr lang="en-US" dirty="0" smtClean="0"/>
            <a:t> Kotak Life Insurance </a:t>
          </a:r>
          <a:endParaRPr lang="en-US" dirty="0"/>
        </a:p>
      </dgm:t>
    </dgm:pt>
    <dgm:pt modelId="{3500C524-AAC9-4C8E-9466-D8DC88285E65}" type="parTrans" cxnId="{3B7F62AE-3FD0-4DC9-B1A6-00CB95A7D06A}">
      <dgm:prSet/>
      <dgm:spPr/>
      <dgm:t>
        <a:bodyPr/>
        <a:lstStyle/>
        <a:p>
          <a:endParaRPr lang="en-US"/>
        </a:p>
      </dgm:t>
    </dgm:pt>
    <dgm:pt modelId="{9C4C9DAC-53C2-4CE2-BEDF-97A694839924}" type="sibTrans" cxnId="{3B7F62AE-3FD0-4DC9-B1A6-00CB95A7D06A}">
      <dgm:prSet/>
      <dgm:spPr/>
      <dgm:t>
        <a:bodyPr/>
        <a:lstStyle/>
        <a:p>
          <a:endParaRPr lang="en-US"/>
        </a:p>
      </dgm:t>
    </dgm:pt>
    <dgm:pt modelId="{4BCA283E-F616-4DEC-B785-B8C2AB7E31DE}">
      <dgm:prSet phldrT="[Text]"/>
      <dgm:spPr>
        <a:ln>
          <a:solidFill>
            <a:schemeClr val="accent6">
              <a:lumMod val="75000"/>
            </a:schemeClr>
          </a:solidFill>
        </a:ln>
      </dgm:spPr>
      <dgm:t>
        <a:bodyPr/>
        <a:lstStyle/>
        <a:p>
          <a:r>
            <a:rPr lang="en-US" dirty="0" smtClean="0">
              <a:latin typeface="Calibri" panose="020F0502020204030204" pitchFamily="34" charset="0"/>
              <a:cs typeface="Calibri" panose="020F0502020204030204" pitchFamily="34" charset="0"/>
            </a:rPr>
            <a:t>Provide inputs on the benefits of creation of Gratuity Trust</a:t>
          </a:r>
          <a:endParaRPr lang="en-US" dirty="0">
            <a:latin typeface="Calibri" panose="020F0502020204030204" pitchFamily="34" charset="0"/>
            <a:cs typeface="Calibri" panose="020F0502020204030204" pitchFamily="34" charset="0"/>
          </a:endParaRPr>
        </a:p>
      </dgm:t>
    </dgm:pt>
    <dgm:pt modelId="{54FE40A7-0164-4538-B514-DF4D17CFAB3B}" type="parTrans" cxnId="{118C81A9-1A2D-4A5B-883F-58A165EC6EB3}">
      <dgm:prSet/>
      <dgm:spPr/>
      <dgm:t>
        <a:bodyPr/>
        <a:lstStyle/>
        <a:p>
          <a:endParaRPr lang="en-US"/>
        </a:p>
      </dgm:t>
    </dgm:pt>
    <dgm:pt modelId="{9C9BEE6B-6B58-41E6-AAB2-06444C2633DA}" type="sibTrans" cxnId="{118C81A9-1A2D-4A5B-883F-58A165EC6EB3}">
      <dgm:prSet/>
      <dgm:spPr/>
      <dgm:t>
        <a:bodyPr/>
        <a:lstStyle/>
        <a:p>
          <a:endParaRPr lang="en-US"/>
        </a:p>
      </dgm:t>
    </dgm:pt>
    <dgm:pt modelId="{D9B34E3B-DFE5-4C41-9099-5E41B4CB84B8}">
      <dgm:prSet phldrT="[Text]"/>
      <dgm:spPr>
        <a:ln>
          <a:solidFill>
            <a:schemeClr val="accent6">
              <a:lumMod val="75000"/>
            </a:schemeClr>
          </a:solidFill>
        </a:ln>
      </dgm:spPr>
      <dgm:t>
        <a:bodyPr/>
        <a:lstStyle/>
        <a:p>
          <a:r>
            <a:rPr lang="en-US" dirty="0" smtClean="0">
              <a:latin typeface="Calibri" panose="020F0502020204030204" pitchFamily="34" charset="0"/>
              <a:cs typeface="Calibri" panose="020F0502020204030204" pitchFamily="34" charset="0"/>
            </a:rPr>
            <a:t>Support in getting PAN, Bank account</a:t>
          </a:r>
          <a:endParaRPr lang="en-US" dirty="0">
            <a:latin typeface="Calibri" panose="020F0502020204030204" pitchFamily="34" charset="0"/>
            <a:cs typeface="Calibri" panose="020F0502020204030204" pitchFamily="34" charset="0"/>
          </a:endParaRPr>
        </a:p>
      </dgm:t>
    </dgm:pt>
    <dgm:pt modelId="{03A49C5F-26C8-49C3-A7DE-EAABD847F11C}" type="parTrans" cxnId="{86858D41-445F-49A2-B444-A01691BAC0F9}">
      <dgm:prSet/>
      <dgm:spPr/>
      <dgm:t>
        <a:bodyPr/>
        <a:lstStyle/>
        <a:p>
          <a:endParaRPr lang="en-US"/>
        </a:p>
      </dgm:t>
    </dgm:pt>
    <dgm:pt modelId="{F6EF9E20-7E2E-4175-930B-F174BA8D7FCA}" type="sibTrans" cxnId="{86858D41-445F-49A2-B444-A01691BAC0F9}">
      <dgm:prSet/>
      <dgm:spPr/>
      <dgm:t>
        <a:bodyPr/>
        <a:lstStyle/>
        <a:p>
          <a:endParaRPr lang="en-US"/>
        </a:p>
      </dgm:t>
    </dgm:pt>
    <dgm:pt modelId="{24367CE0-7770-4FB6-84C5-1957C38A41B6}">
      <dgm:prSet/>
      <dgm:spPr>
        <a:ln>
          <a:solidFill>
            <a:schemeClr val="accent6">
              <a:lumMod val="75000"/>
            </a:schemeClr>
          </a:solidFill>
        </a:ln>
      </dgm:spPr>
      <dgm:t>
        <a:bodyPr/>
        <a:lstStyle/>
        <a:p>
          <a:r>
            <a:rPr lang="en-US" dirty="0" smtClean="0">
              <a:latin typeface="Calibri" panose="020F0502020204030204" pitchFamily="34" charset="0"/>
              <a:cs typeface="Calibri" panose="020F0502020204030204" pitchFamily="34" charset="0"/>
            </a:rPr>
            <a:t>Appointment of a minimum of 2 Trustees who are employees of the Indian entity and Indian residents</a:t>
          </a:r>
        </a:p>
      </dgm:t>
    </dgm:pt>
    <dgm:pt modelId="{07F0A352-427F-40B8-8F48-52942FE2BFE6}" type="parTrans" cxnId="{DF1AE7D1-F536-456F-89D7-71112B6F27F6}">
      <dgm:prSet/>
      <dgm:spPr/>
      <dgm:t>
        <a:bodyPr/>
        <a:lstStyle/>
        <a:p>
          <a:endParaRPr lang="en-US"/>
        </a:p>
      </dgm:t>
    </dgm:pt>
    <dgm:pt modelId="{EAA35A1C-A0B2-4639-A6EC-49A9D99CFA91}" type="sibTrans" cxnId="{DF1AE7D1-F536-456F-89D7-71112B6F27F6}">
      <dgm:prSet/>
      <dgm:spPr/>
      <dgm:t>
        <a:bodyPr/>
        <a:lstStyle/>
        <a:p>
          <a:endParaRPr lang="en-US"/>
        </a:p>
      </dgm:t>
    </dgm:pt>
    <dgm:pt modelId="{83230CB8-0FB1-4DA0-8488-89A013060739}">
      <dgm:prSet/>
      <dgm:spPr>
        <a:ln>
          <a:solidFill>
            <a:schemeClr val="accent6">
              <a:lumMod val="75000"/>
            </a:schemeClr>
          </a:solidFill>
        </a:ln>
      </dgm:spPr>
      <dgm:t>
        <a:bodyPr/>
        <a:lstStyle/>
        <a:p>
          <a:r>
            <a:rPr lang="en-US" dirty="0" smtClean="0">
              <a:latin typeface="Calibri" panose="020F0502020204030204" pitchFamily="34" charset="0"/>
              <a:cs typeface="Calibri" panose="020F0502020204030204" pitchFamily="34" charset="0"/>
            </a:rPr>
            <a:t>Authorizing the Trustees to take all necessary actions to set up the Trust</a:t>
          </a:r>
        </a:p>
      </dgm:t>
    </dgm:pt>
    <dgm:pt modelId="{356F8597-31CD-4378-886E-006AE581B69A}" type="parTrans" cxnId="{F5DF5491-2184-48AB-9C05-2127C4CCAF9D}">
      <dgm:prSet/>
      <dgm:spPr/>
      <dgm:t>
        <a:bodyPr/>
        <a:lstStyle/>
        <a:p>
          <a:endParaRPr lang="en-US"/>
        </a:p>
      </dgm:t>
    </dgm:pt>
    <dgm:pt modelId="{0B4D2DF9-0DB1-457C-B438-0EEAA5FC88C1}" type="sibTrans" cxnId="{F5DF5491-2184-48AB-9C05-2127C4CCAF9D}">
      <dgm:prSet/>
      <dgm:spPr/>
      <dgm:t>
        <a:bodyPr/>
        <a:lstStyle/>
        <a:p>
          <a:endParaRPr lang="en-US"/>
        </a:p>
      </dgm:t>
    </dgm:pt>
    <dgm:pt modelId="{33E61967-5271-43EF-B199-D694F64FDB12}">
      <dgm:prSet/>
      <dgm:spPr>
        <a:ln>
          <a:solidFill>
            <a:schemeClr val="accent6">
              <a:lumMod val="75000"/>
            </a:schemeClr>
          </a:solidFill>
        </a:ln>
      </dgm:spPr>
      <dgm:t>
        <a:bodyPr/>
        <a:lstStyle/>
        <a:p>
          <a:r>
            <a:rPr lang="en-US" dirty="0" smtClean="0">
              <a:latin typeface="Calibri" panose="020F0502020204030204" pitchFamily="34" charset="0"/>
              <a:cs typeface="Calibri" panose="020F0502020204030204" pitchFamily="34" charset="0"/>
            </a:rPr>
            <a:t>Opening a Trust Bank Account</a:t>
          </a:r>
          <a:endParaRPr lang="en-US" dirty="0">
            <a:latin typeface="Calibri" panose="020F0502020204030204" pitchFamily="34" charset="0"/>
            <a:cs typeface="Calibri" panose="020F0502020204030204" pitchFamily="34" charset="0"/>
          </a:endParaRPr>
        </a:p>
      </dgm:t>
    </dgm:pt>
    <dgm:pt modelId="{923B2E51-E68A-403B-8B34-5FAC46260DA0}" type="parTrans" cxnId="{A6CADF92-A4F0-4F5D-9EAD-3CE09D0A201B}">
      <dgm:prSet/>
      <dgm:spPr/>
      <dgm:t>
        <a:bodyPr/>
        <a:lstStyle/>
        <a:p>
          <a:endParaRPr lang="en-US"/>
        </a:p>
      </dgm:t>
    </dgm:pt>
    <dgm:pt modelId="{C9B24324-50E9-4829-9536-B1A56B9A2430}" type="sibTrans" cxnId="{A6CADF92-A4F0-4F5D-9EAD-3CE09D0A201B}">
      <dgm:prSet/>
      <dgm:spPr/>
      <dgm:t>
        <a:bodyPr/>
        <a:lstStyle/>
        <a:p>
          <a:endParaRPr lang="en-US"/>
        </a:p>
      </dgm:t>
    </dgm:pt>
    <dgm:pt modelId="{D5B0CA4F-5695-4FBA-84C1-70AF33268BD6}">
      <dgm:prSet/>
      <dgm:spPr>
        <a:ln>
          <a:solidFill>
            <a:schemeClr val="accent6">
              <a:lumMod val="75000"/>
            </a:schemeClr>
          </a:solidFill>
        </a:ln>
      </dgm:spPr>
      <dgm:t>
        <a:bodyPr/>
        <a:lstStyle/>
        <a:p>
          <a:r>
            <a:rPr lang="en-US" sz="1500" dirty="0" smtClean="0">
              <a:latin typeface="Calibri" panose="020F0502020204030204" pitchFamily="34" charset="0"/>
              <a:cs typeface="Calibri" panose="020F0502020204030204" pitchFamily="34" charset="0"/>
            </a:rPr>
            <a:t>Drafting of Trust Deed &amp; Rules</a:t>
          </a:r>
          <a:endParaRPr lang="en-US" sz="1500" dirty="0">
            <a:latin typeface="Calibri" panose="020F0502020204030204" pitchFamily="34" charset="0"/>
            <a:cs typeface="Calibri" panose="020F0502020204030204" pitchFamily="34" charset="0"/>
          </a:endParaRPr>
        </a:p>
      </dgm:t>
    </dgm:pt>
    <dgm:pt modelId="{62FB0D64-53F8-4AE4-ABC1-45C7FD3B9655}" type="parTrans" cxnId="{1D6F01D0-F795-40D1-975C-893036F13D08}">
      <dgm:prSet/>
      <dgm:spPr/>
      <dgm:t>
        <a:bodyPr/>
        <a:lstStyle/>
        <a:p>
          <a:endParaRPr lang="en-US"/>
        </a:p>
      </dgm:t>
    </dgm:pt>
    <dgm:pt modelId="{534FD38E-E5BE-412B-BF7D-0F8C3DAD555A}" type="sibTrans" cxnId="{1D6F01D0-F795-40D1-975C-893036F13D08}">
      <dgm:prSet/>
      <dgm:spPr/>
      <dgm:t>
        <a:bodyPr/>
        <a:lstStyle/>
        <a:p>
          <a:endParaRPr lang="en-US"/>
        </a:p>
      </dgm:t>
    </dgm:pt>
    <dgm:pt modelId="{0E45C59F-8662-46D0-984A-8C9C5437FDB7}">
      <dgm:prSet custT="1"/>
      <dgm:spPr>
        <a:ln>
          <a:solidFill>
            <a:schemeClr val="accent6">
              <a:lumMod val="75000"/>
            </a:schemeClr>
          </a:solidFill>
        </a:ln>
      </dgm:spPr>
      <dgm:t>
        <a:bodyPr/>
        <a:lstStyle/>
        <a:p>
          <a:r>
            <a:rPr lang="en-US" sz="1600" b="1" dirty="0" smtClean="0">
              <a:solidFill>
                <a:srgbClr val="002060"/>
              </a:solidFill>
              <a:latin typeface="Calibri" panose="020F0502020204030204" pitchFamily="34" charset="0"/>
              <a:cs typeface="Calibri" panose="020F0502020204030204" pitchFamily="34" charset="0"/>
            </a:rPr>
            <a:t>Application to Commissioner of Income Tax (CIT) for approval of Trust</a:t>
          </a:r>
        </a:p>
      </dgm:t>
    </dgm:pt>
    <dgm:pt modelId="{F2908D4D-538F-461E-98BA-E9BA077A5F29}" type="parTrans" cxnId="{7356ACD3-9B33-481A-83F4-0B49B39A4E84}">
      <dgm:prSet/>
      <dgm:spPr/>
      <dgm:t>
        <a:bodyPr/>
        <a:lstStyle/>
        <a:p>
          <a:endParaRPr lang="en-US"/>
        </a:p>
      </dgm:t>
    </dgm:pt>
    <dgm:pt modelId="{8AE810A5-BAE0-4299-8B18-2B83D1BFA0E7}" type="sibTrans" cxnId="{7356ACD3-9B33-481A-83F4-0B49B39A4E84}">
      <dgm:prSet/>
      <dgm:spPr/>
      <dgm:t>
        <a:bodyPr/>
        <a:lstStyle/>
        <a:p>
          <a:endParaRPr lang="en-US"/>
        </a:p>
      </dgm:t>
    </dgm:pt>
    <dgm:pt modelId="{C5480207-BE08-42A0-886F-EE57E2C442DC}">
      <dgm:prSet/>
      <dgm:spPr>
        <a:ln>
          <a:solidFill>
            <a:schemeClr val="accent6">
              <a:lumMod val="75000"/>
            </a:schemeClr>
          </a:solidFill>
        </a:ln>
      </dgm:spPr>
      <dgm:t>
        <a:bodyPr/>
        <a:lstStyle/>
        <a:p>
          <a:r>
            <a:rPr lang="en-US" sz="1500" b="1" dirty="0" smtClean="0">
              <a:solidFill>
                <a:srgbClr val="002060"/>
              </a:solidFill>
              <a:latin typeface="Calibri" panose="020F0502020204030204" pitchFamily="34" charset="0"/>
              <a:cs typeface="Calibri" panose="020F0502020204030204" pitchFamily="34" charset="0"/>
            </a:rPr>
            <a:t>Apply for Permanent Account Number</a:t>
          </a:r>
        </a:p>
      </dgm:t>
    </dgm:pt>
    <dgm:pt modelId="{7C71272A-7DD9-4608-9AA0-CD145B282ED9}" type="parTrans" cxnId="{C3BFCCE5-50BF-4FC3-971B-AD6A119705B4}">
      <dgm:prSet/>
      <dgm:spPr/>
      <dgm:t>
        <a:bodyPr/>
        <a:lstStyle/>
        <a:p>
          <a:endParaRPr lang="en-US"/>
        </a:p>
      </dgm:t>
    </dgm:pt>
    <dgm:pt modelId="{54DDE6BB-76AB-4126-882E-3F6480E527E5}" type="sibTrans" cxnId="{C3BFCCE5-50BF-4FC3-971B-AD6A119705B4}">
      <dgm:prSet/>
      <dgm:spPr/>
      <dgm:t>
        <a:bodyPr/>
        <a:lstStyle/>
        <a:p>
          <a:endParaRPr lang="en-US"/>
        </a:p>
      </dgm:t>
    </dgm:pt>
    <dgm:pt modelId="{B782E7A7-64D8-4BD1-8085-432F9A718CD8}">
      <dgm:prSet/>
      <dgm:spPr>
        <a:ln>
          <a:solidFill>
            <a:schemeClr val="accent6">
              <a:lumMod val="75000"/>
            </a:schemeClr>
          </a:solidFill>
        </a:ln>
      </dgm:spPr>
      <dgm:t>
        <a:bodyPr/>
        <a:lstStyle/>
        <a:p>
          <a:r>
            <a:rPr lang="en-US" sz="1500" dirty="0" smtClean="0">
              <a:latin typeface="Calibri" panose="020F0502020204030204" pitchFamily="34" charset="0"/>
              <a:cs typeface="Calibri" panose="020F0502020204030204" pitchFamily="34" charset="0"/>
            </a:rPr>
            <a:t>Open a Trust bank account</a:t>
          </a:r>
        </a:p>
      </dgm:t>
    </dgm:pt>
    <dgm:pt modelId="{4372A208-5359-4F1A-B41E-373D66B6961E}" type="parTrans" cxnId="{A74DC560-363E-4755-8A1A-272CB1C968AD}">
      <dgm:prSet/>
      <dgm:spPr/>
      <dgm:t>
        <a:bodyPr/>
        <a:lstStyle/>
        <a:p>
          <a:endParaRPr lang="en-US"/>
        </a:p>
      </dgm:t>
    </dgm:pt>
    <dgm:pt modelId="{FC9DECC5-5E72-444D-A0FE-0EEACD2B3AE9}" type="sibTrans" cxnId="{A74DC560-363E-4755-8A1A-272CB1C968AD}">
      <dgm:prSet/>
      <dgm:spPr/>
      <dgm:t>
        <a:bodyPr/>
        <a:lstStyle/>
        <a:p>
          <a:endParaRPr lang="en-US"/>
        </a:p>
      </dgm:t>
    </dgm:pt>
    <dgm:pt modelId="{8FF3DF46-E661-4F0A-AC05-B1547AFBE736}">
      <dgm:prSet phldrT="[Text]"/>
      <dgm:spPr>
        <a:ln>
          <a:solidFill>
            <a:schemeClr val="accent6">
              <a:lumMod val="75000"/>
            </a:schemeClr>
          </a:solidFill>
        </a:ln>
      </dgm:spPr>
      <dgm:t>
        <a:bodyPr/>
        <a:lstStyle/>
        <a:p>
          <a:r>
            <a:rPr lang="en-US" dirty="0" smtClean="0">
              <a:latin typeface="Calibri" panose="020F0502020204030204" pitchFamily="34" charset="0"/>
              <a:cs typeface="Calibri" panose="020F0502020204030204" pitchFamily="34" charset="0"/>
            </a:rPr>
            <a:t>Support in Drafting Trust Deed and Rules</a:t>
          </a:r>
          <a:endParaRPr lang="en-US" dirty="0">
            <a:latin typeface="Calibri" panose="020F0502020204030204" pitchFamily="34" charset="0"/>
            <a:cs typeface="Calibri" panose="020F0502020204030204" pitchFamily="34" charset="0"/>
          </a:endParaRPr>
        </a:p>
      </dgm:t>
    </dgm:pt>
    <dgm:pt modelId="{F4E10CB5-FA3B-481D-9ED0-7831A553CEF7}" type="parTrans" cxnId="{08E3452C-40A4-475A-B966-A7FCDACEBE92}">
      <dgm:prSet/>
      <dgm:spPr/>
      <dgm:t>
        <a:bodyPr/>
        <a:lstStyle/>
        <a:p>
          <a:endParaRPr lang="en-US"/>
        </a:p>
      </dgm:t>
    </dgm:pt>
    <dgm:pt modelId="{E8CB8D54-F91C-4B1C-B754-4A00D127C792}" type="sibTrans" cxnId="{08E3452C-40A4-475A-B966-A7FCDACEBE92}">
      <dgm:prSet/>
      <dgm:spPr/>
      <dgm:t>
        <a:bodyPr/>
        <a:lstStyle/>
        <a:p>
          <a:endParaRPr lang="en-US"/>
        </a:p>
      </dgm:t>
    </dgm:pt>
    <dgm:pt modelId="{8BDFBEF9-E5BF-4338-AEB3-FEB37B47289B}">
      <dgm:prSet phldrT="[Text]"/>
      <dgm:spPr>
        <a:ln>
          <a:solidFill>
            <a:schemeClr val="accent6">
              <a:lumMod val="75000"/>
            </a:schemeClr>
          </a:solidFill>
        </a:ln>
      </dgm:spPr>
      <dgm:t>
        <a:bodyPr/>
        <a:lstStyle/>
        <a:p>
          <a:r>
            <a:rPr lang="en-US" dirty="0" smtClean="0">
              <a:latin typeface="Calibri" panose="020F0502020204030204" pitchFamily="34" charset="0"/>
              <a:cs typeface="Calibri" panose="020F0502020204030204" pitchFamily="34" charset="0"/>
            </a:rPr>
            <a:t>Support in application to CIT and getting necessary approvals</a:t>
          </a:r>
          <a:endParaRPr lang="en-US" dirty="0">
            <a:latin typeface="Calibri" panose="020F0502020204030204" pitchFamily="34" charset="0"/>
            <a:cs typeface="Calibri" panose="020F0502020204030204" pitchFamily="34" charset="0"/>
          </a:endParaRPr>
        </a:p>
      </dgm:t>
    </dgm:pt>
    <dgm:pt modelId="{4DA245EA-9EF3-407D-8215-D0BE14230106}" type="parTrans" cxnId="{B1E39EC0-BE59-4E0F-8CE1-AE63529A7292}">
      <dgm:prSet/>
      <dgm:spPr/>
      <dgm:t>
        <a:bodyPr/>
        <a:lstStyle/>
        <a:p>
          <a:endParaRPr lang="en-US"/>
        </a:p>
      </dgm:t>
    </dgm:pt>
    <dgm:pt modelId="{31F00FCC-EDC8-4253-97B2-DEEE804E4D6E}" type="sibTrans" cxnId="{B1E39EC0-BE59-4E0F-8CE1-AE63529A7292}">
      <dgm:prSet/>
      <dgm:spPr/>
      <dgm:t>
        <a:bodyPr/>
        <a:lstStyle/>
        <a:p>
          <a:endParaRPr lang="en-US"/>
        </a:p>
      </dgm:t>
    </dgm:pt>
    <dgm:pt modelId="{023D761B-6A9C-457E-91F0-A4F10BABE4AD}">
      <dgm:prSet phldrT="[Text]"/>
      <dgm:spPr>
        <a:ln>
          <a:solidFill>
            <a:schemeClr val="accent6">
              <a:lumMod val="75000"/>
            </a:schemeClr>
          </a:solidFill>
        </a:ln>
      </dgm:spPr>
      <dgm:t>
        <a:bodyPr/>
        <a:lstStyle/>
        <a:p>
          <a:r>
            <a:rPr lang="en-US" dirty="0" smtClean="0">
              <a:latin typeface="Calibri" panose="020F0502020204030204" pitchFamily="34" charset="0"/>
              <a:cs typeface="Calibri" panose="020F0502020204030204" pitchFamily="34" charset="0"/>
            </a:rPr>
            <a:t>Manage fund to ensure asset-liability gap is reduced</a:t>
          </a:r>
          <a:endParaRPr lang="en-US" dirty="0">
            <a:latin typeface="Calibri" panose="020F0502020204030204" pitchFamily="34" charset="0"/>
            <a:cs typeface="Calibri" panose="020F0502020204030204" pitchFamily="34" charset="0"/>
          </a:endParaRPr>
        </a:p>
      </dgm:t>
    </dgm:pt>
    <dgm:pt modelId="{D1C7817C-DA5E-4D59-9986-14734126A7BF}" type="parTrans" cxnId="{D265ED5D-8BAB-447A-9F3E-D3518D542E67}">
      <dgm:prSet/>
      <dgm:spPr/>
      <dgm:t>
        <a:bodyPr/>
        <a:lstStyle/>
        <a:p>
          <a:endParaRPr lang="en-US"/>
        </a:p>
      </dgm:t>
    </dgm:pt>
    <dgm:pt modelId="{185B7866-AF5E-4E72-8F02-28EA486F01F8}" type="sibTrans" cxnId="{D265ED5D-8BAB-447A-9F3E-D3518D542E67}">
      <dgm:prSet/>
      <dgm:spPr/>
      <dgm:t>
        <a:bodyPr/>
        <a:lstStyle/>
        <a:p>
          <a:endParaRPr lang="en-US"/>
        </a:p>
      </dgm:t>
    </dgm:pt>
    <dgm:pt modelId="{4A81DAB1-BD54-4D80-88BA-BFC8AE456D13}" type="pres">
      <dgm:prSet presAssocID="{6F7FAB3C-A255-4391-B379-263060176C58}" presName="linearFlow" presStyleCnt="0">
        <dgm:presLayoutVars>
          <dgm:dir/>
          <dgm:animLvl val="lvl"/>
          <dgm:resizeHandles val="exact"/>
        </dgm:presLayoutVars>
      </dgm:prSet>
      <dgm:spPr/>
      <dgm:t>
        <a:bodyPr/>
        <a:lstStyle/>
        <a:p>
          <a:endParaRPr lang="en-US"/>
        </a:p>
      </dgm:t>
    </dgm:pt>
    <dgm:pt modelId="{07574A8C-75A8-457F-8F4A-522DE73DB2FB}" type="pres">
      <dgm:prSet presAssocID="{4667FCB1-D85B-49A0-B462-CBA3CB08672B}" presName="composite" presStyleCnt="0"/>
      <dgm:spPr/>
    </dgm:pt>
    <dgm:pt modelId="{1123DF17-B086-4D30-9331-D00ADE2C4CAD}" type="pres">
      <dgm:prSet presAssocID="{4667FCB1-D85B-49A0-B462-CBA3CB08672B}" presName="parentText" presStyleLbl="alignNode1" presStyleIdx="0" presStyleCnt="3">
        <dgm:presLayoutVars>
          <dgm:chMax val="1"/>
          <dgm:bulletEnabled val="1"/>
        </dgm:presLayoutVars>
      </dgm:prSet>
      <dgm:spPr/>
      <dgm:t>
        <a:bodyPr/>
        <a:lstStyle/>
        <a:p>
          <a:endParaRPr lang="en-US"/>
        </a:p>
      </dgm:t>
    </dgm:pt>
    <dgm:pt modelId="{E2236235-2819-4960-8E8A-CC3B17773BD5}" type="pres">
      <dgm:prSet presAssocID="{4667FCB1-D85B-49A0-B462-CBA3CB08672B}" presName="descendantText" presStyleLbl="alignAcc1" presStyleIdx="0" presStyleCnt="3">
        <dgm:presLayoutVars>
          <dgm:bulletEnabled val="1"/>
        </dgm:presLayoutVars>
      </dgm:prSet>
      <dgm:spPr/>
      <dgm:t>
        <a:bodyPr/>
        <a:lstStyle/>
        <a:p>
          <a:endParaRPr lang="en-US"/>
        </a:p>
      </dgm:t>
    </dgm:pt>
    <dgm:pt modelId="{9A6F83A4-507C-4847-AF98-6713A96FFCDC}" type="pres">
      <dgm:prSet presAssocID="{E84AAF97-F890-479D-B803-F8AF479FA1B6}" presName="sp" presStyleCnt="0"/>
      <dgm:spPr/>
    </dgm:pt>
    <dgm:pt modelId="{750F858A-C7E3-4DE7-8CB0-6114D1D31063}" type="pres">
      <dgm:prSet presAssocID="{DBE4EDF2-0EF4-4C66-9FA4-E9C86ECF3A31}" presName="composite" presStyleCnt="0"/>
      <dgm:spPr/>
    </dgm:pt>
    <dgm:pt modelId="{61BA3DE5-0FAD-47B6-A0D2-F8DFE157BBBB}" type="pres">
      <dgm:prSet presAssocID="{DBE4EDF2-0EF4-4C66-9FA4-E9C86ECF3A31}" presName="parentText" presStyleLbl="alignNode1" presStyleIdx="1" presStyleCnt="3">
        <dgm:presLayoutVars>
          <dgm:chMax val="1"/>
          <dgm:bulletEnabled val="1"/>
        </dgm:presLayoutVars>
      </dgm:prSet>
      <dgm:spPr/>
      <dgm:t>
        <a:bodyPr/>
        <a:lstStyle/>
        <a:p>
          <a:endParaRPr lang="en-US"/>
        </a:p>
      </dgm:t>
    </dgm:pt>
    <dgm:pt modelId="{56399C81-C009-4203-9615-D26DE30F2F61}" type="pres">
      <dgm:prSet presAssocID="{DBE4EDF2-0EF4-4C66-9FA4-E9C86ECF3A31}" presName="descendantText" presStyleLbl="alignAcc1" presStyleIdx="1" presStyleCnt="3">
        <dgm:presLayoutVars>
          <dgm:bulletEnabled val="1"/>
        </dgm:presLayoutVars>
      </dgm:prSet>
      <dgm:spPr/>
      <dgm:t>
        <a:bodyPr/>
        <a:lstStyle/>
        <a:p>
          <a:endParaRPr lang="en-US"/>
        </a:p>
      </dgm:t>
    </dgm:pt>
    <dgm:pt modelId="{4BEE038B-C2D0-4B53-B387-B11810F3F29D}" type="pres">
      <dgm:prSet presAssocID="{064DA18A-9538-4113-A552-17F4E11D653D}" presName="sp" presStyleCnt="0"/>
      <dgm:spPr/>
    </dgm:pt>
    <dgm:pt modelId="{4D4BAA19-3F91-4FD0-89ED-FF5DCF08C24B}" type="pres">
      <dgm:prSet presAssocID="{AB1BBE8F-E773-4D9C-BC11-D3E42F85BD4C}" presName="composite" presStyleCnt="0"/>
      <dgm:spPr/>
    </dgm:pt>
    <dgm:pt modelId="{85CF8808-E5BD-4E39-89D4-12AFE0A02C6B}" type="pres">
      <dgm:prSet presAssocID="{AB1BBE8F-E773-4D9C-BC11-D3E42F85BD4C}" presName="parentText" presStyleLbl="alignNode1" presStyleIdx="2" presStyleCnt="3">
        <dgm:presLayoutVars>
          <dgm:chMax val="1"/>
          <dgm:bulletEnabled val="1"/>
        </dgm:presLayoutVars>
      </dgm:prSet>
      <dgm:spPr/>
      <dgm:t>
        <a:bodyPr/>
        <a:lstStyle/>
        <a:p>
          <a:endParaRPr lang="en-US"/>
        </a:p>
      </dgm:t>
    </dgm:pt>
    <dgm:pt modelId="{FDF67CF1-9B10-4DCB-874A-9D230AD883C1}" type="pres">
      <dgm:prSet presAssocID="{AB1BBE8F-E773-4D9C-BC11-D3E42F85BD4C}" presName="descendantText" presStyleLbl="alignAcc1" presStyleIdx="2" presStyleCnt="3">
        <dgm:presLayoutVars>
          <dgm:bulletEnabled val="1"/>
        </dgm:presLayoutVars>
      </dgm:prSet>
      <dgm:spPr/>
      <dgm:t>
        <a:bodyPr/>
        <a:lstStyle/>
        <a:p>
          <a:endParaRPr lang="en-US"/>
        </a:p>
      </dgm:t>
    </dgm:pt>
  </dgm:ptLst>
  <dgm:cxnLst>
    <dgm:cxn modelId="{C82927EA-F2B8-4565-8E9E-09859E05BEA3}" type="presOf" srcId="{8FF3DF46-E661-4F0A-AC05-B1547AFBE736}" destId="{FDF67CF1-9B10-4DCB-874A-9D230AD883C1}" srcOrd="0" destOrd="1" presId="urn:microsoft.com/office/officeart/2005/8/layout/chevron2"/>
    <dgm:cxn modelId="{53D90785-BF79-4AB9-BA2C-0240272A19CD}" srcId="{4667FCB1-D85B-49A0-B462-CBA3CB08672B}" destId="{5C846942-A225-4A38-948A-8E3E04103E94}" srcOrd="0" destOrd="0" parTransId="{4D36D6AC-860C-4CB0-BDF5-3B47B5825698}" sibTransId="{A2CA24F2-AC75-40A9-BBE0-193029647E0F}"/>
    <dgm:cxn modelId="{2B6C1A75-0B8F-4CBB-9A26-D0BF440636BC}" srcId="{6F7FAB3C-A255-4391-B379-263060176C58}" destId="{DBE4EDF2-0EF4-4C66-9FA4-E9C86ECF3A31}" srcOrd="1" destOrd="0" parTransId="{EA2A2520-89B3-4E5A-8A5A-C15F7CD9B4A2}" sibTransId="{064DA18A-9538-4113-A552-17F4E11D653D}"/>
    <dgm:cxn modelId="{06CC7A79-14A8-44DD-8D7D-48FB97853818}" type="presOf" srcId="{24367CE0-7770-4FB6-84C5-1957C38A41B6}" destId="{E2236235-2819-4960-8E8A-CC3B17773BD5}" srcOrd="0" destOrd="1" presId="urn:microsoft.com/office/officeart/2005/8/layout/chevron2"/>
    <dgm:cxn modelId="{50232F81-0361-43C7-A75D-5A1B97C26A56}" type="presOf" srcId="{6F7FAB3C-A255-4391-B379-263060176C58}" destId="{4A81DAB1-BD54-4D80-88BA-BFC8AE456D13}" srcOrd="0" destOrd="0" presId="urn:microsoft.com/office/officeart/2005/8/layout/chevron2"/>
    <dgm:cxn modelId="{C1652EA5-83B5-498C-961D-2C060683CC91}" type="presOf" srcId="{33E61967-5271-43EF-B199-D694F64FDB12}" destId="{E2236235-2819-4960-8E8A-CC3B17773BD5}" srcOrd="0" destOrd="3" presId="urn:microsoft.com/office/officeart/2005/8/layout/chevron2"/>
    <dgm:cxn modelId="{DF1AE7D1-F536-456F-89D7-71112B6F27F6}" srcId="{4667FCB1-D85B-49A0-B462-CBA3CB08672B}" destId="{24367CE0-7770-4FB6-84C5-1957C38A41B6}" srcOrd="1" destOrd="0" parTransId="{07F0A352-427F-40B8-8F48-52942FE2BFE6}" sibTransId="{EAA35A1C-A0B2-4639-A6EC-49A9D99CFA91}"/>
    <dgm:cxn modelId="{C3BFCCE5-50BF-4FC3-971B-AD6A119705B4}" srcId="{DBE4EDF2-0EF4-4C66-9FA4-E9C86ECF3A31}" destId="{C5480207-BE08-42A0-886F-EE57E2C442DC}" srcOrd="3" destOrd="0" parTransId="{7C71272A-7DD9-4608-9AA0-CD145B282ED9}" sibTransId="{54DDE6BB-76AB-4126-882E-3F6480E527E5}"/>
    <dgm:cxn modelId="{E8DF15F8-1CA1-434D-85CC-03F34268DE23}" type="presOf" srcId="{5C846942-A225-4A38-948A-8E3E04103E94}" destId="{E2236235-2819-4960-8E8A-CC3B17773BD5}" srcOrd="0" destOrd="0" presId="urn:microsoft.com/office/officeart/2005/8/layout/chevron2"/>
    <dgm:cxn modelId="{95E780E2-1F71-4ADA-B2E4-8504709D766F}" type="presOf" srcId="{8BDFBEF9-E5BF-4338-AEB3-FEB37B47289B}" destId="{FDF67CF1-9B10-4DCB-874A-9D230AD883C1}" srcOrd="0" destOrd="2" presId="urn:microsoft.com/office/officeart/2005/8/layout/chevron2"/>
    <dgm:cxn modelId="{9D1AAACD-F87B-4F89-9213-2643099F2B7E}" type="presOf" srcId="{AB1BBE8F-E773-4D9C-BC11-D3E42F85BD4C}" destId="{85CF8808-E5BD-4E39-89D4-12AFE0A02C6B}" srcOrd="0" destOrd="0" presId="urn:microsoft.com/office/officeart/2005/8/layout/chevron2"/>
    <dgm:cxn modelId="{A6CADF92-A4F0-4F5D-9EAD-3CE09D0A201B}" srcId="{4667FCB1-D85B-49A0-B462-CBA3CB08672B}" destId="{33E61967-5271-43EF-B199-D694F64FDB12}" srcOrd="3" destOrd="0" parTransId="{923B2E51-E68A-403B-8B34-5FAC46260DA0}" sibTransId="{C9B24324-50E9-4829-9536-B1A56B9A2430}"/>
    <dgm:cxn modelId="{060906ED-4013-4A7C-A57F-0FC8292AE2E1}" srcId="{DBE4EDF2-0EF4-4C66-9FA4-E9C86ECF3A31}" destId="{A882910D-6BBB-49E9-99CF-F483E06E58BD}" srcOrd="0" destOrd="0" parTransId="{854BB0DE-CA21-4375-9F4A-76A8600B0FC4}" sibTransId="{F1645784-98E4-4F23-AB14-D403D79A0E2B}"/>
    <dgm:cxn modelId="{118C81A9-1A2D-4A5B-883F-58A165EC6EB3}" srcId="{AB1BBE8F-E773-4D9C-BC11-D3E42F85BD4C}" destId="{4BCA283E-F616-4DEC-B785-B8C2AB7E31DE}" srcOrd="0" destOrd="0" parTransId="{54FE40A7-0164-4538-B514-DF4D17CFAB3B}" sibTransId="{9C9BEE6B-6B58-41E6-AAB2-06444C2633DA}"/>
    <dgm:cxn modelId="{B5E9E351-F14D-4AB3-9E41-6B53601DBD9B}" srcId="{6F7FAB3C-A255-4391-B379-263060176C58}" destId="{4667FCB1-D85B-49A0-B462-CBA3CB08672B}" srcOrd="0" destOrd="0" parTransId="{FC9F2F33-DAAD-4F45-8CAD-18D0DB0E1742}" sibTransId="{E84AAF97-F890-479D-B803-F8AF479FA1B6}"/>
    <dgm:cxn modelId="{A74DC560-363E-4755-8A1A-272CB1C968AD}" srcId="{DBE4EDF2-0EF4-4C66-9FA4-E9C86ECF3A31}" destId="{B782E7A7-64D8-4BD1-8085-432F9A718CD8}" srcOrd="4" destOrd="0" parTransId="{4372A208-5359-4F1A-B41E-373D66B6961E}" sibTransId="{FC9DECC5-5E72-444D-A0FE-0EEACD2B3AE9}"/>
    <dgm:cxn modelId="{3B7F62AE-3FD0-4DC9-B1A6-00CB95A7D06A}" srcId="{6F7FAB3C-A255-4391-B379-263060176C58}" destId="{AB1BBE8F-E773-4D9C-BC11-D3E42F85BD4C}" srcOrd="2" destOrd="0" parTransId="{3500C524-AAC9-4C8E-9466-D8DC88285E65}" sibTransId="{9C4C9DAC-53C2-4CE2-BEDF-97A694839924}"/>
    <dgm:cxn modelId="{86858D41-445F-49A2-B444-A01691BAC0F9}" srcId="{AB1BBE8F-E773-4D9C-BC11-D3E42F85BD4C}" destId="{D9B34E3B-DFE5-4C41-9099-5E41B4CB84B8}" srcOrd="3" destOrd="0" parTransId="{03A49C5F-26C8-49C3-A7DE-EAABD847F11C}" sibTransId="{F6EF9E20-7E2E-4175-930B-F174BA8D7FCA}"/>
    <dgm:cxn modelId="{1700C0EE-541B-45CA-AE38-A606E0E6FDA2}" type="presOf" srcId="{D5B0CA4F-5695-4FBA-84C1-70AF33268BD6}" destId="{56399C81-C009-4203-9615-D26DE30F2F61}" srcOrd="0" destOrd="1" presId="urn:microsoft.com/office/officeart/2005/8/layout/chevron2"/>
    <dgm:cxn modelId="{F5DF5491-2184-48AB-9C05-2127C4CCAF9D}" srcId="{4667FCB1-D85B-49A0-B462-CBA3CB08672B}" destId="{83230CB8-0FB1-4DA0-8488-89A013060739}" srcOrd="2" destOrd="0" parTransId="{356F8597-31CD-4378-886E-006AE581B69A}" sibTransId="{0B4D2DF9-0DB1-457C-B438-0EEAA5FC88C1}"/>
    <dgm:cxn modelId="{0D25BF2D-8AC0-4B49-B497-4388A82FBAFE}" type="presOf" srcId="{B782E7A7-64D8-4BD1-8085-432F9A718CD8}" destId="{56399C81-C009-4203-9615-D26DE30F2F61}" srcOrd="0" destOrd="4" presId="urn:microsoft.com/office/officeart/2005/8/layout/chevron2"/>
    <dgm:cxn modelId="{08E3452C-40A4-475A-B966-A7FCDACEBE92}" srcId="{AB1BBE8F-E773-4D9C-BC11-D3E42F85BD4C}" destId="{8FF3DF46-E661-4F0A-AC05-B1547AFBE736}" srcOrd="1" destOrd="0" parTransId="{F4E10CB5-FA3B-481D-9ED0-7831A553CEF7}" sibTransId="{E8CB8D54-F91C-4B1C-B754-4A00D127C792}"/>
    <dgm:cxn modelId="{B1E39EC0-BE59-4E0F-8CE1-AE63529A7292}" srcId="{AB1BBE8F-E773-4D9C-BC11-D3E42F85BD4C}" destId="{8BDFBEF9-E5BF-4338-AEB3-FEB37B47289B}" srcOrd="2" destOrd="0" parTransId="{4DA245EA-9EF3-407D-8215-D0BE14230106}" sibTransId="{31F00FCC-EDC8-4253-97B2-DEEE804E4D6E}"/>
    <dgm:cxn modelId="{EDC63AB0-064E-460A-848A-F4DCA0B5DACC}" type="presOf" srcId="{C5480207-BE08-42A0-886F-EE57E2C442DC}" destId="{56399C81-C009-4203-9615-D26DE30F2F61}" srcOrd="0" destOrd="3" presId="urn:microsoft.com/office/officeart/2005/8/layout/chevron2"/>
    <dgm:cxn modelId="{F3902E0C-94D5-4B07-A0BC-E81D0604290A}" type="presOf" srcId="{DBE4EDF2-0EF4-4C66-9FA4-E9C86ECF3A31}" destId="{61BA3DE5-0FAD-47B6-A0D2-F8DFE157BBBB}" srcOrd="0" destOrd="0" presId="urn:microsoft.com/office/officeart/2005/8/layout/chevron2"/>
    <dgm:cxn modelId="{893FC26E-9FF8-46F8-906F-C53C173BC1AB}" type="presOf" srcId="{023D761B-6A9C-457E-91F0-A4F10BABE4AD}" destId="{FDF67CF1-9B10-4DCB-874A-9D230AD883C1}" srcOrd="0" destOrd="4" presId="urn:microsoft.com/office/officeart/2005/8/layout/chevron2"/>
    <dgm:cxn modelId="{DE862174-D251-4FC5-86CB-F18489704173}" type="presOf" srcId="{4667FCB1-D85B-49A0-B462-CBA3CB08672B}" destId="{1123DF17-B086-4D30-9331-D00ADE2C4CAD}" srcOrd="0" destOrd="0" presId="urn:microsoft.com/office/officeart/2005/8/layout/chevron2"/>
    <dgm:cxn modelId="{949A59A6-C66F-466F-AAFB-AC8DC2877D80}" type="presOf" srcId="{A882910D-6BBB-49E9-99CF-F483E06E58BD}" destId="{56399C81-C009-4203-9615-D26DE30F2F61}" srcOrd="0" destOrd="0" presId="urn:microsoft.com/office/officeart/2005/8/layout/chevron2"/>
    <dgm:cxn modelId="{D265ED5D-8BAB-447A-9F3E-D3518D542E67}" srcId="{AB1BBE8F-E773-4D9C-BC11-D3E42F85BD4C}" destId="{023D761B-6A9C-457E-91F0-A4F10BABE4AD}" srcOrd="4" destOrd="0" parTransId="{D1C7817C-DA5E-4D59-9986-14734126A7BF}" sibTransId="{185B7866-AF5E-4E72-8F02-28EA486F01F8}"/>
    <dgm:cxn modelId="{7356ACD3-9B33-481A-83F4-0B49B39A4E84}" srcId="{DBE4EDF2-0EF4-4C66-9FA4-E9C86ECF3A31}" destId="{0E45C59F-8662-46D0-984A-8C9C5437FDB7}" srcOrd="2" destOrd="0" parTransId="{F2908D4D-538F-461E-98BA-E9BA077A5F29}" sibTransId="{8AE810A5-BAE0-4299-8B18-2B83D1BFA0E7}"/>
    <dgm:cxn modelId="{66227786-6D80-4FAF-9369-7AA0A089DEA2}" type="presOf" srcId="{0E45C59F-8662-46D0-984A-8C9C5437FDB7}" destId="{56399C81-C009-4203-9615-D26DE30F2F61}" srcOrd="0" destOrd="2" presId="urn:microsoft.com/office/officeart/2005/8/layout/chevron2"/>
    <dgm:cxn modelId="{B25424D7-7AA7-4CA3-9402-E373CA33CCAB}" type="presOf" srcId="{83230CB8-0FB1-4DA0-8488-89A013060739}" destId="{E2236235-2819-4960-8E8A-CC3B17773BD5}" srcOrd="0" destOrd="2" presId="urn:microsoft.com/office/officeart/2005/8/layout/chevron2"/>
    <dgm:cxn modelId="{33E47E59-325C-4F5E-852D-01BA62380A65}" type="presOf" srcId="{4BCA283E-F616-4DEC-B785-B8C2AB7E31DE}" destId="{FDF67CF1-9B10-4DCB-874A-9D230AD883C1}" srcOrd="0" destOrd="0" presId="urn:microsoft.com/office/officeart/2005/8/layout/chevron2"/>
    <dgm:cxn modelId="{1D6F01D0-F795-40D1-975C-893036F13D08}" srcId="{DBE4EDF2-0EF4-4C66-9FA4-E9C86ECF3A31}" destId="{D5B0CA4F-5695-4FBA-84C1-70AF33268BD6}" srcOrd="1" destOrd="0" parTransId="{62FB0D64-53F8-4AE4-ABC1-45C7FD3B9655}" sibTransId="{534FD38E-E5BE-412B-BF7D-0F8C3DAD555A}"/>
    <dgm:cxn modelId="{E44602B3-C95D-4670-9D2D-72C75EF2C423}" type="presOf" srcId="{D9B34E3B-DFE5-4C41-9099-5E41B4CB84B8}" destId="{FDF67CF1-9B10-4DCB-874A-9D230AD883C1}" srcOrd="0" destOrd="3" presId="urn:microsoft.com/office/officeart/2005/8/layout/chevron2"/>
    <dgm:cxn modelId="{60BC9937-7C92-435F-A893-954A6D5C8BDB}" type="presParOf" srcId="{4A81DAB1-BD54-4D80-88BA-BFC8AE456D13}" destId="{07574A8C-75A8-457F-8F4A-522DE73DB2FB}" srcOrd="0" destOrd="0" presId="urn:microsoft.com/office/officeart/2005/8/layout/chevron2"/>
    <dgm:cxn modelId="{257D20E3-F90B-4EB7-9E16-9777297F7782}" type="presParOf" srcId="{07574A8C-75A8-457F-8F4A-522DE73DB2FB}" destId="{1123DF17-B086-4D30-9331-D00ADE2C4CAD}" srcOrd="0" destOrd="0" presId="urn:microsoft.com/office/officeart/2005/8/layout/chevron2"/>
    <dgm:cxn modelId="{8F4BEF36-8FE4-45F3-AA80-5520F68DEBBC}" type="presParOf" srcId="{07574A8C-75A8-457F-8F4A-522DE73DB2FB}" destId="{E2236235-2819-4960-8E8A-CC3B17773BD5}" srcOrd="1" destOrd="0" presId="urn:microsoft.com/office/officeart/2005/8/layout/chevron2"/>
    <dgm:cxn modelId="{2DC08C2C-8EFC-4CE8-AC74-E25184EE2790}" type="presParOf" srcId="{4A81DAB1-BD54-4D80-88BA-BFC8AE456D13}" destId="{9A6F83A4-507C-4847-AF98-6713A96FFCDC}" srcOrd="1" destOrd="0" presId="urn:microsoft.com/office/officeart/2005/8/layout/chevron2"/>
    <dgm:cxn modelId="{27C5C38D-F7E9-4942-A5E6-99E54114B7FF}" type="presParOf" srcId="{4A81DAB1-BD54-4D80-88BA-BFC8AE456D13}" destId="{750F858A-C7E3-4DE7-8CB0-6114D1D31063}" srcOrd="2" destOrd="0" presId="urn:microsoft.com/office/officeart/2005/8/layout/chevron2"/>
    <dgm:cxn modelId="{873BD020-8626-440B-90CC-12554710DD32}" type="presParOf" srcId="{750F858A-C7E3-4DE7-8CB0-6114D1D31063}" destId="{61BA3DE5-0FAD-47B6-A0D2-F8DFE157BBBB}" srcOrd="0" destOrd="0" presId="urn:microsoft.com/office/officeart/2005/8/layout/chevron2"/>
    <dgm:cxn modelId="{A6722A08-E537-4BE8-B868-74B108D0A5C8}" type="presParOf" srcId="{750F858A-C7E3-4DE7-8CB0-6114D1D31063}" destId="{56399C81-C009-4203-9615-D26DE30F2F61}" srcOrd="1" destOrd="0" presId="urn:microsoft.com/office/officeart/2005/8/layout/chevron2"/>
    <dgm:cxn modelId="{EB9FC04E-A506-4114-85A3-BFA05303C0F5}" type="presParOf" srcId="{4A81DAB1-BD54-4D80-88BA-BFC8AE456D13}" destId="{4BEE038B-C2D0-4B53-B387-B11810F3F29D}" srcOrd="3" destOrd="0" presId="urn:microsoft.com/office/officeart/2005/8/layout/chevron2"/>
    <dgm:cxn modelId="{3FA1C7A7-0A0A-4512-8F6D-D3AA2BFA7C59}" type="presParOf" srcId="{4A81DAB1-BD54-4D80-88BA-BFC8AE456D13}" destId="{4D4BAA19-3F91-4FD0-89ED-FF5DCF08C24B}" srcOrd="4" destOrd="0" presId="urn:microsoft.com/office/officeart/2005/8/layout/chevron2"/>
    <dgm:cxn modelId="{1C59B0A9-5231-434B-B0C6-45EF4FA1F7FF}" type="presParOf" srcId="{4D4BAA19-3F91-4FD0-89ED-FF5DCF08C24B}" destId="{85CF8808-E5BD-4E39-89D4-12AFE0A02C6B}" srcOrd="0" destOrd="0" presId="urn:microsoft.com/office/officeart/2005/8/layout/chevron2"/>
    <dgm:cxn modelId="{7C2ABD52-D3FA-4B5D-9D58-B0108115F0C7}" type="presParOf" srcId="{4D4BAA19-3F91-4FD0-89ED-FF5DCF08C24B}" destId="{FDF67CF1-9B10-4DCB-874A-9D230AD883C1}"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3DF17-B086-4D30-9331-D00ADE2C4CAD}">
      <dsp:nvSpPr>
        <dsp:cNvPr id="0" name=""/>
        <dsp:cNvSpPr/>
      </dsp:nvSpPr>
      <dsp:spPr>
        <a:xfrm rot="5400000">
          <a:off x="-319654" y="322638"/>
          <a:ext cx="2131032" cy="1491722"/>
        </a:xfrm>
        <a:prstGeom prst="chevron">
          <a:avLst/>
        </a:prstGeom>
        <a:solidFill>
          <a:schemeClr val="accent2">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Board of Directors</a:t>
          </a:r>
          <a:endParaRPr lang="en-US" sz="2300" kern="1200" dirty="0"/>
        </a:p>
      </dsp:txBody>
      <dsp:txXfrm rot="-5400000">
        <a:off x="1" y="748844"/>
        <a:ext cx="1491722" cy="639310"/>
      </dsp:txXfrm>
    </dsp:sp>
    <dsp:sp modelId="{E2236235-2819-4960-8E8A-CC3B17773BD5}">
      <dsp:nvSpPr>
        <dsp:cNvPr id="0" name=""/>
        <dsp:cNvSpPr/>
      </dsp:nvSpPr>
      <dsp:spPr>
        <a:xfrm rot="5400000">
          <a:off x="4282375" y="-2787669"/>
          <a:ext cx="1385171" cy="6966477"/>
        </a:xfrm>
        <a:prstGeom prst="round2SameRect">
          <a:avLst/>
        </a:prstGeom>
        <a:solidFill>
          <a:schemeClr val="lt1">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Calibri" panose="020F0502020204030204" pitchFamily="34" charset="0"/>
              <a:cs typeface="Calibri" panose="020F0502020204030204" pitchFamily="34" charset="0"/>
            </a:rPr>
            <a:t>Setting up a Gratuity Fund and selecting a service provider to manage the funds.</a:t>
          </a:r>
          <a:endParaRPr lang="en-US" sz="1500" kern="1200" dirty="0">
            <a:latin typeface="Calibri" panose="020F0502020204030204" pitchFamily="34" charset="0"/>
            <a:cs typeface="Calibri" panose="020F0502020204030204" pitchFamily="34" charset="0"/>
          </a:endParaRPr>
        </a:p>
        <a:p>
          <a:pPr marL="114300" lvl="1" indent="-114300" algn="l" defTabSz="666750">
            <a:lnSpc>
              <a:spcPct val="90000"/>
            </a:lnSpc>
            <a:spcBef>
              <a:spcPct val="0"/>
            </a:spcBef>
            <a:spcAft>
              <a:spcPct val="15000"/>
            </a:spcAft>
            <a:buChar char="••"/>
          </a:pPr>
          <a:r>
            <a:rPr lang="en-US" sz="1500" kern="1200" dirty="0" smtClean="0">
              <a:latin typeface="Calibri" panose="020F0502020204030204" pitchFamily="34" charset="0"/>
              <a:cs typeface="Calibri" panose="020F0502020204030204" pitchFamily="34" charset="0"/>
            </a:rPr>
            <a:t>Appointment of a minimum of 2 Trustees who are employees of the Indian entity and Indian residents</a:t>
          </a:r>
        </a:p>
        <a:p>
          <a:pPr marL="114300" lvl="1" indent="-114300" algn="l" defTabSz="666750">
            <a:lnSpc>
              <a:spcPct val="90000"/>
            </a:lnSpc>
            <a:spcBef>
              <a:spcPct val="0"/>
            </a:spcBef>
            <a:spcAft>
              <a:spcPct val="15000"/>
            </a:spcAft>
            <a:buChar char="••"/>
          </a:pPr>
          <a:r>
            <a:rPr lang="en-US" sz="1500" kern="1200" dirty="0" smtClean="0">
              <a:latin typeface="Calibri" panose="020F0502020204030204" pitchFamily="34" charset="0"/>
              <a:cs typeface="Calibri" panose="020F0502020204030204" pitchFamily="34" charset="0"/>
            </a:rPr>
            <a:t>Authorizing the Trustees to take all necessary actions to set up the Trust</a:t>
          </a:r>
        </a:p>
        <a:p>
          <a:pPr marL="114300" lvl="1" indent="-114300" algn="l" defTabSz="666750">
            <a:lnSpc>
              <a:spcPct val="90000"/>
            </a:lnSpc>
            <a:spcBef>
              <a:spcPct val="0"/>
            </a:spcBef>
            <a:spcAft>
              <a:spcPct val="15000"/>
            </a:spcAft>
            <a:buChar char="••"/>
          </a:pPr>
          <a:r>
            <a:rPr lang="en-US" sz="1500" kern="1200" dirty="0" smtClean="0">
              <a:latin typeface="Calibri" panose="020F0502020204030204" pitchFamily="34" charset="0"/>
              <a:cs typeface="Calibri" panose="020F0502020204030204" pitchFamily="34" charset="0"/>
            </a:rPr>
            <a:t>Opening a Trust Bank Account</a:t>
          </a:r>
          <a:endParaRPr lang="en-US" sz="1500" kern="1200" dirty="0">
            <a:latin typeface="Calibri" panose="020F0502020204030204" pitchFamily="34" charset="0"/>
            <a:cs typeface="Calibri" panose="020F0502020204030204" pitchFamily="34" charset="0"/>
          </a:endParaRPr>
        </a:p>
      </dsp:txBody>
      <dsp:txXfrm rot="-5400000">
        <a:off x="1491722" y="70602"/>
        <a:ext cx="6898859" cy="1249935"/>
      </dsp:txXfrm>
    </dsp:sp>
    <dsp:sp modelId="{61BA3DE5-0FAD-47B6-A0D2-F8DFE157BBBB}">
      <dsp:nvSpPr>
        <dsp:cNvPr id="0" name=""/>
        <dsp:cNvSpPr/>
      </dsp:nvSpPr>
      <dsp:spPr>
        <a:xfrm rot="5400000">
          <a:off x="-319654" y="2264038"/>
          <a:ext cx="2131032" cy="1491722"/>
        </a:xfrm>
        <a:prstGeom prst="chevron">
          <a:avLst/>
        </a:prstGeom>
        <a:solidFill>
          <a:schemeClr val="accent2">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Trustees</a:t>
          </a:r>
          <a:endParaRPr lang="en-US" sz="2300" kern="1200" dirty="0"/>
        </a:p>
      </dsp:txBody>
      <dsp:txXfrm rot="-5400000">
        <a:off x="1" y="2690244"/>
        <a:ext cx="1491722" cy="639310"/>
      </dsp:txXfrm>
    </dsp:sp>
    <dsp:sp modelId="{56399C81-C009-4203-9615-D26DE30F2F61}">
      <dsp:nvSpPr>
        <dsp:cNvPr id="0" name=""/>
        <dsp:cNvSpPr/>
      </dsp:nvSpPr>
      <dsp:spPr>
        <a:xfrm rot="5400000">
          <a:off x="4282375" y="-846269"/>
          <a:ext cx="1385171" cy="6966477"/>
        </a:xfrm>
        <a:prstGeom prst="round2SameRect">
          <a:avLst/>
        </a:prstGeom>
        <a:solidFill>
          <a:schemeClr val="lt1">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Calibri" panose="020F0502020204030204" pitchFamily="34" charset="0"/>
              <a:cs typeface="Calibri" panose="020F0502020204030204" pitchFamily="34" charset="0"/>
            </a:rPr>
            <a:t>Finalize the Gratuity scheme benefits</a:t>
          </a:r>
          <a:endParaRPr lang="en-US" sz="1500" kern="1200" dirty="0">
            <a:latin typeface="Calibri" panose="020F0502020204030204" pitchFamily="34" charset="0"/>
            <a:cs typeface="Calibri" panose="020F0502020204030204" pitchFamily="34" charset="0"/>
          </a:endParaRPr>
        </a:p>
        <a:p>
          <a:pPr marL="114300" lvl="1" indent="-114300" algn="l" defTabSz="666750">
            <a:lnSpc>
              <a:spcPct val="90000"/>
            </a:lnSpc>
            <a:spcBef>
              <a:spcPct val="0"/>
            </a:spcBef>
            <a:spcAft>
              <a:spcPct val="15000"/>
            </a:spcAft>
            <a:buChar char="••"/>
          </a:pPr>
          <a:r>
            <a:rPr lang="en-US" sz="1500" kern="1200" dirty="0" smtClean="0">
              <a:latin typeface="Calibri" panose="020F0502020204030204" pitchFamily="34" charset="0"/>
              <a:cs typeface="Calibri" panose="020F0502020204030204" pitchFamily="34" charset="0"/>
            </a:rPr>
            <a:t>Drafting of Trust Deed &amp; Rules</a:t>
          </a:r>
          <a:endParaRPr lang="en-US" sz="150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n-US" sz="1600" b="1" kern="1200" dirty="0" smtClean="0">
              <a:solidFill>
                <a:srgbClr val="002060"/>
              </a:solidFill>
              <a:latin typeface="Calibri" panose="020F0502020204030204" pitchFamily="34" charset="0"/>
              <a:cs typeface="Calibri" panose="020F0502020204030204" pitchFamily="34" charset="0"/>
            </a:rPr>
            <a:t>Application to Commissioner of Income Tax (CIT) for approval of Trust</a:t>
          </a:r>
        </a:p>
        <a:p>
          <a:pPr marL="114300" lvl="1" indent="-114300" algn="l" defTabSz="666750">
            <a:lnSpc>
              <a:spcPct val="90000"/>
            </a:lnSpc>
            <a:spcBef>
              <a:spcPct val="0"/>
            </a:spcBef>
            <a:spcAft>
              <a:spcPct val="15000"/>
            </a:spcAft>
            <a:buChar char="••"/>
          </a:pPr>
          <a:r>
            <a:rPr lang="en-US" sz="1500" b="1" kern="1200" dirty="0" smtClean="0">
              <a:solidFill>
                <a:srgbClr val="002060"/>
              </a:solidFill>
              <a:latin typeface="Calibri" panose="020F0502020204030204" pitchFamily="34" charset="0"/>
              <a:cs typeface="Calibri" panose="020F0502020204030204" pitchFamily="34" charset="0"/>
            </a:rPr>
            <a:t>Apply for Permanent Account Number</a:t>
          </a:r>
        </a:p>
        <a:p>
          <a:pPr marL="114300" lvl="1" indent="-114300" algn="l" defTabSz="666750">
            <a:lnSpc>
              <a:spcPct val="90000"/>
            </a:lnSpc>
            <a:spcBef>
              <a:spcPct val="0"/>
            </a:spcBef>
            <a:spcAft>
              <a:spcPct val="15000"/>
            </a:spcAft>
            <a:buChar char="••"/>
          </a:pPr>
          <a:r>
            <a:rPr lang="en-US" sz="1500" kern="1200" dirty="0" smtClean="0">
              <a:latin typeface="Calibri" panose="020F0502020204030204" pitchFamily="34" charset="0"/>
              <a:cs typeface="Calibri" panose="020F0502020204030204" pitchFamily="34" charset="0"/>
            </a:rPr>
            <a:t>Open a Trust bank account</a:t>
          </a:r>
        </a:p>
      </dsp:txBody>
      <dsp:txXfrm rot="-5400000">
        <a:off x="1491722" y="2012002"/>
        <a:ext cx="6898859" cy="1249935"/>
      </dsp:txXfrm>
    </dsp:sp>
    <dsp:sp modelId="{85CF8808-E5BD-4E39-89D4-12AFE0A02C6B}">
      <dsp:nvSpPr>
        <dsp:cNvPr id="0" name=""/>
        <dsp:cNvSpPr/>
      </dsp:nvSpPr>
      <dsp:spPr>
        <a:xfrm rot="5400000">
          <a:off x="-319654" y="4205438"/>
          <a:ext cx="2131032" cy="1491722"/>
        </a:xfrm>
        <a:prstGeom prst="chevron">
          <a:avLst/>
        </a:prstGeom>
        <a:solidFill>
          <a:schemeClr val="accent2">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 Kotak Life Insurance </a:t>
          </a:r>
          <a:endParaRPr lang="en-US" sz="2300" kern="1200" dirty="0"/>
        </a:p>
      </dsp:txBody>
      <dsp:txXfrm rot="-5400000">
        <a:off x="1" y="4631644"/>
        <a:ext cx="1491722" cy="639310"/>
      </dsp:txXfrm>
    </dsp:sp>
    <dsp:sp modelId="{FDF67CF1-9B10-4DCB-874A-9D230AD883C1}">
      <dsp:nvSpPr>
        <dsp:cNvPr id="0" name=""/>
        <dsp:cNvSpPr/>
      </dsp:nvSpPr>
      <dsp:spPr>
        <a:xfrm rot="5400000">
          <a:off x="4282375" y="1095130"/>
          <a:ext cx="1385171" cy="6966477"/>
        </a:xfrm>
        <a:prstGeom prst="round2SameRect">
          <a:avLst/>
        </a:prstGeom>
        <a:solidFill>
          <a:schemeClr val="lt1">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Calibri" panose="020F0502020204030204" pitchFamily="34" charset="0"/>
              <a:cs typeface="Calibri" panose="020F0502020204030204" pitchFamily="34" charset="0"/>
            </a:rPr>
            <a:t>Provide inputs on the benefits of creation of Gratuity Trust</a:t>
          </a:r>
          <a:endParaRPr lang="en-US" sz="1500" kern="1200" dirty="0">
            <a:latin typeface="Calibri" panose="020F0502020204030204" pitchFamily="34" charset="0"/>
            <a:cs typeface="Calibri" panose="020F0502020204030204" pitchFamily="34" charset="0"/>
          </a:endParaRPr>
        </a:p>
        <a:p>
          <a:pPr marL="114300" lvl="1" indent="-114300" algn="l" defTabSz="666750">
            <a:lnSpc>
              <a:spcPct val="90000"/>
            </a:lnSpc>
            <a:spcBef>
              <a:spcPct val="0"/>
            </a:spcBef>
            <a:spcAft>
              <a:spcPct val="15000"/>
            </a:spcAft>
            <a:buChar char="••"/>
          </a:pPr>
          <a:r>
            <a:rPr lang="en-US" sz="1500" kern="1200" dirty="0" smtClean="0">
              <a:latin typeface="Calibri" panose="020F0502020204030204" pitchFamily="34" charset="0"/>
              <a:cs typeface="Calibri" panose="020F0502020204030204" pitchFamily="34" charset="0"/>
            </a:rPr>
            <a:t>Support in Drafting Trust Deed and Rules</a:t>
          </a:r>
          <a:endParaRPr lang="en-US" sz="1500" kern="1200" dirty="0">
            <a:latin typeface="Calibri" panose="020F0502020204030204" pitchFamily="34" charset="0"/>
            <a:cs typeface="Calibri" panose="020F0502020204030204" pitchFamily="34" charset="0"/>
          </a:endParaRPr>
        </a:p>
        <a:p>
          <a:pPr marL="114300" lvl="1" indent="-114300" algn="l" defTabSz="666750">
            <a:lnSpc>
              <a:spcPct val="90000"/>
            </a:lnSpc>
            <a:spcBef>
              <a:spcPct val="0"/>
            </a:spcBef>
            <a:spcAft>
              <a:spcPct val="15000"/>
            </a:spcAft>
            <a:buChar char="••"/>
          </a:pPr>
          <a:r>
            <a:rPr lang="en-US" sz="1500" kern="1200" dirty="0" smtClean="0">
              <a:latin typeface="Calibri" panose="020F0502020204030204" pitchFamily="34" charset="0"/>
              <a:cs typeface="Calibri" panose="020F0502020204030204" pitchFamily="34" charset="0"/>
            </a:rPr>
            <a:t>Support in application to CIT and getting necessary approvals</a:t>
          </a:r>
          <a:endParaRPr lang="en-US" sz="1500" kern="1200" dirty="0">
            <a:latin typeface="Calibri" panose="020F0502020204030204" pitchFamily="34" charset="0"/>
            <a:cs typeface="Calibri" panose="020F0502020204030204" pitchFamily="34" charset="0"/>
          </a:endParaRPr>
        </a:p>
        <a:p>
          <a:pPr marL="114300" lvl="1" indent="-114300" algn="l" defTabSz="666750">
            <a:lnSpc>
              <a:spcPct val="90000"/>
            </a:lnSpc>
            <a:spcBef>
              <a:spcPct val="0"/>
            </a:spcBef>
            <a:spcAft>
              <a:spcPct val="15000"/>
            </a:spcAft>
            <a:buChar char="••"/>
          </a:pPr>
          <a:r>
            <a:rPr lang="en-US" sz="1500" kern="1200" dirty="0" smtClean="0">
              <a:latin typeface="Calibri" panose="020F0502020204030204" pitchFamily="34" charset="0"/>
              <a:cs typeface="Calibri" panose="020F0502020204030204" pitchFamily="34" charset="0"/>
            </a:rPr>
            <a:t>Support in getting PAN, Bank account</a:t>
          </a:r>
          <a:endParaRPr lang="en-US" sz="1500" kern="1200" dirty="0">
            <a:latin typeface="Calibri" panose="020F0502020204030204" pitchFamily="34" charset="0"/>
            <a:cs typeface="Calibri" panose="020F0502020204030204" pitchFamily="34" charset="0"/>
          </a:endParaRPr>
        </a:p>
        <a:p>
          <a:pPr marL="114300" lvl="1" indent="-114300" algn="l" defTabSz="666750">
            <a:lnSpc>
              <a:spcPct val="90000"/>
            </a:lnSpc>
            <a:spcBef>
              <a:spcPct val="0"/>
            </a:spcBef>
            <a:spcAft>
              <a:spcPct val="15000"/>
            </a:spcAft>
            <a:buChar char="••"/>
          </a:pPr>
          <a:r>
            <a:rPr lang="en-US" sz="1500" kern="1200" dirty="0" smtClean="0">
              <a:latin typeface="Calibri" panose="020F0502020204030204" pitchFamily="34" charset="0"/>
              <a:cs typeface="Calibri" panose="020F0502020204030204" pitchFamily="34" charset="0"/>
            </a:rPr>
            <a:t>Manage fund to ensure asset-liability gap is reduced</a:t>
          </a:r>
          <a:endParaRPr lang="en-US" sz="1500" kern="1200" dirty="0">
            <a:latin typeface="Calibri" panose="020F0502020204030204" pitchFamily="34" charset="0"/>
            <a:cs typeface="Calibri" panose="020F0502020204030204" pitchFamily="34" charset="0"/>
          </a:endParaRPr>
        </a:p>
      </dsp:txBody>
      <dsp:txXfrm rot="-5400000">
        <a:off x="1491722" y="3953401"/>
        <a:ext cx="6898859" cy="124993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B2EFBB-0BCC-4A1D-9ED8-84B8867ABABE}" type="datetimeFigureOut">
              <a:rPr lang="en-IN" smtClean="0"/>
              <a:t>24-08-2023</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IN" smtClean="0"/>
              <a:t>1</a:t>
            </a:r>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03F371-8F35-4F90-9E77-40C93ED6257F}" type="slidenum">
              <a:rPr lang="en-IN" smtClean="0"/>
              <a:t>‹#›</a:t>
            </a:fld>
            <a:endParaRPr lang="en-IN"/>
          </a:p>
        </p:txBody>
      </p:sp>
    </p:spTree>
    <p:extLst>
      <p:ext uri="{BB962C8B-B14F-4D97-AF65-F5344CB8AC3E}">
        <p14:creationId xmlns:p14="http://schemas.microsoft.com/office/powerpoint/2010/main" val="3446217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32B5A-112C-4AE6-875C-0ED6994DC26A}" type="datetimeFigureOut">
              <a:rPr lang="en-US" smtClean="0"/>
              <a:pPr/>
              <a:t>8/24/2023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1</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3E7AC-6455-4A0F-B654-220C7D7B7B8D}" type="slidenum">
              <a:rPr lang="en-US" smtClean="0"/>
              <a:pPr/>
              <a:t>‹#›</a:t>
            </a:fld>
            <a:endParaRPr lang="en-US"/>
          </a:p>
        </p:txBody>
      </p:sp>
    </p:spTree>
    <p:extLst>
      <p:ext uri="{BB962C8B-B14F-4D97-AF65-F5344CB8AC3E}">
        <p14:creationId xmlns:p14="http://schemas.microsoft.com/office/powerpoint/2010/main" val="173576444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898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Tree>
    <p:extLst>
      <p:ext uri="{BB962C8B-B14F-4D97-AF65-F5344CB8AC3E}">
        <p14:creationId xmlns:p14="http://schemas.microsoft.com/office/powerpoint/2010/main" val="1277094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3996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8331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1179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4080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4272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8366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3113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5373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2800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Tree>
    <p:extLst>
      <p:ext uri="{BB962C8B-B14F-4D97-AF65-F5344CB8AC3E}">
        <p14:creationId xmlns:p14="http://schemas.microsoft.com/office/powerpoint/2010/main" val="3428349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642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674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2739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9227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7395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4715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521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00526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6252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016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3447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1986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97230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196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293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9692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3138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3729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5805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3006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pPr>
                <a:defRPr/>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pPr>
                <a:defRPr/>
              </a:pPr>
              <a:t>‹#›</a:t>
            </a:fld>
            <a:endParaRPr lang="en-GB" dirty="0"/>
          </a:p>
        </p:txBody>
      </p:sp>
      <p:grpSp>
        <p:nvGrpSpPr>
          <p:cNvPr id="8" name="Group 10"/>
          <p:cNvGrpSpPr/>
          <p:nvPr userDrawn="1"/>
        </p:nvGrpSpPr>
        <p:grpSpPr>
          <a:xfrm>
            <a:off x="359371" y="228600"/>
            <a:ext cx="11832629"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1F497D"/>
                  </a:solidFill>
                  <a:effectLst/>
                  <a:latin typeface="Bahamas" pitchFamily="34" charset="0"/>
                  <a:cs typeface="Times New Roman" pitchFamily="18" charset="0"/>
                </a:rPr>
                <a:t>Institute of Actuaries of India</a:t>
              </a:r>
              <a:endParaRPr kumimoji="0" lang="en-US" sz="4000" b="1" i="0" u="none" strike="noStrike" cap="none" normalizeH="0" baseline="0" dirty="0" smtClean="0">
                <a:ln>
                  <a:noFill/>
                </a:ln>
                <a:solidFill>
                  <a:schemeClr val="tx1"/>
                </a:solidFill>
                <a:effectLst/>
                <a:latin typeface="Bahamas" pitchFamily="34" charset="0"/>
                <a:cs typeface="Times New Roman" pitchFamily="18" charset="0"/>
              </a:endParaRPr>
            </a:p>
          </p:txBody>
        </p:sp>
      </p:grpSp>
      <p:sp>
        <p:nvSpPr>
          <p:cNvPr id="11" name="Rectangle 10"/>
          <p:cNvSpPr/>
          <p:nvPr userDrawn="1"/>
        </p:nvSpPr>
        <p:spPr>
          <a:xfrm>
            <a:off x="0" y="2743201"/>
            <a:ext cx="12192000" cy="830997"/>
          </a:xfrm>
          <a:prstGeom prst="rect">
            <a:avLst/>
          </a:prstGeom>
        </p:spPr>
        <p:txBody>
          <a:bodyPr wrap="square">
            <a:spAutoFit/>
          </a:bodyPr>
          <a:lstStyle/>
          <a:p>
            <a:pPr algn="ctr">
              <a:buNone/>
            </a:pPr>
            <a:r>
              <a:rPr lang="en-US" sz="4800" b="1" dirty="0" smtClean="0">
                <a:latin typeface="Garamond" pitchFamily="18" charset="0"/>
                <a:ea typeface="Verdana" pitchFamily="34" charset="0"/>
                <a:cs typeface="Verdana" pitchFamily="34" charset="0"/>
              </a:rPr>
              <a:t>Title</a:t>
            </a:r>
          </a:p>
        </p:txBody>
      </p:sp>
      <p:sp>
        <p:nvSpPr>
          <p:cNvPr id="12" name="Rectangle 11"/>
          <p:cNvSpPr/>
          <p:nvPr userDrawn="1"/>
        </p:nvSpPr>
        <p:spPr>
          <a:xfrm>
            <a:off x="0" y="3733800"/>
            <a:ext cx="12192000" cy="830997"/>
          </a:xfrm>
          <a:prstGeom prst="rect">
            <a:avLst/>
          </a:prstGeom>
        </p:spPr>
        <p:txBody>
          <a:bodyPr wrap="square">
            <a:spAutoFit/>
          </a:bodyPr>
          <a:lstStyle/>
          <a:p>
            <a:pPr algn="ctr">
              <a:buNone/>
            </a:pPr>
            <a:r>
              <a:rPr lang="en-US" sz="4800" b="1" dirty="0" smtClean="0">
                <a:latin typeface="Garamond" pitchFamily="18" charset="0"/>
                <a:ea typeface="Verdana" pitchFamily="34" charset="0"/>
                <a:cs typeface="Verdana" pitchFamily="34" charset="0"/>
              </a:rPr>
              <a:t>By</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72" r:id="rId7"/>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jpg"/><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g"/><Relationship Id="rId7" Type="http://schemas.openxmlformats.org/officeDocument/2006/relationships/diagramLayout" Target="../diagrams/layout1.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5600" y="3503068"/>
            <a:ext cx="1588491" cy="1600200"/>
          </a:xfrm>
          <a:prstGeom prst="rect">
            <a:avLst/>
          </a:prstGeom>
        </p:spPr>
      </p:pic>
      <p:sp>
        <p:nvSpPr>
          <p:cNvPr id="4" name="Rectangle 150"/>
          <p:cNvSpPr txBox="1">
            <a:spLocks noChangeArrowheads="1"/>
          </p:cNvSpPr>
          <p:nvPr/>
        </p:nvSpPr>
        <p:spPr>
          <a:xfrm>
            <a:off x="990600" y="3503068"/>
            <a:ext cx="9906000"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s-UY" altLang="en-US" sz="3600" b="1" kern="0" dirty="0" err="1" smtClean="0">
                <a:solidFill>
                  <a:schemeClr val="tx1"/>
                </a:solidFill>
              </a:rPr>
              <a:t>Liability</a:t>
            </a:r>
            <a:r>
              <a:rPr lang="es-UY" altLang="en-US" sz="3600" b="1" kern="0" dirty="0" smtClean="0">
                <a:solidFill>
                  <a:schemeClr val="tx1"/>
                </a:solidFill>
              </a:rPr>
              <a:t> </a:t>
            </a:r>
            <a:r>
              <a:rPr lang="es-UY" altLang="en-US" sz="3600" b="1" kern="0" dirty="0" err="1" smtClean="0">
                <a:solidFill>
                  <a:schemeClr val="tx1"/>
                </a:solidFill>
              </a:rPr>
              <a:t>Driven</a:t>
            </a:r>
            <a:r>
              <a:rPr lang="es-UY" altLang="en-US" sz="3600" b="1" kern="0" dirty="0" smtClean="0">
                <a:solidFill>
                  <a:schemeClr val="tx1"/>
                </a:solidFill>
              </a:rPr>
              <a:t> </a:t>
            </a:r>
            <a:r>
              <a:rPr lang="es-UY" altLang="en-US" sz="3600" b="1" kern="0" dirty="0" err="1" smtClean="0">
                <a:solidFill>
                  <a:schemeClr val="tx1"/>
                </a:solidFill>
              </a:rPr>
              <a:t>Investments</a:t>
            </a:r>
            <a:r>
              <a:rPr lang="es-UY" altLang="en-US" sz="3600" b="1" kern="0" dirty="0" smtClean="0">
                <a:solidFill>
                  <a:schemeClr val="tx1"/>
                </a:solidFill>
              </a:rPr>
              <a:t> </a:t>
            </a:r>
            <a:r>
              <a:rPr lang="es-UY" altLang="en-US" sz="3600" b="1" kern="0" dirty="0" err="1" smtClean="0">
                <a:solidFill>
                  <a:schemeClr val="tx1"/>
                </a:solidFill>
              </a:rPr>
              <a:t>for</a:t>
            </a:r>
            <a:r>
              <a:rPr lang="es-UY" altLang="en-US" sz="3600" b="1" kern="0" dirty="0" smtClean="0">
                <a:solidFill>
                  <a:schemeClr val="tx1"/>
                </a:solidFill>
              </a:rPr>
              <a:t> DB </a:t>
            </a:r>
            <a:r>
              <a:rPr lang="es-UY" altLang="en-US" sz="3600" b="1" kern="0" dirty="0" err="1" smtClean="0">
                <a:solidFill>
                  <a:schemeClr val="tx1"/>
                </a:solidFill>
              </a:rPr>
              <a:t>Plans</a:t>
            </a:r>
            <a:endParaRPr lang="es-ES" altLang="en-US" sz="3600" b="1" kern="0" dirty="0">
              <a:solidFill>
                <a:schemeClr val="tx1"/>
              </a:solidFill>
            </a:endParaRPr>
          </a:p>
        </p:txBody>
      </p:sp>
      <p:sp>
        <p:nvSpPr>
          <p:cNvPr id="5" name="Rectangle 168"/>
          <p:cNvSpPr>
            <a:spLocks noChangeArrowheads="1"/>
          </p:cNvSpPr>
          <p:nvPr/>
        </p:nvSpPr>
        <p:spPr bwMode="auto">
          <a:xfrm>
            <a:off x="990600" y="4150768"/>
            <a:ext cx="9372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endParaRPr lang="en-US" altLang="en-US" sz="1800" b="1" dirty="0">
              <a:solidFill>
                <a:schemeClr val="tx1"/>
              </a:solidFill>
            </a:endParaRPr>
          </a:p>
          <a:p>
            <a:pPr algn="l"/>
            <a:r>
              <a:rPr lang="en-US" altLang="en-US" sz="1800" b="1" dirty="0">
                <a:solidFill>
                  <a:schemeClr val="tx1"/>
                </a:solidFill>
              </a:rPr>
              <a:t>Speakers </a:t>
            </a:r>
            <a:r>
              <a:rPr lang="en-US" altLang="en-US" sz="1800" b="1" dirty="0" smtClean="0">
                <a:solidFill>
                  <a:schemeClr val="tx1"/>
                </a:solidFill>
              </a:rPr>
              <a:t>name	: Subbaiah K P</a:t>
            </a:r>
            <a:r>
              <a:rPr lang="en-US" altLang="en-US" sz="1800" b="1" dirty="0">
                <a:solidFill>
                  <a:schemeClr val="tx1"/>
                </a:solidFill>
              </a:rPr>
              <a:t/>
            </a:r>
            <a:br>
              <a:rPr lang="en-US" altLang="en-US" sz="1800" b="1" dirty="0">
                <a:solidFill>
                  <a:schemeClr val="tx1"/>
                </a:solidFill>
              </a:rPr>
            </a:br>
            <a:r>
              <a:rPr lang="en-US" altLang="en-US" sz="1800" b="1" dirty="0" smtClean="0">
                <a:solidFill>
                  <a:schemeClr val="tx1"/>
                </a:solidFill>
              </a:rPr>
              <a:t>Designation	: Sr. Executive Vice President &amp; Functional Head – Funds</a:t>
            </a:r>
          </a:p>
          <a:p>
            <a:pPr algn="l"/>
            <a:r>
              <a:rPr lang="en-US" altLang="en-US" sz="1800" b="1" dirty="0" smtClean="0">
                <a:solidFill>
                  <a:schemeClr val="tx1"/>
                </a:solidFill>
              </a:rPr>
              <a:t>Corporate Solutions Group, Kotak Life Insurance Company Limited </a:t>
            </a:r>
            <a:r>
              <a:rPr lang="en-US" altLang="en-US" sz="1800" b="1" dirty="0">
                <a:solidFill>
                  <a:schemeClr val="tx1"/>
                </a:solidFill>
              </a:rPr>
              <a:t/>
            </a:r>
            <a:br>
              <a:rPr lang="en-US" altLang="en-US" sz="1800" b="1" dirty="0">
                <a:solidFill>
                  <a:schemeClr val="tx1"/>
                </a:solidFill>
              </a:rPr>
            </a:br>
            <a:endParaRPr lang="es-ES" altLang="en-US" sz="1800" b="1" dirty="0">
              <a:solidFill>
                <a:schemeClr val="tx1"/>
              </a:solidFill>
            </a:endParaRPr>
          </a:p>
        </p:txBody>
      </p:sp>
      <p:sp>
        <p:nvSpPr>
          <p:cNvPr id="6" name="Rectangle 150"/>
          <p:cNvSpPr txBox="1">
            <a:spLocks noChangeArrowheads="1"/>
          </p:cNvSpPr>
          <p:nvPr/>
        </p:nvSpPr>
        <p:spPr>
          <a:xfrm>
            <a:off x="0" y="1333500"/>
            <a:ext cx="11582400"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s-UY" altLang="en-US" sz="2400" b="1" kern="0" dirty="0" err="1" smtClean="0">
                <a:solidFill>
                  <a:schemeClr val="bg1"/>
                </a:solidFill>
              </a:rPr>
              <a:t>Seminar</a:t>
            </a:r>
            <a:r>
              <a:rPr lang="es-UY" altLang="en-US" sz="2400" b="1" kern="0" dirty="0" smtClean="0">
                <a:solidFill>
                  <a:schemeClr val="bg1"/>
                </a:solidFill>
              </a:rPr>
              <a:t> </a:t>
            </a:r>
            <a:r>
              <a:rPr lang="es-UY" altLang="en-US" sz="2400" b="1" kern="0" dirty="0" err="1" smtClean="0">
                <a:solidFill>
                  <a:schemeClr val="bg1"/>
                </a:solidFill>
              </a:rPr>
              <a:t>Name</a:t>
            </a:r>
            <a:r>
              <a:rPr lang="es-UY" altLang="en-US" sz="2400" b="1" kern="0" dirty="0">
                <a:solidFill>
                  <a:schemeClr val="bg1"/>
                </a:solidFill>
              </a:rPr>
              <a:t>	</a:t>
            </a:r>
            <a:r>
              <a:rPr lang="es-UY" altLang="en-US" sz="2400" b="1" kern="0" dirty="0" smtClean="0">
                <a:solidFill>
                  <a:schemeClr val="bg1"/>
                </a:solidFill>
              </a:rPr>
              <a:t>: </a:t>
            </a:r>
            <a:r>
              <a:rPr lang="en-US" altLang="en-US" sz="2400" b="1" kern="0" dirty="0">
                <a:solidFill>
                  <a:schemeClr val="bg1"/>
                </a:solidFill>
              </a:rPr>
              <a:t>20th Seminar on Current Issues in Retirement Benefits</a:t>
            </a:r>
            <a:endParaRPr lang="es-UY" altLang="en-US" sz="2400" b="1" kern="0" dirty="0" smtClean="0">
              <a:solidFill>
                <a:schemeClr val="bg1"/>
              </a:solidFill>
            </a:endParaRPr>
          </a:p>
          <a:p>
            <a:pPr algn="l"/>
            <a:r>
              <a:rPr lang="es-UY" altLang="en-US" sz="2400" b="1" kern="0" dirty="0" err="1" smtClean="0">
                <a:solidFill>
                  <a:schemeClr val="bg1"/>
                </a:solidFill>
              </a:rPr>
              <a:t>Venue</a:t>
            </a:r>
            <a:r>
              <a:rPr lang="es-UY" altLang="en-US" sz="2400" b="1" kern="0" dirty="0">
                <a:solidFill>
                  <a:schemeClr val="bg1"/>
                </a:solidFill>
              </a:rPr>
              <a:t>	</a:t>
            </a:r>
            <a:r>
              <a:rPr lang="es-UY" altLang="en-US" sz="2400" b="1" kern="0" dirty="0" smtClean="0">
                <a:solidFill>
                  <a:schemeClr val="bg1"/>
                </a:solidFill>
              </a:rPr>
              <a:t>	: </a:t>
            </a:r>
            <a:r>
              <a:rPr lang="es-UY" altLang="en-US" sz="2400" b="1" kern="0" dirty="0" err="1" smtClean="0">
                <a:solidFill>
                  <a:schemeClr val="bg1"/>
                </a:solidFill>
              </a:rPr>
              <a:t>Orchid</a:t>
            </a:r>
            <a:r>
              <a:rPr lang="es-UY" altLang="en-US" sz="2400" b="1" kern="0" dirty="0" smtClean="0">
                <a:solidFill>
                  <a:schemeClr val="bg1"/>
                </a:solidFill>
              </a:rPr>
              <a:t> Hotel, Mumbai </a:t>
            </a:r>
            <a:endParaRPr lang="es-UY" altLang="en-US" sz="2400" b="1" kern="0" dirty="0">
              <a:solidFill>
                <a:schemeClr val="bg1"/>
              </a:solidFill>
            </a:endParaRPr>
          </a:p>
          <a:p>
            <a:pPr algn="l"/>
            <a:r>
              <a:rPr lang="es-UY" altLang="en-US" sz="2400" b="1" kern="0" dirty="0" smtClean="0">
                <a:solidFill>
                  <a:schemeClr val="bg1"/>
                </a:solidFill>
              </a:rPr>
              <a:t>Date			: 26th August’23</a:t>
            </a:r>
            <a:endParaRPr lang="es-ES" altLang="en-US" sz="2400" b="1" kern="0" dirty="0">
              <a:solidFill>
                <a:schemeClr val="bg1"/>
              </a:solidFill>
            </a:endParaRPr>
          </a:p>
        </p:txBody>
      </p:sp>
    </p:spTree>
    <p:extLst>
      <p:ext uri="{BB962C8B-B14F-4D97-AF65-F5344CB8AC3E}">
        <p14:creationId xmlns:p14="http://schemas.microsoft.com/office/powerpoint/2010/main" val="2430438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3" name="Rectangle 2"/>
          <p:cNvSpPr/>
          <p:nvPr/>
        </p:nvSpPr>
        <p:spPr>
          <a:xfrm>
            <a:off x="1905000" y="809900"/>
            <a:ext cx="8915400" cy="4985980"/>
          </a:xfrm>
          <a:prstGeom prst="rect">
            <a:avLst/>
          </a:prstGeom>
        </p:spPr>
        <p:txBody>
          <a:bodyPr wrap="square">
            <a:spAutoFit/>
          </a:bodyPr>
          <a:lstStyle/>
          <a:p>
            <a:r>
              <a:rPr lang="en-US" sz="2400" b="1" dirty="0" smtClean="0">
                <a:latin typeface="Calibri" panose="020F0502020204030204" pitchFamily="34" charset="0"/>
                <a:cs typeface="Calibri" panose="020F0502020204030204" pitchFamily="34" charset="0"/>
              </a:rPr>
              <a:t>Duration of Debt </a:t>
            </a:r>
          </a:p>
          <a:p>
            <a:pPr marL="285750" indent="-285750" algn="just">
              <a:buFont typeface="Wingdings" panose="05000000000000000000" pitchFamily="2" charset="2"/>
              <a:buChar char="Ø"/>
            </a:pPr>
            <a:r>
              <a:rPr lang="en-US" dirty="0" smtClean="0">
                <a:latin typeface="Calibri" panose="020F0502020204030204" pitchFamily="34" charset="0"/>
                <a:cs typeface="Calibri" panose="020F0502020204030204" pitchFamily="34" charset="0"/>
              </a:rPr>
              <a:t>Bond duration </a:t>
            </a:r>
            <a:r>
              <a:rPr lang="en-US" dirty="0">
                <a:latin typeface="Calibri" panose="020F0502020204030204" pitchFamily="34" charset="0"/>
                <a:cs typeface="Calibri" panose="020F0502020204030204" pitchFamily="34" charset="0"/>
              </a:rPr>
              <a:t>is a measure of the </a:t>
            </a:r>
            <a:r>
              <a:rPr lang="en-US" b="1" dirty="0">
                <a:latin typeface="Calibri" panose="020F0502020204030204" pitchFamily="34" charset="0"/>
                <a:cs typeface="Calibri" panose="020F0502020204030204" pitchFamily="34" charset="0"/>
              </a:rPr>
              <a:t>weighted average of each cash flow that’s due to be received over the life of the bond</a:t>
            </a:r>
            <a:r>
              <a:rPr lang="en-US" dirty="0">
                <a:latin typeface="Calibri" panose="020F0502020204030204" pitchFamily="34" charset="0"/>
                <a:cs typeface="Calibri" panose="020F0502020204030204" pitchFamily="34" charset="0"/>
              </a:rPr>
              <a:t>. </a:t>
            </a:r>
            <a:endParaRPr lang="en-US" dirty="0" smtClean="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lower the duration, the sooner the investor is theoretically repaid on an investment. </a:t>
            </a:r>
            <a:endParaRPr lang="en-US" dirty="0" smtClean="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en-US" dirty="0" smtClean="0">
                <a:latin typeface="Calibri" panose="020F0502020204030204" pitchFamily="34" charset="0"/>
                <a:cs typeface="Calibri" panose="020F0502020204030204" pitchFamily="34" charset="0"/>
              </a:rPr>
              <a:t>It’s </a:t>
            </a:r>
            <a:r>
              <a:rPr lang="en-US" dirty="0">
                <a:latin typeface="Calibri" panose="020F0502020204030204" pitchFamily="34" charset="0"/>
                <a:cs typeface="Calibri" panose="020F0502020204030204" pitchFamily="34" charset="0"/>
              </a:rPr>
              <a:t>also </a:t>
            </a:r>
            <a:r>
              <a:rPr lang="en-US" b="1" dirty="0">
                <a:latin typeface="Calibri" panose="020F0502020204030204" pitchFamily="34" charset="0"/>
                <a:cs typeface="Calibri" panose="020F0502020204030204" pitchFamily="34" charset="0"/>
              </a:rPr>
              <a:t>a measure of the sensitivity of the bond’s price to changes </a:t>
            </a:r>
            <a:r>
              <a:rPr lang="en-US" dirty="0">
                <a:latin typeface="Calibri" panose="020F0502020204030204" pitchFamily="34" charset="0"/>
                <a:cs typeface="Calibri" panose="020F0502020204030204" pitchFamily="34" charset="0"/>
              </a:rPr>
              <a:t>in interest </a:t>
            </a:r>
            <a:r>
              <a:rPr lang="en-US" dirty="0" smtClean="0">
                <a:latin typeface="Calibri" panose="020F0502020204030204" pitchFamily="34" charset="0"/>
                <a:cs typeface="Calibri" panose="020F0502020204030204" pitchFamily="34" charset="0"/>
              </a:rPr>
              <a:t>rates. Higher </a:t>
            </a:r>
            <a:r>
              <a:rPr lang="en-US" dirty="0">
                <a:latin typeface="Calibri" panose="020F0502020204030204" pitchFamily="34" charset="0"/>
                <a:cs typeface="Calibri" panose="020F0502020204030204" pitchFamily="34" charset="0"/>
              </a:rPr>
              <a:t>the duration, </a:t>
            </a:r>
            <a:r>
              <a:rPr lang="en-US" dirty="0" smtClean="0">
                <a:latin typeface="Calibri" panose="020F0502020204030204" pitchFamily="34" charset="0"/>
                <a:cs typeface="Calibri" panose="020F0502020204030204" pitchFamily="34" charset="0"/>
              </a:rPr>
              <a:t>higher is the sensitivity to the change in price of bond</a:t>
            </a:r>
          </a:p>
          <a:p>
            <a:pPr algn="just"/>
            <a:endParaRPr lang="en-US" dirty="0" smtClean="0">
              <a:latin typeface="Calibri" panose="020F0502020204030204" pitchFamily="34" charset="0"/>
              <a:cs typeface="Calibri" panose="020F0502020204030204" pitchFamily="34" charset="0"/>
            </a:endParaRPr>
          </a:p>
          <a:p>
            <a:pPr algn="just"/>
            <a:endParaRPr lang="en-US" dirty="0" smtClean="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en-US" sz="2400" b="1" dirty="0" smtClean="0">
                <a:latin typeface="Calibri" panose="020F0502020204030204" pitchFamily="34" charset="0"/>
                <a:cs typeface="Calibri" panose="020F0502020204030204" pitchFamily="34" charset="0"/>
              </a:rPr>
              <a:t>Duration of Equity</a:t>
            </a:r>
            <a:r>
              <a:rPr lang="en-US" sz="2400" dirty="0">
                <a:latin typeface="Calibri" panose="020F0502020204030204" pitchFamily="34" charset="0"/>
                <a:cs typeface="Calibri" panose="020F0502020204030204" pitchFamily="34" charset="0"/>
              </a:rPr>
              <a:t> </a:t>
            </a:r>
            <a:endParaRPr lang="en-US" sz="2400" dirty="0" smtClean="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en-US" dirty="0">
                <a:latin typeface="Calibri" panose="020F0502020204030204" pitchFamily="34" charset="0"/>
                <a:cs typeface="Calibri" panose="020F0502020204030204" pitchFamily="34" charset="0"/>
              </a:rPr>
              <a:t> </a:t>
            </a:r>
            <a:r>
              <a:rPr lang="en-US" b="1" i="1" dirty="0">
                <a:latin typeface="Calibri" panose="020F0502020204030204" pitchFamily="34" charset="0"/>
                <a:cs typeface="Calibri" panose="020F0502020204030204" pitchFamily="34" charset="0"/>
              </a:rPr>
              <a:t>Equity duration</a:t>
            </a:r>
            <a:r>
              <a:rPr lang="en-US" b="1" dirty="0">
                <a:latin typeface="Calibri" panose="020F0502020204030204" pitchFamily="34" charset="0"/>
                <a:cs typeface="Calibri" panose="020F0502020204030204" pitchFamily="34" charset="0"/>
              </a:rPr>
              <a:t> can be </a:t>
            </a:r>
            <a:r>
              <a:rPr lang="en-US" b="1" dirty="0" smtClean="0">
                <a:latin typeface="Calibri" panose="020F0502020204030204" pitchFamily="34" charset="0"/>
                <a:cs typeface="Calibri" panose="020F0502020204030204" pitchFamily="34" charset="0"/>
              </a:rPr>
              <a:t>considered </a:t>
            </a:r>
            <a:r>
              <a:rPr lang="en-US" b="1" dirty="0">
                <a:latin typeface="Calibri" panose="020F0502020204030204" pitchFamily="34" charset="0"/>
                <a:cs typeface="Calibri" panose="020F0502020204030204" pitchFamily="34" charset="0"/>
              </a:rPr>
              <a:t>as a measure of how long an investor must </a:t>
            </a:r>
            <a:r>
              <a:rPr lang="en-US" b="1" dirty="0" smtClean="0">
                <a:latin typeface="Calibri" panose="020F0502020204030204" pitchFamily="34" charset="0"/>
                <a:cs typeface="Calibri" panose="020F0502020204030204" pitchFamily="34" charset="0"/>
              </a:rPr>
              <a:t>receive dividends in </a:t>
            </a:r>
            <a:r>
              <a:rPr lang="en-US" b="1" dirty="0">
                <a:latin typeface="Calibri" panose="020F0502020204030204" pitchFamily="34" charset="0"/>
                <a:cs typeface="Calibri" panose="020F0502020204030204" pitchFamily="34" charset="0"/>
              </a:rPr>
              <a:t>order to be repaid the purchase price of the stock</a:t>
            </a:r>
            <a:r>
              <a:rPr lang="en-US" dirty="0">
                <a:latin typeface="Calibri" panose="020F0502020204030204" pitchFamily="34" charset="0"/>
                <a:cs typeface="Calibri" panose="020F0502020204030204" pitchFamily="34" charset="0"/>
              </a:rPr>
              <a:t>. Since cash flows are weighted by their present value, equity duration—like bond duration—can also be a measure of how sensitive the stock price is to changes in interest </a:t>
            </a:r>
            <a:r>
              <a:rPr lang="en-US" dirty="0" smtClean="0">
                <a:latin typeface="Calibri" panose="020F0502020204030204" pitchFamily="34" charset="0"/>
                <a:cs typeface="Calibri" panose="020F0502020204030204" pitchFamily="34" charset="0"/>
              </a:rPr>
              <a:t>rates</a:t>
            </a:r>
          </a:p>
          <a:p>
            <a:pPr marL="285750" indent="-285750" algn="just">
              <a:buFont typeface="Wingdings" panose="05000000000000000000" pitchFamily="2" charset="2"/>
              <a:buChar char="Ø"/>
            </a:pPr>
            <a:r>
              <a:rPr lang="en-US" dirty="0">
                <a:latin typeface="Calibri" panose="020F0502020204030204" pitchFamily="34" charset="0"/>
                <a:cs typeface="Calibri" panose="020F0502020204030204" pitchFamily="34" charset="0"/>
              </a:rPr>
              <a:t>There’s </a:t>
            </a:r>
            <a:r>
              <a:rPr lang="en-US" b="1" dirty="0">
                <a:latin typeface="Calibri" panose="020F0502020204030204" pitchFamily="34" charset="0"/>
                <a:cs typeface="Calibri" panose="020F0502020204030204" pitchFamily="34" charset="0"/>
              </a:rPr>
              <a:t>no generally accepted formula </a:t>
            </a:r>
            <a:r>
              <a:rPr lang="en-US" dirty="0">
                <a:latin typeface="Calibri" panose="020F0502020204030204" pitchFamily="34" charset="0"/>
                <a:cs typeface="Calibri" panose="020F0502020204030204" pitchFamily="34" charset="0"/>
              </a:rPr>
              <a:t>for equity duration as there is for bond duration, the concept for both is similar, with the caveat that </a:t>
            </a:r>
            <a:r>
              <a:rPr lang="en-US" b="1" dirty="0">
                <a:latin typeface="Calibri" panose="020F0502020204030204" pitchFamily="34" charset="0"/>
                <a:cs typeface="Calibri" panose="020F0502020204030204" pitchFamily="34" charset="0"/>
              </a:rPr>
              <a:t>dividend payments aren’t nearly as certain as a bond’s coupon payments </a:t>
            </a:r>
            <a:r>
              <a:rPr lang="en-US" dirty="0">
                <a:latin typeface="Calibri" panose="020F0502020204030204" pitchFamily="34" charset="0"/>
                <a:cs typeface="Calibri" panose="020F0502020204030204" pitchFamily="34" charset="0"/>
              </a:rPr>
              <a:t>are, hence the lack of consensus on how to calculate equity duration</a:t>
            </a:r>
          </a:p>
        </p:txBody>
      </p:sp>
      <p:sp>
        <p:nvSpPr>
          <p:cNvPr id="6" name="Title 1"/>
          <p:cNvSpPr txBox="1">
            <a:spLocks/>
          </p:cNvSpPr>
          <p:nvPr/>
        </p:nvSpPr>
        <p:spPr>
          <a:xfrm>
            <a:off x="0" y="-1"/>
            <a:ext cx="7328079" cy="809901"/>
          </a:xfrm>
          <a:prstGeom prst="rect">
            <a:avLst/>
          </a:prstGeom>
          <a:solidFill>
            <a:srgbClr val="002060"/>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sz="2400" kern="0" dirty="0" smtClean="0">
                <a:solidFill>
                  <a:schemeClr val="bg1"/>
                </a:solidFill>
                <a:latin typeface="Calibri" panose="020F0502020204030204" pitchFamily="34" charset="0"/>
                <a:cs typeface="Calibri" panose="020F0502020204030204" pitchFamily="34" charset="0"/>
              </a:rPr>
              <a:t>Understanding Asset Duration</a:t>
            </a:r>
          </a:p>
        </p:txBody>
      </p:sp>
    </p:spTree>
    <p:extLst>
      <p:ext uri="{BB962C8B-B14F-4D97-AF65-F5344CB8AC3E}">
        <p14:creationId xmlns:p14="http://schemas.microsoft.com/office/powerpoint/2010/main" val="2733529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pic>
        <p:nvPicPr>
          <p:cNvPr id="6" name="Picture 5"/>
          <p:cNvPicPr>
            <a:picLocks noChangeAspect="1"/>
          </p:cNvPicPr>
          <p:nvPr/>
        </p:nvPicPr>
        <p:blipFill>
          <a:blip r:embed="rId6"/>
          <a:stretch>
            <a:fillRect/>
          </a:stretch>
        </p:blipFill>
        <p:spPr>
          <a:xfrm>
            <a:off x="2514600" y="4038600"/>
            <a:ext cx="9391147" cy="2057400"/>
          </a:xfrm>
          <a:prstGeom prst="rect">
            <a:avLst/>
          </a:prstGeom>
        </p:spPr>
      </p:pic>
      <p:sp>
        <p:nvSpPr>
          <p:cNvPr id="7" name="TextBox 6"/>
          <p:cNvSpPr txBox="1"/>
          <p:nvPr/>
        </p:nvSpPr>
        <p:spPr>
          <a:xfrm>
            <a:off x="1904999" y="1650584"/>
            <a:ext cx="9485811" cy="193899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For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Asset-Liability Management, clutter  must give way to </a:t>
            </a:r>
            <a:r>
              <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focus on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“Interest Rate” </a:t>
            </a:r>
            <a:endPar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Short Duration Asset is less sensitive to changes in Interest Rate, increasing fund gap in the long run as liabilities tend to have longer duration</a:t>
            </a: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Meeting Asset – Liability Duration goals will result in growth rate of both asset and liability  glide in the same direction.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Title 1"/>
          <p:cNvSpPr txBox="1">
            <a:spLocks/>
          </p:cNvSpPr>
          <p:nvPr/>
        </p:nvSpPr>
        <p:spPr>
          <a:xfrm>
            <a:off x="0" y="0"/>
            <a:ext cx="7031865" cy="665906"/>
          </a:xfrm>
          <a:prstGeom prst="rect">
            <a:avLst/>
          </a:prstGeom>
          <a:solidFill>
            <a:srgbClr val="002060"/>
          </a:solidFill>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sz="2400" kern="0" dirty="0" smtClean="0">
                <a:solidFill>
                  <a:schemeClr val="bg1"/>
                </a:solidFill>
                <a:latin typeface="Calibri" panose="020F0502020204030204" pitchFamily="34" charset="0"/>
                <a:cs typeface="Calibri" panose="020F0502020204030204" pitchFamily="34" charset="0"/>
              </a:rPr>
              <a:t>Focus on Impact of Interest Rate</a:t>
            </a:r>
            <a:endParaRPr lang="en-US" sz="2400"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5211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9" name="Title 1"/>
          <p:cNvSpPr txBox="1">
            <a:spLocks/>
          </p:cNvSpPr>
          <p:nvPr/>
        </p:nvSpPr>
        <p:spPr>
          <a:xfrm>
            <a:off x="0" y="-1"/>
            <a:ext cx="7328079" cy="809901"/>
          </a:xfrm>
          <a:prstGeom prst="rect">
            <a:avLst/>
          </a:prstGeom>
          <a:solidFill>
            <a:srgbClr val="002060"/>
          </a:solidFill>
        </p:spPr>
        <p:txBody>
          <a:bodyPr>
            <a:normAutofit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sz="2400" kern="0" dirty="0" smtClean="0">
                <a:solidFill>
                  <a:schemeClr val="bg1"/>
                </a:solidFill>
                <a:latin typeface="Calibri" panose="020F0502020204030204" pitchFamily="34" charset="0"/>
                <a:cs typeface="Calibri" panose="020F0502020204030204" pitchFamily="34" charset="0"/>
              </a:rPr>
              <a:t>Understanding Liability </a:t>
            </a:r>
            <a:r>
              <a:rPr lang="en-US" sz="2400" kern="0" dirty="0" err="1" smtClean="0">
                <a:solidFill>
                  <a:schemeClr val="bg1"/>
                </a:solidFill>
                <a:latin typeface="Calibri" panose="020F0502020204030204" pitchFamily="34" charset="0"/>
                <a:cs typeface="Calibri" panose="020F0502020204030204" pitchFamily="34" charset="0"/>
              </a:rPr>
              <a:t>Behaviour</a:t>
            </a:r>
            <a:r>
              <a:rPr lang="en-US" sz="2400" kern="0" dirty="0" smtClean="0">
                <a:solidFill>
                  <a:schemeClr val="bg1"/>
                </a:solidFill>
                <a:latin typeface="Calibri" panose="020F0502020204030204" pitchFamily="34" charset="0"/>
                <a:cs typeface="Calibri" panose="020F0502020204030204" pitchFamily="34" charset="0"/>
              </a:rPr>
              <a:t> - Sensitivity Analysis</a:t>
            </a:r>
          </a:p>
          <a:p>
            <a:pPr algn="l"/>
            <a:r>
              <a:rPr lang="en-US" sz="2400" kern="0" dirty="0" smtClean="0">
                <a:solidFill>
                  <a:schemeClr val="bg1"/>
                </a:solidFill>
                <a:latin typeface="Calibri" panose="020F0502020204030204" pitchFamily="34" charset="0"/>
                <a:cs typeface="Calibri" panose="020F0502020204030204" pitchFamily="34" charset="0"/>
              </a:rPr>
              <a:t>Case Study </a:t>
            </a:r>
            <a:endParaRPr lang="en-US" sz="2400" kern="0" dirty="0">
              <a:solidFill>
                <a:schemeClr val="bg1"/>
              </a:solidFill>
              <a:latin typeface="Calibri" panose="020F0502020204030204" pitchFamily="34" charset="0"/>
              <a:cs typeface="Calibri" panose="020F0502020204030204" pitchFamily="34" charset="0"/>
            </a:endParaRPr>
          </a:p>
        </p:txBody>
      </p:sp>
      <p:sp>
        <p:nvSpPr>
          <p:cNvPr id="14" name="Rectangle 13"/>
          <p:cNvSpPr/>
          <p:nvPr/>
        </p:nvSpPr>
        <p:spPr>
          <a:xfrm>
            <a:off x="1828799" y="5715000"/>
            <a:ext cx="7162801" cy="276999"/>
          </a:xfrm>
          <a:prstGeom prst="rect">
            <a:avLst/>
          </a:prstGeom>
        </p:spPr>
        <p:txBody>
          <a:bodyPr wrap="square">
            <a:spAutoFit/>
          </a:bodyPr>
          <a:lstStyle/>
          <a:p>
            <a:pPr lvl="0">
              <a:defRPr/>
            </a:pPr>
            <a:r>
              <a:rPr lang="en-US" sz="1200" b="1" i="1" dirty="0" smtClean="0">
                <a:solidFill>
                  <a:prstClr val="black"/>
                </a:solidFill>
                <a:latin typeface="Tahoma" panose="020B0604030504040204" pitchFamily="34" charset="0"/>
                <a:ea typeface="Tahoma" panose="020B0604030504040204" pitchFamily="34" charset="0"/>
                <a:cs typeface="Tahoma" panose="020B0604030504040204" pitchFamily="34" charset="0"/>
              </a:rPr>
              <a:t>(Reference  </a:t>
            </a:r>
            <a:r>
              <a:rPr lang="en-US" sz="1200" b="1" i="1" dirty="0">
                <a:solidFill>
                  <a:prstClr val="black"/>
                </a:solidFill>
                <a:latin typeface="Tahoma" panose="020B0604030504040204" pitchFamily="34" charset="0"/>
                <a:ea typeface="Tahoma" panose="020B0604030504040204" pitchFamily="34" charset="0"/>
                <a:cs typeface="Tahoma" panose="020B0604030504040204" pitchFamily="34" charset="0"/>
              </a:rPr>
              <a:t>Returns </a:t>
            </a:r>
            <a:r>
              <a:rPr lang="en-US" sz="1200" b="1" i="1" dirty="0" smtClean="0">
                <a:solidFill>
                  <a:prstClr val="black"/>
                </a:solidFill>
                <a:latin typeface="Tahoma" panose="020B0604030504040204" pitchFamily="34" charset="0"/>
                <a:ea typeface="Tahoma" panose="020B0604030504040204" pitchFamily="34" charset="0"/>
                <a:cs typeface="Tahoma" panose="020B0604030504040204" pitchFamily="34" charset="0"/>
              </a:rPr>
              <a:t>: Kotak Group Bond Fund for FY20 </a:t>
            </a:r>
            <a:r>
              <a:rPr lang="en-US" sz="1200" b="1" i="1" dirty="0">
                <a:solidFill>
                  <a:prstClr val="black"/>
                </a:solidFill>
                <a:latin typeface="Tahoma" panose="020B0604030504040204" pitchFamily="34" charset="0"/>
                <a:ea typeface="Tahoma" panose="020B0604030504040204" pitchFamily="34" charset="0"/>
                <a:cs typeface="Tahoma" panose="020B0604030504040204" pitchFamily="34" charset="0"/>
              </a:rPr>
              <a:t>-13.29%, FY22 – 3.42</a:t>
            </a:r>
            <a:r>
              <a:rPr lang="en-US" sz="1200" b="1" i="1"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1200" b="1" i="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8763000" y="1703777"/>
            <a:ext cx="3276600" cy="313932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sym typeface="Wingdings" panose="05000000000000000000" pitchFamily="2" charset="2"/>
              </a:rPr>
              <a:t>If ALM Goals are met, both asset and liability will glide in the same direction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sym typeface="Wingdings" panose="05000000000000000000"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sym typeface="Wingdings" panose="05000000000000000000" pitchFamily="2" charset="2"/>
              </a:rPr>
              <a:t>The pace of growth of both the Liability and Asset,  will be determined by their respective durations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sym typeface="Wingdings" panose="05000000000000000000"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FOCUS SHOULD BE ON THE NET FUNDING GAP ONLY.  </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1828800" y="854427"/>
            <a:ext cx="4267200" cy="369332"/>
          </a:xfrm>
          <a:prstGeom prst="rect">
            <a:avLst/>
          </a:prstGeom>
          <a:noFill/>
        </p:spPr>
        <p:txBody>
          <a:bodyPr wrap="square" rtlCol="0">
            <a:spAutoFit/>
          </a:bodyPr>
          <a:lstStyle/>
          <a:p>
            <a:pPr lvl="0">
              <a:defRPr/>
            </a:pPr>
            <a:r>
              <a:rPr lang="en-US" b="1" dirty="0">
                <a:solidFill>
                  <a:prstClr val="black"/>
                </a:solidFill>
                <a:latin typeface="Calibri"/>
              </a:rPr>
              <a:t>Duration </a:t>
            </a:r>
            <a:r>
              <a:rPr lang="en-US" b="1" dirty="0">
                <a:solidFill>
                  <a:prstClr val="black"/>
                </a:solidFill>
                <a:latin typeface="Calibri"/>
                <a:sym typeface="Wingdings" panose="05000000000000000000" pitchFamily="2" charset="2"/>
              </a:rPr>
              <a:t> Sensitivity</a:t>
            </a:r>
          </a:p>
        </p:txBody>
      </p:sp>
      <p:graphicFrame>
        <p:nvGraphicFramePr>
          <p:cNvPr id="17" name="Table 16"/>
          <p:cNvGraphicFramePr>
            <a:graphicFrameLocks noGrp="1"/>
          </p:cNvGraphicFramePr>
          <p:nvPr>
            <p:extLst>
              <p:ext uri="{D42A27DB-BD31-4B8C-83A1-F6EECF244321}">
                <p14:modId xmlns:p14="http://schemas.microsoft.com/office/powerpoint/2010/main" val="2574126151"/>
              </p:ext>
            </p:extLst>
          </p:nvPr>
        </p:nvGraphicFramePr>
        <p:xfrm>
          <a:off x="1828799" y="1366285"/>
          <a:ext cx="6584951" cy="1496455"/>
        </p:xfrm>
        <a:graphic>
          <a:graphicData uri="http://schemas.openxmlformats.org/drawingml/2006/table">
            <a:tbl>
              <a:tblPr/>
              <a:tblGrid>
                <a:gridCol w="4017631">
                  <a:extLst>
                    <a:ext uri="{9D8B030D-6E8A-4147-A177-3AD203B41FA5}">
                      <a16:colId xmlns:a16="http://schemas.microsoft.com/office/drawing/2014/main" val="3677611480"/>
                    </a:ext>
                  </a:extLst>
                </a:gridCol>
                <a:gridCol w="1283660">
                  <a:extLst>
                    <a:ext uri="{9D8B030D-6E8A-4147-A177-3AD203B41FA5}">
                      <a16:colId xmlns:a16="http://schemas.microsoft.com/office/drawing/2014/main" val="3607229789"/>
                    </a:ext>
                  </a:extLst>
                </a:gridCol>
                <a:gridCol w="1283660">
                  <a:extLst>
                    <a:ext uri="{9D8B030D-6E8A-4147-A177-3AD203B41FA5}">
                      <a16:colId xmlns:a16="http://schemas.microsoft.com/office/drawing/2014/main" val="962213887"/>
                    </a:ext>
                  </a:extLst>
                </a:gridCol>
              </a:tblGrid>
              <a:tr h="299291">
                <a:tc>
                  <a:txBody>
                    <a:bodyPr/>
                    <a:lstStyle/>
                    <a:p>
                      <a:pPr algn="l" rtl="0" fontAlgn="ctr"/>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31-Mar-23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31-Mar-22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501960164"/>
                  </a:ext>
                </a:extLst>
              </a:tr>
              <a:tr h="299291">
                <a:tc>
                  <a:txBody>
                    <a:bodyPr/>
                    <a:lstStyle/>
                    <a:p>
                      <a:pPr algn="l" rtl="0" fontAlgn="ctr"/>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Gratuity Liability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70,796,742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63,750,186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006972"/>
                  </a:ext>
                </a:extLst>
              </a:tr>
              <a:tr h="299291">
                <a:tc>
                  <a:txBody>
                    <a:bodyPr/>
                    <a:lstStyle/>
                    <a:p>
                      <a:pPr algn="l" rtl="0" fontAlgn="ctr"/>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Impact of 1% +</a:t>
                      </a:r>
                      <a:r>
                        <a:rPr lang="en-US" sz="14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ve</a:t>
                      </a:r>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of Discount Rate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(6,720,572)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(6,294,240)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3363836"/>
                  </a:ext>
                </a:extLst>
              </a:tr>
              <a:tr h="299291">
                <a:tc>
                  <a:txBody>
                    <a:bodyPr/>
                    <a:lstStyle/>
                    <a:p>
                      <a:pPr algn="l" rtl="0" fontAlgn="ctr"/>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Impact of </a:t>
                      </a:r>
                      <a:r>
                        <a:rPr lang="en-US"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a:t>
                      </a:r>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4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ve</a:t>
                      </a:r>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of Discount 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7,227,664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6,786,872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4134779"/>
                  </a:ext>
                </a:extLst>
              </a:tr>
              <a:tr h="299291">
                <a:tc>
                  <a:txBody>
                    <a:bodyPr/>
                    <a:lstStyle/>
                    <a:p>
                      <a:pPr algn="l" rtl="0" fontAlgn="ctr"/>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Sensitive to 1% Change (M Duration)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618511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279539442"/>
              </p:ext>
            </p:extLst>
          </p:nvPr>
        </p:nvGraphicFramePr>
        <p:xfrm>
          <a:off x="1828799" y="3276600"/>
          <a:ext cx="6584951" cy="2133600"/>
        </p:xfrm>
        <a:graphic>
          <a:graphicData uri="http://schemas.openxmlformats.org/drawingml/2006/table">
            <a:tbl>
              <a:tblPr/>
              <a:tblGrid>
                <a:gridCol w="4017631">
                  <a:extLst>
                    <a:ext uri="{9D8B030D-6E8A-4147-A177-3AD203B41FA5}">
                      <a16:colId xmlns:a16="http://schemas.microsoft.com/office/drawing/2014/main" val="3619657118"/>
                    </a:ext>
                  </a:extLst>
                </a:gridCol>
                <a:gridCol w="1283660">
                  <a:extLst>
                    <a:ext uri="{9D8B030D-6E8A-4147-A177-3AD203B41FA5}">
                      <a16:colId xmlns:a16="http://schemas.microsoft.com/office/drawing/2014/main" val="3506161474"/>
                    </a:ext>
                  </a:extLst>
                </a:gridCol>
                <a:gridCol w="1283660">
                  <a:extLst>
                    <a:ext uri="{9D8B030D-6E8A-4147-A177-3AD203B41FA5}">
                      <a16:colId xmlns:a16="http://schemas.microsoft.com/office/drawing/2014/main" val="2006609690"/>
                    </a:ext>
                  </a:extLst>
                </a:gridCol>
              </a:tblGrid>
              <a:tr h="266700">
                <a:tc rowSpan="2">
                  <a:txBody>
                    <a:bodyPr/>
                    <a:lstStyle/>
                    <a:p>
                      <a:pPr algn="ctr" rtl="0" fontAlgn="ctr"/>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Change in Discount 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gridSpan="2">
                  <a:txBody>
                    <a:bodyPr/>
                    <a:lstStyle/>
                    <a:p>
                      <a:pPr algn="ctr" rtl="0" fontAlgn="ctr"/>
                      <a:r>
                        <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31-Mar-23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extLst>
                  <a:ext uri="{0D108BD9-81ED-4DB2-BD59-A6C34878D82A}">
                    <a16:rowId xmlns:a16="http://schemas.microsoft.com/office/drawing/2014/main" val="323038006"/>
                  </a:ext>
                </a:extLst>
              </a:tr>
              <a:tr h="266700">
                <a:tc vMerge="1">
                  <a:txBody>
                    <a:bodyPr/>
                    <a:lstStyle/>
                    <a:p>
                      <a:endParaRPr lang="en-US"/>
                    </a:p>
                  </a:txBody>
                  <a:tcPr/>
                </a:tc>
                <a:tc>
                  <a:txBody>
                    <a:bodyPr/>
                    <a:lstStyle/>
                    <a:p>
                      <a:pPr algn="ctr" rtl="0"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 -ve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 +ve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756460071"/>
                  </a:ext>
                </a:extLst>
              </a:tr>
              <a:tr h="266700">
                <a:tc>
                  <a:txBody>
                    <a:bodyPr/>
                    <a:lstStyle/>
                    <a:p>
                      <a:pPr algn="l" rtl="0" fontAlgn="ctr"/>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Assuming funded status of Op. DBO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70,796,742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70,796,742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186132"/>
                  </a:ext>
                </a:extLst>
              </a:tr>
              <a:tr h="266700">
                <a:tc>
                  <a:txBody>
                    <a:bodyPr/>
                    <a:lstStyle/>
                    <a:p>
                      <a:pPr algn="l" rtl="0" fontAlgn="ctr"/>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Debt Fund Returns (assumed)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7784158"/>
                  </a:ext>
                </a:extLst>
              </a:tr>
              <a:tr h="266700">
                <a:tc>
                  <a:txBody>
                    <a:bodyPr/>
                    <a:lstStyle/>
                    <a:p>
                      <a:pPr algn="l" rtl="0" fontAlgn="ctr"/>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Fund Value + Returns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80,205,629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73,217,991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450692"/>
                  </a:ext>
                </a:extLst>
              </a:tr>
              <a:tr h="266700">
                <a:tc>
                  <a:txBody>
                    <a:bodyPr/>
                    <a:lstStyle/>
                    <a:p>
                      <a:pPr algn="l" rtl="0" fontAlgn="ctr"/>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DBO  Adj. for Discount Rate (+/- 1%)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78,024,406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64,076,170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4602024"/>
                  </a:ext>
                </a:extLst>
              </a:tr>
              <a:tr h="266700">
                <a:tc>
                  <a:txBody>
                    <a:bodyPr/>
                    <a:lstStyle/>
                    <a:p>
                      <a:pPr algn="l" rtl="0" fontAlgn="ctr"/>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Net Funding Gap on Closing Liability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(2,181,223)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(9,141,821)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3146426"/>
                  </a:ext>
                </a:extLst>
              </a:tr>
              <a:tr h="266700">
                <a:tc>
                  <a:txBody>
                    <a:bodyPr/>
                    <a:lstStyle/>
                    <a:p>
                      <a:pPr algn="l" rtl="0"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Estimated % of Funding Gap on Cl. Liability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1638025"/>
                  </a:ext>
                </a:extLst>
              </a:tr>
            </a:tbl>
          </a:graphicData>
        </a:graphic>
      </p:graphicFrame>
    </p:spTree>
    <p:extLst>
      <p:ext uri="{BB962C8B-B14F-4D97-AF65-F5344CB8AC3E}">
        <p14:creationId xmlns:p14="http://schemas.microsoft.com/office/powerpoint/2010/main" val="2001394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9" name="Title 1"/>
          <p:cNvSpPr txBox="1">
            <a:spLocks/>
          </p:cNvSpPr>
          <p:nvPr/>
        </p:nvSpPr>
        <p:spPr>
          <a:xfrm>
            <a:off x="0" y="-19050"/>
            <a:ext cx="7289442" cy="713704"/>
          </a:xfrm>
          <a:prstGeom prst="rect">
            <a:avLst/>
          </a:prstGeom>
          <a:solidFill>
            <a:srgbClr val="002060"/>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r>
              <a:rPr lang="en-US" sz="4800" kern="0" smtClean="0">
                <a:solidFill>
                  <a:schemeClr val="bg1"/>
                </a:solidFill>
                <a:latin typeface="Calibri" panose="020F0502020204030204" pitchFamily="34" charset="0"/>
                <a:cs typeface="Calibri" panose="020F0502020204030204" pitchFamily="34" charset="0"/>
              </a:rPr>
              <a:t>ALM – Matching Duration</a:t>
            </a:r>
            <a:endParaRPr lang="en-US" sz="4800" kern="0" dirty="0">
              <a:solidFill>
                <a:schemeClr val="bg1"/>
              </a:solidFill>
              <a:latin typeface="Calibri" panose="020F0502020204030204" pitchFamily="34" charset="0"/>
              <a:cs typeface="Calibri" panose="020F0502020204030204" pitchFamily="34" charset="0"/>
            </a:endParaRPr>
          </a:p>
        </p:txBody>
      </p:sp>
      <p:pic>
        <p:nvPicPr>
          <p:cNvPr id="10" name="Picture 9"/>
          <p:cNvPicPr>
            <a:picLocks noChangeAspect="1"/>
          </p:cNvPicPr>
          <p:nvPr/>
        </p:nvPicPr>
        <p:blipFill>
          <a:blip r:embed="rId6"/>
          <a:stretch>
            <a:fillRect/>
          </a:stretch>
        </p:blipFill>
        <p:spPr>
          <a:xfrm>
            <a:off x="1752600" y="789904"/>
            <a:ext cx="8877300" cy="685800"/>
          </a:xfrm>
          <a:prstGeom prst="rect">
            <a:avLst/>
          </a:prstGeom>
        </p:spPr>
      </p:pic>
      <p:pic>
        <p:nvPicPr>
          <p:cNvPr id="11" name="Picture 4" descr="750+ Elevator Pictures [HD] | Download Free Images on Unsplash">
            <a:extLst>
              <a:ext uri="{FF2B5EF4-FFF2-40B4-BE49-F238E27FC236}">
                <a16:creationId xmlns:a16="http://schemas.microsoft.com/office/drawing/2014/main" id="{1ADE3455-EEF8-471A-A97B-27F87DBAF5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1401100"/>
            <a:ext cx="8877300" cy="303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8"/>
          <a:stretch>
            <a:fillRect/>
          </a:stretch>
        </p:blipFill>
        <p:spPr>
          <a:xfrm>
            <a:off x="4953000" y="3962400"/>
            <a:ext cx="5562600" cy="381000"/>
          </a:xfrm>
          <a:prstGeom prst="rect">
            <a:avLst/>
          </a:prstGeom>
        </p:spPr>
      </p:pic>
      <p:pic>
        <p:nvPicPr>
          <p:cNvPr id="13" name="Picture 12"/>
          <p:cNvPicPr>
            <a:picLocks noChangeAspect="1"/>
          </p:cNvPicPr>
          <p:nvPr/>
        </p:nvPicPr>
        <p:blipFill>
          <a:blip r:embed="rId9"/>
          <a:stretch>
            <a:fillRect/>
          </a:stretch>
        </p:blipFill>
        <p:spPr>
          <a:xfrm>
            <a:off x="1752600" y="4393621"/>
            <a:ext cx="8877300" cy="876300"/>
          </a:xfrm>
          <a:prstGeom prst="rect">
            <a:avLst/>
          </a:prstGeom>
        </p:spPr>
      </p:pic>
      <p:sp>
        <p:nvSpPr>
          <p:cNvPr id="3" name="Rectangle 2"/>
          <p:cNvSpPr/>
          <p:nvPr/>
        </p:nvSpPr>
        <p:spPr>
          <a:xfrm>
            <a:off x="1828800" y="5320142"/>
            <a:ext cx="10363200" cy="1107996"/>
          </a:xfrm>
          <a:prstGeom prst="rect">
            <a:avLst/>
          </a:prstGeom>
        </p:spPr>
        <p:txBody>
          <a:bodyPr wrap="square">
            <a:spAutoFit/>
          </a:bodyPr>
          <a:lstStyle/>
          <a:p>
            <a:pPr marL="342900" lvl="0" indent="-342900">
              <a:buFont typeface="+mj-lt"/>
              <a:buAutoNum type="arabicPeriod"/>
              <a:defRPr/>
            </a:pPr>
            <a:r>
              <a:rPr lang="en-US" sz="1600" i="1" dirty="0">
                <a:solidFill>
                  <a:prstClr val="black"/>
                </a:solidFill>
                <a:latin typeface="Tahoma" panose="020B0604030504040204" pitchFamily="34" charset="0"/>
                <a:ea typeface="Tahoma" panose="020B0604030504040204" pitchFamily="34" charset="0"/>
                <a:cs typeface="Tahoma" panose="020B0604030504040204" pitchFamily="34" charset="0"/>
              </a:rPr>
              <a:t>Liability  and  Asset (Debt Funds)  are influenced by G-Sec Movement</a:t>
            </a:r>
          </a:p>
          <a:p>
            <a:pPr marL="342900" lvl="0" indent="-342900">
              <a:buFont typeface="+mj-lt"/>
              <a:buAutoNum type="arabicPeriod"/>
              <a:defRPr/>
            </a:pPr>
            <a:r>
              <a:rPr lang="en-US" sz="1600" i="1" dirty="0">
                <a:solidFill>
                  <a:prstClr val="black"/>
                </a:solidFill>
                <a:latin typeface="Tahoma" panose="020B0604030504040204" pitchFamily="34" charset="0"/>
                <a:ea typeface="Tahoma" panose="020B0604030504040204" pitchFamily="34" charset="0"/>
                <a:cs typeface="Tahoma" panose="020B0604030504040204" pitchFamily="34" charset="0"/>
              </a:rPr>
              <a:t>Sensitivity of Liability is significantly </a:t>
            </a:r>
            <a:r>
              <a:rPr lang="en-US" sz="1600" i="1" dirty="0" smtClean="0">
                <a:solidFill>
                  <a:prstClr val="black"/>
                </a:solidFill>
                <a:latin typeface="Tahoma" panose="020B0604030504040204" pitchFamily="34" charset="0"/>
                <a:ea typeface="Tahoma" panose="020B0604030504040204" pitchFamily="34" charset="0"/>
                <a:cs typeface="Tahoma" panose="020B0604030504040204" pitchFamily="34" charset="0"/>
              </a:rPr>
              <a:t>more, </a:t>
            </a:r>
            <a:r>
              <a:rPr lang="en-US" sz="1600" i="1" dirty="0">
                <a:solidFill>
                  <a:prstClr val="black"/>
                </a:solidFill>
                <a:latin typeface="Tahoma" panose="020B0604030504040204" pitchFamily="34" charset="0"/>
                <a:ea typeface="Tahoma" panose="020B0604030504040204" pitchFamily="34" charset="0"/>
                <a:cs typeface="Tahoma" panose="020B0604030504040204" pitchFamily="34" charset="0"/>
              </a:rPr>
              <a:t>as they tend to have a longer duration </a:t>
            </a:r>
            <a:r>
              <a:rPr lang="en-US" sz="1600" i="1" dirty="0" smtClean="0">
                <a:solidFill>
                  <a:prstClr val="black"/>
                </a:solidFill>
                <a:latin typeface="Tahoma" panose="020B0604030504040204" pitchFamily="34" charset="0"/>
                <a:ea typeface="Tahoma" panose="020B0604030504040204" pitchFamily="34" charset="0"/>
                <a:cs typeface="Tahoma" panose="020B0604030504040204" pitchFamily="34" charset="0"/>
              </a:rPr>
              <a:t>than the  duration of the asset </a:t>
            </a:r>
            <a:endParaRPr lang="en-US" sz="1600"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defRPr/>
            </a:pPr>
            <a:endParaRPr lang="en-US" dirty="0">
              <a:solidFill>
                <a:prstClr val="black"/>
              </a:solidFill>
              <a:latin typeface="Calibri"/>
            </a:endParaRPr>
          </a:p>
        </p:txBody>
      </p:sp>
    </p:spTree>
    <p:extLst>
      <p:ext uri="{BB962C8B-B14F-4D97-AF65-F5344CB8AC3E}">
        <p14:creationId xmlns:p14="http://schemas.microsoft.com/office/powerpoint/2010/main" val="1599547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8" name="Title 1"/>
          <p:cNvSpPr txBox="1">
            <a:spLocks/>
          </p:cNvSpPr>
          <p:nvPr/>
        </p:nvSpPr>
        <p:spPr>
          <a:xfrm>
            <a:off x="0" y="0"/>
            <a:ext cx="7031865" cy="665906"/>
          </a:xfrm>
          <a:prstGeom prst="rect">
            <a:avLst/>
          </a:prstGeom>
          <a:solidFill>
            <a:srgbClr val="002060"/>
          </a:solidFill>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kern="0" dirty="0" smtClean="0">
                <a:solidFill>
                  <a:srgbClr val="FFFFFF"/>
                </a:solidFill>
                <a:latin typeface="Calibri" panose="020F0502020204030204" pitchFamily="34" charset="0"/>
                <a:cs typeface="Calibri" panose="020F0502020204030204" pitchFamily="34" charset="0"/>
              </a:rPr>
              <a:t>Understanding IND AS19 – Transfer to OCI</a:t>
            </a: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119001559"/>
              </p:ext>
            </p:extLst>
          </p:nvPr>
        </p:nvGraphicFramePr>
        <p:xfrm>
          <a:off x="8686801" y="4800600"/>
          <a:ext cx="3218946" cy="1432560"/>
        </p:xfrm>
        <a:graphic>
          <a:graphicData uri="http://schemas.openxmlformats.org/drawingml/2006/table">
            <a:tbl>
              <a:tblPr/>
              <a:tblGrid>
                <a:gridCol w="2373818">
                  <a:extLst>
                    <a:ext uri="{9D8B030D-6E8A-4147-A177-3AD203B41FA5}">
                      <a16:colId xmlns:a16="http://schemas.microsoft.com/office/drawing/2014/main" val="653361649"/>
                    </a:ext>
                  </a:extLst>
                </a:gridCol>
                <a:gridCol w="845128">
                  <a:extLst>
                    <a:ext uri="{9D8B030D-6E8A-4147-A177-3AD203B41FA5}">
                      <a16:colId xmlns:a16="http://schemas.microsoft.com/office/drawing/2014/main" val="2225774509"/>
                    </a:ext>
                  </a:extLst>
                </a:gridCol>
              </a:tblGrid>
              <a:tr h="304800">
                <a:tc>
                  <a:txBody>
                    <a:bodyPr/>
                    <a:lstStyle/>
                    <a:p>
                      <a:pPr algn="l" fontAlgn="ctr"/>
                      <a:r>
                        <a:rPr lang="en-US" sz="1400" b="1" i="0" u="none" strike="noStrike" dirty="0">
                          <a:solidFill>
                            <a:srgbClr val="000000"/>
                          </a:solidFill>
                          <a:effectLst/>
                          <a:latin typeface="Calibri" panose="020F0502020204030204" pitchFamily="34" charset="0"/>
                        </a:rPr>
                        <a:t>AS15 Movement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1400" b="1" i="0" u="none" strike="noStrike">
                          <a:solidFill>
                            <a:srgbClr val="000000"/>
                          </a:solidFill>
                          <a:effectLst/>
                          <a:latin typeface="Calibri" panose="020F0502020204030204" pitchFamily="34" charset="0"/>
                        </a:rPr>
                        <a:t>March'23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348717007"/>
                  </a:ext>
                </a:extLst>
              </a:tr>
              <a:tr h="304800">
                <a:tc>
                  <a:txBody>
                    <a:bodyPr/>
                    <a:lstStyle/>
                    <a:p>
                      <a:pPr algn="l" fontAlgn="ctr"/>
                      <a:r>
                        <a:rPr lang="en-US" sz="1400" b="0" i="0" u="none" strike="noStrike" dirty="0">
                          <a:solidFill>
                            <a:srgbClr val="000000"/>
                          </a:solidFill>
                          <a:effectLst/>
                          <a:latin typeface="Calibri" panose="020F0502020204030204" pitchFamily="34" charset="0"/>
                        </a:rPr>
                        <a:t>Opening Net Liability (100-95)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416439"/>
                  </a:ext>
                </a:extLst>
              </a:tr>
              <a:tr h="304800">
                <a:tc>
                  <a:txBody>
                    <a:bodyPr/>
                    <a:lstStyle/>
                    <a:p>
                      <a:pPr algn="l" fontAlgn="ctr"/>
                      <a:r>
                        <a:rPr lang="en-US" sz="1400" b="0" i="0" u="none" strike="noStrike" dirty="0">
                          <a:solidFill>
                            <a:srgbClr val="000000"/>
                          </a:solidFill>
                          <a:effectLst/>
                          <a:latin typeface="Calibri" panose="020F0502020204030204" pitchFamily="34" charset="0"/>
                        </a:rPr>
                        <a:t>Add: Employer Expenses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454089"/>
                  </a:ext>
                </a:extLst>
              </a:tr>
              <a:tr h="304800">
                <a:tc>
                  <a:txBody>
                    <a:bodyPr/>
                    <a:lstStyle/>
                    <a:p>
                      <a:pPr algn="l" fontAlgn="ctr"/>
                      <a:r>
                        <a:rPr lang="en-US" sz="1400" b="0" i="0" u="none" strike="noStrike" dirty="0">
                          <a:solidFill>
                            <a:srgbClr val="000000"/>
                          </a:solidFill>
                          <a:effectLst/>
                          <a:latin typeface="Calibri" panose="020F0502020204030204" pitchFamily="34" charset="0"/>
                        </a:rPr>
                        <a:t>Less: Employer Contribution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8968711"/>
                  </a:ext>
                </a:extLst>
              </a:tr>
              <a:tr h="203203">
                <a:tc>
                  <a:txBody>
                    <a:bodyPr/>
                    <a:lstStyle/>
                    <a:p>
                      <a:pPr algn="l" fontAlgn="ctr"/>
                      <a:r>
                        <a:rPr lang="en-US" sz="1400" b="0" i="0" u="none" strike="noStrike" dirty="0">
                          <a:solidFill>
                            <a:srgbClr val="000000"/>
                          </a:solidFill>
                          <a:effectLst/>
                          <a:latin typeface="Calibri" panose="020F0502020204030204" pitchFamily="34" charset="0"/>
                        </a:rPr>
                        <a:t>Closing Net </a:t>
                      </a:r>
                      <a:r>
                        <a:rPr lang="en-US" sz="1400" b="0" i="0" u="none" strike="noStrike" dirty="0" smtClean="0">
                          <a:solidFill>
                            <a:srgbClr val="000000"/>
                          </a:solidFill>
                          <a:effectLst/>
                          <a:latin typeface="Calibri" panose="020F0502020204030204" pitchFamily="34" charset="0"/>
                        </a:rPr>
                        <a:t>Liability</a:t>
                      </a:r>
                      <a:endParaRPr lang="en-US"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057221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003040566"/>
              </p:ext>
            </p:extLst>
          </p:nvPr>
        </p:nvGraphicFramePr>
        <p:xfrm>
          <a:off x="2057400" y="1142993"/>
          <a:ext cx="6400800" cy="5216241"/>
        </p:xfrm>
        <a:graphic>
          <a:graphicData uri="http://schemas.openxmlformats.org/drawingml/2006/table">
            <a:tbl>
              <a:tblPr/>
              <a:tblGrid>
                <a:gridCol w="2263515">
                  <a:extLst>
                    <a:ext uri="{9D8B030D-6E8A-4147-A177-3AD203B41FA5}">
                      <a16:colId xmlns:a16="http://schemas.microsoft.com/office/drawing/2014/main" val="3468679600"/>
                    </a:ext>
                  </a:extLst>
                </a:gridCol>
                <a:gridCol w="794478">
                  <a:extLst>
                    <a:ext uri="{9D8B030D-6E8A-4147-A177-3AD203B41FA5}">
                      <a16:colId xmlns:a16="http://schemas.microsoft.com/office/drawing/2014/main" val="1637066818"/>
                    </a:ext>
                  </a:extLst>
                </a:gridCol>
                <a:gridCol w="314794">
                  <a:extLst>
                    <a:ext uri="{9D8B030D-6E8A-4147-A177-3AD203B41FA5}">
                      <a16:colId xmlns:a16="http://schemas.microsoft.com/office/drawing/2014/main" val="1543365340"/>
                    </a:ext>
                  </a:extLst>
                </a:gridCol>
                <a:gridCol w="2263515">
                  <a:extLst>
                    <a:ext uri="{9D8B030D-6E8A-4147-A177-3AD203B41FA5}">
                      <a16:colId xmlns:a16="http://schemas.microsoft.com/office/drawing/2014/main" val="1112941923"/>
                    </a:ext>
                  </a:extLst>
                </a:gridCol>
                <a:gridCol w="764498">
                  <a:extLst>
                    <a:ext uri="{9D8B030D-6E8A-4147-A177-3AD203B41FA5}">
                      <a16:colId xmlns:a16="http://schemas.microsoft.com/office/drawing/2014/main" val="929253604"/>
                    </a:ext>
                  </a:extLst>
                </a:gridCol>
              </a:tblGrid>
              <a:tr h="274539">
                <a:tc>
                  <a:txBody>
                    <a:bodyPr/>
                    <a:lstStyle/>
                    <a:p>
                      <a:pPr algn="l" fontAlgn="ctr"/>
                      <a:r>
                        <a:rPr lang="en-US" sz="1400" b="1" i="0" u="none" strike="noStrike" dirty="0">
                          <a:solidFill>
                            <a:srgbClr val="000000"/>
                          </a:solidFill>
                          <a:effectLst/>
                          <a:latin typeface="Calibri" panose="020F0502020204030204" pitchFamily="34" charset="0"/>
                        </a:rPr>
                        <a:t>DBO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1400" b="1" i="0" u="none" strike="noStrike">
                          <a:solidFill>
                            <a:srgbClr val="000000"/>
                          </a:solidFill>
                          <a:effectLst/>
                          <a:latin typeface="Calibri" panose="020F0502020204030204" pitchFamily="34" charset="0"/>
                        </a:rPr>
                        <a:t>March'23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14">
                  <a:txBody>
                    <a:bodyPr/>
                    <a:lstStyle/>
                    <a:p>
                      <a:pPr algn="ctr" fontAlgn="ctr"/>
                      <a:endParaRPr lang="en-US" sz="14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400" b="1" i="0" u="none" strike="noStrike">
                          <a:solidFill>
                            <a:srgbClr val="000000"/>
                          </a:solidFill>
                          <a:effectLst/>
                          <a:latin typeface="Calibri" panose="020F0502020204030204" pitchFamily="34" charset="0"/>
                        </a:rPr>
                        <a:t>Fair Value of Assets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1400" b="1" i="0" u="none" strike="noStrike">
                          <a:solidFill>
                            <a:srgbClr val="000000"/>
                          </a:solidFill>
                          <a:effectLst/>
                          <a:latin typeface="Calibri" panose="020F0502020204030204" pitchFamily="34" charset="0"/>
                        </a:rPr>
                        <a:t>March'23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64388937"/>
                  </a:ext>
                </a:extLst>
              </a:tr>
              <a:tr h="274539">
                <a:tc>
                  <a:txBody>
                    <a:bodyPr/>
                    <a:lstStyle/>
                    <a:p>
                      <a:pPr algn="l" fontAlgn="ctr"/>
                      <a:r>
                        <a:rPr lang="en-US" sz="1400" b="0" i="0" u="none" strike="noStrike" dirty="0">
                          <a:solidFill>
                            <a:srgbClr val="000000"/>
                          </a:solidFill>
                          <a:effectLst/>
                          <a:latin typeface="Calibri" panose="020F0502020204030204" pitchFamily="34" charset="0"/>
                        </a:rPr>
                        <a:t>PV of DBO at start of period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ctr"/>
                      <a:r>
                        <a:rPr lang="en-US" sz="1400" b="0" i="0" u="none" strike="noStrike">
                          <a:solidFill>
                            <a:srgbClr val="000000"/>
                          </a:solidFill>
                          <a:effectLst/>
                          <a:latin typeface="Calibri" panose="020F0502020204030204" pitchFamily="34" charset="0"/>
                        </a:rPr>
                        <a:t>FV at the start of period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2354913"/>
                  </a:ext>
                </a:extLst>
              </a:tr>
              <a:tr h="274539">
                <a:tc>
                  <a:txBody>
                    <a:bodyPr/>
                    <a:lstStyle/>
                    <a:p>
                      <a:pPr algn="l" fontAlgn="ctr"/>
                      <a:r>
                        <a:rPr lang="en-US" sz="1400" b="0" i="0" u="none" strike="noStrike" dirty="0">
                          <a:solidFill>
                            <a:srgbClr val="000000"/>
                          </a:solidFill>
                          <a:effectLst/>
                          <a:latin typeface="Calibri" panose="020F0502020204030204" pitchFamily="34" charset="0"/>
                        </a:rPr>
                        <a:t>Current Service Cost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ctr"/>
                      <a:r>
                        <a:rPr lang="en-US" sz="1400" b="0" i="0" u="none" strike="noStrike">
                          <a:solidFill>
                            <a:srgbClr val="000000"/>
                          </a:solidFill>
                          <a:effectLst/>
                          <a:latin typeface="Calibri" panose="020F0502020204030204" pitchFamily="34" charset="0"/>
                        </a:rPr>
                        <a:t>Contribution by employer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6736247"/>
                  </a:ext>
                </a:extLst>
              </a:tr>
              <a:tr h="274539">
                <a:tc>
                  <a:txBody>
                    <a:bodyPr/>
                    <a:lstStyle/>
                    <a:p>
                      <a:pPr algn="l" fontAlgn="ctr"/>
                      <a:r>
                        <a:rPr lang="en-US" sz="1400" b="0" i="0" u="none" strike="noStrike" dirty="0">
                          <a:solidFill>
                            <a:srgbClr val="000000"/>
                          </a:solidFill>
                          <a:effectLst/>
                          <a:latin typeface="Calibri" panose="020F0502020204030204" pitchFamily="34" charset="0"/>
                        </a:rPr>
                        <a:t>Past Service Cost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ctr"/>
                      <a:r>
                        <a:rPr lang="en-US" sz="1400" b="0" i="0" u="none" strike="noStrike">
                          <a:solidFill>
                            <a:srgbClr val="000000"/>
                          </a:solidFill>
                          <a:effectLst/>
                          <a:latin typeface="Calibri" panose="020F0502020204030204" pitchFamily="34" charset="0"/>
                        </a:rPr>
                        <a:t>Benefits Paid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810881"/>
                  </a:ext>
                </a:extLst>
              </a:tr>
              <a:tr h="274539">
                <a:tc>
                  <a:txBody>
                    <a:bodyPr/>
                    <a:lstStyle/>
                    <a:p>
                      <a:pPr algn="l" fontAlgn="ctr"/>
                      <a:r>
                        <a:rPr lang="en-US" sz="1400" b="0" i="0" u="none" strike="noStrike" dirty="0">
                          <a:solidFill>
                            <a:srgbClr val="000000"/>
                          </a:solidFill>
                          <a:effectLst/>
                          <a:latin typeface="Calibri" panose="020F0502020204030204" pitchFamily="34" charset="0"/>
                        </a:rPr>
                        <a:t>Interest Cost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ctr"/>
                      <a:r>
                        <a:rPr lang="en-US" sz="1400" b="0" i="0" u="none" strike="noStrike">
                          <a:solidFill>
                            <a:srgbClr val="000000"/>
                          </a:solidFill>
                          <a:effectLst/>
                          <a:latin typeface="Calibri" panose="020F0502020204030204" pitchFamily="34" charset="0"/>
                        </a:rPr>
                        <a:t>Interest Income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452496"/>
                  </a:ext>
                </a:extLst>
              </a:tr>
              <a:tr h="274539">
                <a:tc>
                  <a:txBody>
                    <a:bodyPr/>
                    <a:lstStyle/>
                    <a:p>
                      <a:pPr algn="l" fontAlgn="ctr"/>
                      <a:r>
                        <a:rPr lang="en-US" sz="1400" b="0" i="0" u="none" strike="noStrike" dirty="0">
                          <a:solidFill>
                            <a:srgbClr val="000000"/>
                          </a:solidFill>
                          <a:effectLst/>
                          <a:latin typeface="Calibri" panose="020F0502020204030204" pitchFamily="34" charset="0"/>
                        </a:rPr>
                        <a:t>Benefits Paid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ctr"/>
                      <a:r>
                        <a:rPr lang="en-US" sz="1400" b="0" i="0" u="none" strike="noStrike">
                          <a:solidFill>
                            <a:srgbClr val="000000"/>
                          </a:solidFill>
                          <a:effectLst/>
                          <a:latin typeface="Calibri" panose="020F0502020204030204" pitchFamily="34" charset="0"/>
                        </a:rPr>
                        <a:t>Returns over interest income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8187498"/>
                  </a:ext>
                </a:extLst>
              </a:tr>
              <a:tr h="274539">
                <a:tc>
                  <a:txBody>
                    <a:bodyPr/>
                    <a:lstStyle/>
                    <a:p>
                      <a:pPr algn="l" fontAlgn="ctr"/>
                      <a:r>
                        <a:rPr lang="en-US" sz="1400" b="0" i="0" u="none" strike="noStrike" dirty="0" smtClean="0">
                          <a:solidFill>
                            <a:srgbClr val="000000"/>
                          </a:solidFill>
                          <a:effectLst/>
                          <a:latin typeface="Calibri" panose="020F0502020204030204" pitchFamily="34" charset="0"/>
                        </a:rPr>
                        <a:t>Actuarial </a:t>
                      </a:r>
                      <a:r>
                        <a:rPr lang="en-US" sz="1400" b="0" i="0" u="none" strike="noStrike" dirty="0">
                          <a:solidFill>
                            <a:srgbClr val="000000"/>
                          </a:solidFill>
                          <a:effectLst/>
                          <a:latin typeface="Calibri" panose="020F0502020204030204" pitchFamily="34" charset="0"/>
                        </a:rPr>
                        <a:t>Loss/(Gains)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ctr"/>
                      <a:r>
                        <a:rPr lang="en-US" sz="1400" b="0" i="0" u="none" strike="noStrike">
                          <a:solidFill>
                            <a:srgbClr val="000000"/>
                          </a:solidFill>
                          <a:effectLst/>
                          <a:latin typeface="Calibri" panose="020F0502020204030204" pitchFamily="34" charset="0"/>
                        </a:rPr>
                        <a:t>FV at the end of period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9719759"/>
                  </a:ext>
                </a:extLst>
              </a:tr>
              <a:tr h="274539">
                <a:tc>
                  <a:txBody>
                    <a:bodyPr/>
                    <a:lstStyle/>
                    <a:p>
                      <a:pPr algn="l" fontAlgn="ctr"/>
                      <a:r>
                        <a:rPr lang="en-US" sz="1400" b="0" i="0" u="none" strike="noStrike" dirty="0">
                          <a:solidFill>
                            <a:srgbClr val="000000"/>
                          </a:solidFill>
                          <a:effectLst/>
                          <a:latin typeface="Calibri" panose="020F0502020204030204" pitchFamily="34" charset="0"/>
                        </a:rPr>
                        <a:t>PV of DBO at end of period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gridSpan="2">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72247516"/>
                  </a:ext>
                </a:extLst>
              </a:tr>
              <a:tr h="274539">
                <a:tc gridSpan="2">
                  <a:txBody>
                    <a:bodyPr/>
                    <a:lstStyle/>
                    <a:p>
                      <a:pPr algn="ctr" fontAlgn="ctr"/>
                      <a:r>
                        <a:rPr lang="en-US" sz="1400" b="0" i="0" u="none" strike="noStrike" dirty="0">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tc>
                  <a:txBody>
                    <a:bodyPr/>
                    <a:lstStyle/>
                    <a:p>
                      <a:pPr algn="l" fontAlgn="ctr"/>
                      <a:r>
                        <a:rPr lang="en-US" sz="1400" b="1" i="0" u="none" strike="noStrike">
                          <a:solidFill>
                            <a:srgbClr val="000000"/>
                          </a:solidFill>
                          <a:effectLst/>
                          <a:latin typeface="Calibri" panose="020F0502020204030204" pitchFamily="34" charset="0"/>
                        </a:rPr>
                        <a:t>Re-Measurements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1400" b="1" i="0" u="none" strike="noStrike">
                          <a:solidFill>
                            <a:srgbClr val="000000"/>
                          </a:solidFill>
                          <a:effectLst/>
                          <a:latin typeface="Calibri" panose="020F0502020204030204" pitchFamily="34" charset="0"/>
                        </a:rPr>
                        <a:t>March'23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07754365"/>
                  </a:ext>
                </a:extLst>
              </a:tr>
              <a:tr h="274539">
                <a:tc>
                  <a:txBody>
                    <a:bodyPr/>
                    <a:lstStyle/>
                    <a:p>
                      <a:pPr algn="l" fontAlgn="ctr"/>
                      <a:r>
                        <a:rPr lang="en-US" sz="1400" b="1" i="0" u="none" strike="noStrike" dirty="0">
                          <a:solidFill>
                            <a:srgbClr val="000000"/>
                          </a:solidFill>
                          <a:effectLst/>
                          <a:latin typeface="Calibri" panose="020F0502020204030204" pitchFamily="34" charset="0"/>
                        </a:rPr>
                        <a:t>Employer Expenses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1400" b="1" i="0" u="none" strike="noStrike">
                          <a:solidFill>
                            <a:srgbClr val="000000"/>
                          </a:solidFill>
                          <a:effectLst/>
                          <a:latin typeface="Calibri" panose="020F0502020204030204" pitchFamily="34" charset="0"/>
                        </a:rPr>
                        <a:t>March'23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l" fontAlgn="ctr"/>
                      <a:r>
                        <a:rPr lang="en-US" sz="1400" b="0" i="0" u="none" strike="noStrike">
                          <a:solidFill>
                            <a:srgbClr val="000000"/>
                          </a:solidFill>
                          <a:effectLst/>
                          <a:latin typeface="Calibri" panose="020F0502020204030204" pitchFamily="34" charset="0"/>
                        </a:rPr>
                        <a:t>Actuarial Loss/(Gains) on DBO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162934"/>
                  </a:ext>
                </a:extLst>
              </a:tr>
              <a:tr h="274539">
                <a:tc>
                  <a:txBody>
                    <a:bodyPr/>
                    <a:lstStyle/>
                    <a:p>
                      <a:pPr algn="l" fontAlgn="ctr"/>
                      <a:r>
                        <a:rPr lang="en-US" sz="1400" b="0" i="0" u="none" strike="noStrike" dirty="0">
                          <a:solidFill>
                            <a:srgbClr val="000000"/>
                          </a:solidFill>
                          <a:effectLst/>
                          <a:latin typeface="Calibri" panose="020F0502020204030204" pitchFamily="34" charset="0"/>
                        </a:rPr>
                        <a:t>Current Service Cost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ctr"/>
                      <a:r>
                        <a:rPr lang="en-US" sz="1400" b="0" i="0" u="none" strike="noStrike">
                          <a:solidFill>
                            <a:srgbClr val="000000"/>
                          </a:solidFill>
                          <a:effectLst/>
                          <a:latin typeface="Calibri" panose="020F0502020204030204" pitchFamily="34" charset="0"/>
                        </a:rPr>
                        <a:t>Returns over interest income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2115800"/>
                  </a:ext>
                </a:extLst>
              </a:tr>
              <a:tr h="274539">
                <a:tc>
                  <a:txBody>
                    <a:bodyPr/>
                    <a:lstStyle/>
                    <a:p>
                      <a:pPr algn="l" fontAlgn="ctr"/>
                      <a:r>
                        <a:rPr lang="en-US" sz="1400" b="0" i="0" u="none" strike="noStrike" dirty="0">
                          <a:solidFill>
                            <a:srgbClr val="000000"/>
                          </a:solidFill>
                          <a:effectLst/>
                          <a:latin typeface="Calibri" panose="020F0502020204030204" pitchFamily="34" charset="0"/>
                        </a:rPr>
                        <a:t>Past Service Cost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ctr"/>
                      <a:r>
                        <a:rPr lang="en-US" sz="1400" b="0" i="0" u="none" strike="noStrike">
                          <a:solidFill>
                            <a:srgbClr val="000000"/>
                          </a:solidFill>
                          <a:effectLst/>
                          <a:latin typeface="Calibri" panose="020F0502020204030204" pitchFamily="34" charset="0"/>
                        </a:rPr>
                        <a:t>Total Remeasurement (OCI)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5030791"/>
                  </a:ext>
                </a:extLst>
              </a:tr>
              <a:tr h="274539">
                <a:tc>
                  <a:txBody>
                    <a:bodyPr/>
                    <a:lstStyle/>
                    <a:p>
                      <a:pPr algn="l" fontAlgn="ctr"/>
                      <a:r>
                        <a:rPr lang="en-US" sz="1400" b="0" i="0" u="none" strike="noStrike" dirty="0">
                          <a:solidFill>
                            <a:srgbClr val="000000"/>
                          </a:solidFill>
                          <a:effectLst/>
                          <a:latin typeface="Calibri" panose="020F0502020204030204" pitchFamily="34" charset="0"/>
                        </a:rPr>
                        <a:t>Interest Cost on net DBO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ctr"/>
                      <a:endParaRPr lang="en-US" sz="14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4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1539490"/>
                  </a:ext>
                </a:extLst>
              </a:tr>
              <a:tr h="274539">
                <a:tc>
                  <a:txBody>
                    <a:bodyPr/>
                    <a:lstStyle/>
                    <a:p>
                      <a:pPr algn="l" fontAlgn="ctr"/>
                      <a:r>
                        <a:rPr lang="en-US" sz="1400" b="0" i="0" u="none" strike="noStrike" dirty="0">
                          <a:solidFill>
                            <a:srgbClr val="000000"/>
                          </a:solidFill>
                          <a:effectLst/>
                          <a:latin typeface="Calibri" panose="020F0502020204030204" pitchFamily="34" charset="0"/>
                        </a:rPr>
                        <a:t>Employer Expenses (P&amp;L)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ctr"/>
                      <a:r>
                        <a:rPr lang="en-US" sz="1400" b="1" i="0" u="none" strike="noStrike">
                          <a:solidFill>
                            <a:srgbClr val="000000"/>
                          </a:solidFill>
                          <a:effectLst/>
                          <a:latin typeface="Calibri" panose="020F0502020204030204" pitchFamily="34" charset="0"/>
                        </a:rPr>
                        <a:t>Movement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1400" b="1" i="0" u="none" strike="noStrike">
                          <a:solidFill>
                            <a:srgbClr val="000000"/>
                          </a:solidFill>
                          <a:effectLst/>
                          <a:latin typeface="Calibri" panose="020F0502020204030204" pitchFamily="34" charset="0"/>
                        </a:rPr>
                        <a:t>March'23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132849637"/>
                  </a:ext>
                </a:extLst>
              </a:tr>
              <a:tr h="274539">
                <a:tc rowSpan="5" gridSpan="3">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5" hMerge="1">
                  <a:txBody>
                    <a:bodyPr/>
                    <a:lstStyle/>
                    <a:p>
                      <a:endParaRPr lang="en-US"/>
                    </a:p>
                  </a:txBody>
                  <a:tcPr/>
                </a:tc>
                <a:tc rowSpan="5" h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Opening Net Liability (100-95)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1817545"/>
                  </a:ext>
                </a:extLst>
              </a:tr>
              <a:tr h="274539">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ctr"/>
                      <a:r>
                        <a:rPr lang="en-US" sz="1400" b="0" i="0" u="none" strike="noStrike">
                          <a:solidFill>
                            <a:srgbClr val="000000"/>
                          </a:solidFill>
                          <a:effectLst/>
                          <a:latin typeface="Calibri" panose="020F0502020204030204" pitchFamily="34" charset="0"/>
                        </a:rPr>
                        <a:t>Add: Employer Expenses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8975607"/>
                  </a:ext>
                </a:extLst>
              </a:tr>
              <a:tr h="274539">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ctr"/>
                      <a:r>
                        <a:rPr lang="en-US" sz="1400" b="1" i="0" u="none" strike="noStrike" dirty="0">
                          <a:solidFill>
                            <a:srgbClr val="000000"/>
                          </a:solidFill>
                          <a:effectLst/>
                          <a:latin typeface="Calibri" panose="020F0502020204030204" pitchFamily="34" charset="0"/>
                        </a:rPr>
                        <a:t>Add: Transfer to OCI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panose="020F0502020204030204" pitchFamily="34" charset="0"/>
                        </a:rPr>
                        <a:t>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794165"/>
                  </a:ext>
                </a:extLst>
              </a:tr>
              <a:tr h="274539">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ctr"/>
                      <a:r>
                        <a:rPr lang="en-US" sz="1400" b="0" i="0" u="none" strike="noStrike">
                          <a:solidFill>
                            <a:srgbClr val="000000"/>
                          </a:solidFill>
                          <a:effectLst/>
                          <a:latin typeface="Calibri" panose="020F0502020204030204" pitchFamily="34" charset="0"/>
                        </a:rPr>
                        <a:t>Less: Employer Contribution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245402"/>
                  </a:ext>
                </a:extLst>
              </a:tr>
              <a:tr h="274539">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ctr"/>
                      <a:r>
                        <a:rPr lang="en-US" sz="1400" b="0" i="0" u="none" strike="noStrike">
                          <a:solidFill>
                            <a:srgbClr val="000000"/>
                          </a:solidFill>
                          <a:effectLst/>
                          <a:latin typeface="Calibri" panose="020F0502020204030204" pitchFamily="34" charset="0"/>
                        </a:rPr>
                        <a:t>Closing Net Liabilty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602305"/>
                  </a:ext>
                </a:extLst>
              </a:tr>
            </a:tbl>
          </a:graphicData>
        </a:graphic>
      </p:graphicFrame>
      <p:sp>
        <p:nvSpPr>
          <p:cNvPr id="13" name="TextBox 12"/>
          <p:cNvSpPr txBox="1"/>
          <p:nvPr/>
        </p:nvSpPr>
        <p:spPr>
          <a:xfrm>
            <a:off x="8915400" y="1600200"/>
            <a:ext cx="2990347" cy="1754326"/>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Under IND AS19</a:t>
            </a:r>
          </a:p>
          <a:p>
            <a:pPr marL="285750" indent="-285750">
              <a:buFont typeface="Wingdings" panose="05000000000000000000" pitchFamily="2" charset="2"/>
              <a:buChar char="Ø"/>
            </a:pPr>
            <a:r>
              <a:rPr lang="en-US" dirty="0" smtClean="0">
                <a:latin typeface="Calibri" panose="020F0502020204030204" pitchFamily="34" charset="0"/>
                <a:cs typeface="Calibri" panose="020F0502020204030204" pitchFamily="34" charset="0"/>
              </a:rPr>
              <a:t>Actuarial Gains and losses are transferred to OCI, does not impact P&amp;L</a:t>
            </a:r>
          </a:p>
          <a:p>
            <a:pPr marL="285750" indent="-285750">
              <a:buFont typeface="Wingdings" panose="05000000000000000000" pitchFamily="2" charset="2"/>
              <a:buChar char="Ø"/>
            </a:pPr>
            <a:r>
              <a:rPr lang="en-US" dirty="0" smtClean="0">
                <a:latin typeface="Calibri" panose="020F0502020204030204" pitchFamily="34" charset="0"/>
                <a:cs typeface="Calibri" panose="020F0502020204030204" pitchFamily="34" charset="0"/>
              </a:rPr>
              <a:t>Short Term Volatility is smoothened in IND AS19</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2109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Title 1"/>
          <p:cNvSpPr txBox="1">
            <a:spLocks/>
          </p:cNvSpPr>
          <p:nvPr/>
        </p:nvSpPr>
        <p:spPr>
          <a:xfrm>
            <a:off x="1744980" y="1210230"/>
            <a:ext cx="9418320" cy="1332411"/>
          </a:xfrm>
          <a:prstGeom prst="rect">
            <a:avLst/>
          </a:prstGeom>
        </p:spPr>
        <p:txBody>
          <a:bodyPr/>
          <a:lstStyle>
            <a:lvl1pPr algn="l"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smtClean="0">
                <a:ln>
                  <a:noFill/>
                </a:ln>
                <a:solidFill>
                  <a:sysClr val="windowText" lastClr="000000"/>
                </a:solidFill>
                <a:effectLst/>
                <a:uLnTx/>
                <a:uFillTx/>
                <a:latin typeface="Arial" panose="020B0604020202020204" pitchFamily="34" charset="0"/>
                <a:ea typeface="+mj-ea"/>
                <a:cs typeface="Arial" panose="020B0604020202020204" pitchFamily="34" charset="0"/>
              </a:rPr>
              <a:t>Achieving ALM Goals for Defined Benefit Liability Plans</a:t>
            </a:r>
            <a:endParaRPr kumimoji="0" lang="en-US" sz="32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endParaRPr>
          </a:p>
        </p:txBody>
      </p:sp>
      <p:pic>
        <p:nvPicPr>
          <p:cNvPr id="3" name="Picture 2"/>
          <p:cNvPicPr>
            <a:picLocks noChangeAspect="1"/>
          </p:cNvPicPr>
          <p:nvPr/>
        </p:nvPicPr>
        <p:blipFill>
          <a:blip r:embed="rId6"/>
          <a:stretch>
            <a:fillRect/>
          </a:stretch>
        </p:blipFill>
        <p:spPr>
          <a:xfrm>
            <a:off x="5486400" y="2635766"/>
            <a:ext cx="5676900" cy="3460234"/>
          </a:xfrm>
          <a:prstGeom prst="rect">
            <a:avLst/>
          </a:prstGeom>
        </p:spPr>
      </p:pic>
    </p:spTree>
    <p:extLst>
      <p:ext uri="{BB962C8B-B14F-4D97-AF65-F5344CB8AC3E}">
        <p14:creationId xmlns:p14="http://schemas.microsoft.com/office/powerpoint/2010/main" val="1539793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Title 1"/>
          <p:cNvSpPr txBox="1">
            <a:spLocks/>
          </p:cNvSpPr>
          <p:nvPr/>
        </p:nvSpPr>
        <p:spPr>
          <a:xfrm>
            <a:off x="-1" y="0"/>
            <a:ext cx="7302137" cy="984920"/>
          </a:xfrm>
          <a:prstGeom prst="rect">
            <a:avLst/>
          </a:prstGeom>
          <a:solidFill>
            <a:srgbClr val="002060"/>
          </a:solidFill>
        </p:spPr>
        <p:txBody>
          <a:bodyPr vert="horz" lIns="91440" tIns="45720" rIns="91440" bIns="45720" rtlCol="0" anchor="ctr">
            <a:norm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RISK REWARD WITH </a:t>
            </a:r>
            <a:r>
              <a:rPr kumimoji="0" lang="en-US" sz="2400" b="1" i="0" u="none" strike="noStrike" kern="1200" cap="none" spc="0" normalizeH="0" baseline="0" noProof="0" dirty="0" smtClean="0">
                <a:ln>
                  <a:noFill/>
                </a:ln>
                <a:solidFill>
                  <a:prstClr val="white"/>
                </a:solidFill>
                <a:effectLst/>
                <a:uLnTx/>
                <a:uFillTx/>
                <a:latin typeface="Calibri" panose="020F0502020204030204" pitchFamily="34" charset="0"/>
                <a:ea typeface="+mj-ea"/>
                <a:cs typeface="Calibri" panose="020F0502020204030204" pitchFamily="34" charset="0"/>
              </a:rPr>
              <a:t>DURATION – Historical RBI Action</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966645771"/>
              </p:ext>
            </p:extLst>
          </p:nvPr>
        </p:nvGraphicFramePr>
        <p:xfrm>
          <a:off x="1752599" y="984919"/>
          <a:ext cx="7086598" cy="2896673"/>
        </p:xfrm>
        <a:graphic>
          <a:graphicData uri="http://schemas.openxmlformats.org/drawingml/2006/table">
            <a:tbl>
              <a:tblPr/>
              <a:tblGrid>
                <a:gridCol w="822429">
                  <a:extLst>
                    <a:ext uri="{9D8B030D-6E8A-4147-A177-3AD203B41FA5}">
                      <a16:colId xmlns:a16="http://schemas.microsoft.com/office/drawing/2014/main" val="2732388120"/>
                    </a:ext>
                  </a:extLst>
                </a:gridCol>
                <a:gridCol w="822429">
                  <a:extLst>
                    <a:ext uri="{9D8B030D-6E8A-4147-A177-3AD203B41FA5}">
                      <a16:colId xmlns:a16="http://schemas.microsoft.com/office/drawing/2014/main" val="3322988890"/>
                    </a:ext>
                  </a:extLst>
                </a:gridCol>
                <a:gridCol w="822429">
                  <a:extLst>
                    <a:ext uri="{9D8B030D-6E8A-4147-A177-3AD203B41FA5}">
                      <a16:colId xmlns:a16="http://schemas.microsoft.com/office/drawing/2014/main" val="985109714"/>
                    </a:ext>
                  </a:extLst>
                </a:gridCol>
                <a:gridCol w="822429">
                  <a:extLst>
                    <a:ext uri="{9D8B030D-6E8A-4147-A177-3AD203B41FA5}">
                      <a16:colId xmlns:a16="http://schemas.microsoft.com/office/drawing/2014/main" val="2229354306"/>
                    </a:ext>
                  </a:extLst>
                </a:gridCol>
                <a:gridCol w="822429">
                  <a:extLst>
                    <a:ext uri="{9D8B030D-6E8A-4147-A177-3AD203B41FA5}">
                      <a16:colId xmlns:a16="http://schemas.microsoft.com/office/drawing/2014/main" val="4076063795"/>
                    </a:ext>
                  </a:extLst>
                </a:gridCol>
                <a:gridCol w="822429">
                  <a:extLst>
                    <a:ext uri="{9D8B030D-6E8A-4147-A177-3AD203B41FA5}">
                      <a16:colId xmlns:a16="http://schemas.microsoft.com/office/drawing/2014/main" val="2486686663"/>
                    </a:ext>
                  </a:extLst>
                </a:gridCol>
                <a:gridCol w="2152024">
                  <a:extLst>
                    <a:ext uri="{9D8B030D-6E8A-4147-A177-3AD203B41FA5}">
                      <a16:colId xmlns:a16="http://schemas.microsoft.com/office/drawing/2014/main" val="3381033657"/>
                    </a:ext>
                  </a:extLst>
                </a:gridCol>
              </a:tblGrid>
              <a:tr h="613081">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1" i="0" u="none" strike="noStrike" dirty="0">
                          <a:solidFill>
                            <a:srgbClr val="000000"/>
                          </a:solidFill>
                          <a:effectLst/>
                          <a:latin typeface="Tahoma" panose="020B0604030504040204" pitchFamily="34" charset="0"/>
                        </a:rPr>
                        <a:t>Time Period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1" i="0" u="none" strike="noStrike">
                          <a:solidFill>
                            <a:srgbClr val="000000"/>
                          </a:solidFill>
                          <a:effectLst/>
                          <a:latin typeface="Tahoma" panose="020B0604030504040204" pitchFamily="34" charset="0"/>
                        </a:rPr>
                        <a:t>Repo 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en-US"/>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1" i="0" u="none" strike="noStrike">
                          <a:solidFill>
                            <a:srgbClr val="000000"/>
                          </a:solidFill>
                          <a:effectLst/>
                          <a:latin typeface="Tahoma" panose="020B0604030504040204" pitchFamily="34" charset="0"/>
                        </a:rPr>
                        <a:t>Hike Cycle in No of Months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1" i="0" u="none" strike="noStrike" dirty="0">
                          <a:solidFill>
                            <a:srgbClr val="000000"/>
                          </a:solidFill>
                          <a:effectLst/>
                          <a:latin typeface="Tahoma" panose="020B0604030504040204" pitchFamily="34" charset="0"/>
                        </a:rPr>
                        <a:t>Cumulative Repo Hike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1" i="0" u="none" strike="noStrike">
                          <a:solidFill>
                            <a:srgbClr val="000000"/>
                          </a:solidFill>
                          <a:effectLst/>
                          <a:latin typeface="Tahoma" panose="020B0604030504040204" pitchFamily="34" charset="0"/>
                        </a:rPr>
                        <a:t>Remarks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542794431"/>
                  </a:ext>
                </a:extLst>
              </a:tr>
              <a:tr h="24042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1" i="0" u="none" strike="noStrike">
                          <a:solidFill>
                            <a:srgbClr val="000000"/>
                          </a:solidFill>
                          <a:effectLst/>
                          <a:latin typeface="Tahoma" panose="020B0604030504040204" pitchFamily="34" charset="0"/>
                        </a:rPr>
                        <a:t>Start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1" i="0" u="none" strike="noStrike" dirty="0">
                          <a:solidFill>
                            <a:srgbClr val="000000"/>
                          </a:solidFill>
                          <a:effectLst/>
                          <a:latin typeface="Tahoma" panose="020B0604030504040204" pitchFamily="34" charset="0"/>
                        </a:rPr>
                        <a:t>End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1" i="0" u="none" strike="noStrike">
                          <a:solidFill>
                            <a:srgbClr val="000000"/>
                          </a:solidFill>
                          <a:effectLst/>
                          <a:latin typeface="Tahoma" panose="020B0604030504040204" pitchFamily="34" charset="0"/>
                        </a:rPr>
                        <a:t>Start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1" i="0" u="none" strike="noStrike">
                          <a:solidFill>
                            <a:srgbClr val="000000"/>
                          </a:solidFill>
                          <a:effectLst/>
                          <a:latin typeface="Tahoma" panose="020B0604030504040204" pitchFamily="34" charset="0"/>
                        </a:rPr>
                        <a:t>End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93519368"/>
                  </a:ext>
                </a:extLst>
              </a:tr>
              <a:tr h="24042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Tahoma" panose="020B0604030504040204" pitchFamily="34" charset="0"/>
                        </a:rPr>
                        <a:t>Aug-03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Tahoma" panose="020B0604030504040204" pitchFamily="34" charset="0"/>
                        </a:rPr>
                        <a:t>Jul-08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Tahoma" panose="020B060403050404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Tahoma" panose="020B060403050404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Tahoma" panose="020B0604030504040204" pitchFamily="34"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Tahoma" panose="020B0604030504040204" pitchFamily="34" charset="0"/>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Tahoma" panose="020B060403050404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5130469"/>
                  </a:ext>
                </a:extLst>
              </a:tr>
              <a:tr h="24042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Tahoma" panose="020B0604030504040204" pitchFamily="34" charset="0"/>
                        </a:rPr>
                        <a:t>Apr-09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Tahoma" panose="020B0604030504040204" pitchFamily="34" charset="0"/>
                        </a:rPr>
                        <a:t>Oct-11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Tahoma" panose="020B060403050404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Tahoma" panose="020B060403050404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Tahoma" panose="020B060403050404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Tahoma" panose="020B0604030504040204" pitchFamily="34" charset="0"/>
                        </a:rPr>
                        <a:t>375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Tahoma" panose="020B060403050404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052200"/>
                  </a:ext>
                </a:extLst>
              </a:tr>
              <a:tr h="54073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Tahoma" panose="020B0604030504040204" pitchFamily="34" charset="0"/>
                        </a:rPr>
                        <a:t>Jun-13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Tahoma" panose="020B0604030504040204" pitchFamily="34" charset="0"/>
                        </a:rPr>
                        <a:t>Jan-14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Tahoma" panose="020B0604030504040204" pitchFamily="34" charset="0"/>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Tahoma" panose="020B060403050404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Tahoma" panose="020B060403050404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Tahoma" panose="020B0604030504040204" pitchFamily="34"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100" b="0" i="0" u="none" strike="noStrike" dirty="0">
                          <a:solidFill>
                            <a:srgbClr val="000000"/>
                          </a:solidFill>
                          <a:effectLst/>
                          <a:latin typeface="Tahoma" panose="020B0604030504040204" pitchFamily="34" charset="0"/>
                        </a:rPr>
                        <a:t>*Effective hike was 175bps as Marginal Standing Facility (MSF) was operational rate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6688536"/>
                  </a:ext>
                </a:extLst>
              </a:tr>
              <a:tr h="24042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Tahoma" panose="020B0604030504040204" pitchFamily="34" charset="0"/>
                        </a:rPr>
                        <a:t>Apr-18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Tahoma" panose="020B0604030504040204" pitchFamily="34" charset="0"/>
                        </a:rPr>
                        <a:t>Aug-18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Tahoma" panose="020B060403050404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Tahoma" panose="020B0604030504040204" pitchFamily="34" charset="0"/>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Tahoma" panose="020B060403050404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Tahoma" panose="020B060403050404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100" b="0" i="0" u="none" strike="noStrike" dirty="0">
                          <a:solidFill>
                            <a:srgbClr val="000000"/>
                          </a:solidFill>
                          <a:effectLst/>
                          <a:latin typeface="Tahoma" panose="020B060403050404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0824623"/>
                  </a:ext>
                </a:extLst>
              </a:tr>
              <a:tr h="24042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Tahoma" panose="020B0604030504040204" pitchFamily="34" charset="0"/>
                        </a:rPr>
                        <a:t>Dec-18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Tahoma" panose="020B0604030504040204" pitchFamily="34" charset="0"/>
                        </a:rPr>
                        <a:t>May-20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Tahoma" panose="020B0604030504040204" pitchFamily="34" charset="0"/>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Tahoma" panose="020B060403050404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Tahoma" panose="020B060403050404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smtClean="0">
                          <a:solidFill>
                            <a:srgbClr val="000000"/>
                          </a:solidFill>
                          <a:effectLst/>
                          <a:latin typeface="Tahoma" panose="020B0604030504040204" pitchFamily="34" charset="0"/>
                        </a:rPr>
                        <a:t>(250)</a:t>
                      </a:r>
                      <a:endParaRPr lang="en-US" sz="1100" b="0" i="0" u="none" strike="noStrike" dirty="0">
                        <a:solidFill>
                          <a:srgbClr val="000000"/>
                        </a:solidFill>
                        <a:effectLst/>
                        <a:latin typeface="Tahom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100" b="0" i="0" u="none" strike="noStrike" dirty="0">
                          <a:solidFill>
                            <a:srgbClr val="000000"/>
                          </a:solidFill>
                          <a:effectLst/>
                          <a:latin typeface="Tahoma" panose="020B060403050404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3900872"/>
                  </a:ext>
                </a:extLst>
              </a:tr>
              <a:tr h="54073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smtClean="0">
                          <a:solidFill>
                            <a:srgbClr val="000000"/>
                          </a:solidFill>
                          <a:effectLst/>
                          <a:latin typeface="Tahoma" panose="020B0604030504040204" pitchFamily="34" charset="0"/>
                        </a:rPr>
                        <a:t>May-22</a:t>
                      </a:r>
                      <a:endParaRPr lang="en-US" sz="1100" b="0" i="0" u="none" strike="noStrike" dirty="0">
                        <a:solidFill>
                          <a:srgbClr val="000000"/>
                        </a:solidFill>
                        <a:effectLst/>
                        <a:latin typeface="Tahom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smtClean="0">
                          <a:solidFill>
                            <a:srgbClr val="000000"/>
                          </a:solidFill>
                          <a:effectLst/>
                          <a:latin typeface="Tahoma" panose="020B0604030504040204" pitchFamily="34" charset="0"/>
                        </a:rPr>
                        <a:t>On going</a:t>
                      </a:r>
                      <a:endParaRPr lang="en-US" sz="1100" b="0" i="0" u="none" strike="noStrike" dirty="0">
                        <a:solidFill>
                          <a:srgbClr val="000000"/>
                        </a:solidFill>
                        <a:effectLst/>
                        <a:latin typeface="Tahom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smtClean="0">
                          <a:solidFill>
                            <a:srgbClr val="000000"/>
                          </a:solidFill>
                          <a:effectLst/>
                          <a:latin typeface="Tahoma" panose="020B0604030504040204" pitchFamily="34" charset="0"/>
                        </a:rPr>
                        <a:t>4.0</a:t>
                      </a:r>
                      <a:endParaRPr lang="en-US" sz="1100" b="0" i="0" u="none" strike="noStrike" dirty="0">
                        <a:solidFill>
                          <a:srgbClr val="000000"/>
                        </a:solidFill>
                        <a:effectLst/>
                        <a:latin typeface="Tahom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smtClean="0">
                          <a:solidFill>
                            <a:srgbClr val="000000"/>
                          </a:solidFill>
                          <a:effectLst/>
                          <a:latin typeface="Tahoma" panose="020B0604030504040204" pitchFamily="34" charset="0"/>
                        </a:rPr>
                        <a:t>6.50</a:t>
                      </a:r>
                      <a:endParaRPr lang="en-US" sz="1100" b="0" i="0" u="none" strike="noStrike" dirty="0">
                        <a:solidFill>
                          <a:srgbClr val="000000"/>
                        </a:solidFill>
                        <a:effectLst/>
                        <a:latin typeface="Tahom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smtClean="0">
                          <a:solidFill>
                            <a:srgbClr val="000000"/>
                          </a:solidFill>
                          <a:effectLst/>
                          <a:latin typeface="Tahoma" panose="020B0604030504040204" pitchFamily="34" charset="0"/>
                        </a:rPr>
                        <a:t>12</a:t>
                      </a:r>
                      <a:endParaRPr lang="en-US" sz="1100" b="0" i="0" u="none" strike="noStrike" dirty="0">
                        <a:solidFill>
                          <a:srgbClr val="000000"/>
                        </a:solidFill>
                        <a:effectLst/>
                        <a:latin typeface="Tahom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smtClean="0">
                          <a:solidFill>
                            <a:srgbClr val="000000"/>
                          </a:solidFill>
                          <a:effectLst/>
                          <a:latin typeface="Tahoma" panose="020B0604030504040204" pitchFamily="34" charset="0"/>
                        </a:rPr>
                        <a:t>250</a:t>
                      </a:r>
                      <a:endParaRPr lang="en-US" sz="1100" b="0" i="0" u="none" strike="noStrike" dirty="0">
                        <a:solidFill>
                          <a:srgbClr val="000000"/>
                        </a:solidFill>
                        <a:effectLst/>
                        <a:latin typeface="Tahom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100" b="0" i="0" u="none" strike="noStrike" dirty="0" smtClean="0">
                          <a:solidFill>
                            <a:srgbClr val="000000"/>
                          </a:solidFill>
                          <a:effectLst/>
                          <a:latin typeface="Tahoma" panose="020B0604030504040204" pitchFamily="34" charset="0"/>
                        </a:rPr>
                        <a:t>May’– 40 bps, June – 50 bps, Aug – 50 bps, Sept -50</a:t>
                      </a:r>
                      <a:r>
                        <a:rPr lang="en-US" sz="1100" b="0" i="0" u="none" strike="noStrike" baseline="0" dirty="0" smtClean="0">
                          <a:solidFill>
                            <a:srgbClr val="000000"/>
                          </a:solidFill>
                          <a:effectLst/>
                          <a:latin typeface="Tahoma" panose="020B0604030504040204" pitchFamily="34" charset="0"/>
                        </a:rPr>
                        <a:t> bps, Dec-35 bps, Jan – 25 bps</a:t>
                      </a:r>
                      <a:endParaRPr lang="en-US" sz="1100" b="0" i="0" u="none" strike="noStrike" dirty="0">
                        <a:solidFill>
                          <a:srgbClr val="000000"/>
                        </a:solidFill>
                        <a:effectLst/>
                        <a:latin typeface="Tahoma" panose="020B060403050404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2323530"/>
                  </a:ext>
                </a:extLst>
              </a:tr>
            </a:tbl>
          </a:graphicData>
        </a:graphic>
      </p:graphicFrame>
      <p:sp>
        <p:nvSpPr>
          <p:cNvPr id="9" name="TextBox 8"/>
          <p:cNvSpPr txBox="1"/>
          <p:nvPr/>
        </p:nvSpPr>
        <p:spPr>
          <a:xfrm>
            <a:off x="8991599" y="1676399"/>
            <a:ext cx="2699657" cy="1754326"/>
          </a:xfrm>
          <a:prstGeom prst="rect">
            <a:avLst/>
          </a:prstGeom>
          <a:noFill/>
        </p:spPr>
        <p:txBody>
          <a:bodyPr wrap="square" rtlCol="0">
            <a:spAutoFit/>
          </a:bodyPr>
          <a:lstStyle/>
          <a:p>
            <a:pPr marL="342900" indent="-342900">
              <a:buFont typeface="+mj-lt"/>
              <a:buAutoNum type="arabicPeriod"/>
              <a:defRPr/>
            </a:pPr>
            <a:r>
              <a:rPr lang="en-IN" dirty="0" smtClean="0">
                <a:solidFill>
                  <a:prstClr val="black"/>
                </a:solidFill>
                <a:latin typeface="Calibri"/>
              </a:rPr>
              <a:t>RBI action captures the impact on GSEC</a:t>
            </a:r>
          </a:p>
          <a:p>
            <a:pPr marL="342900" indent="-342900">
              <a:buFont typeface="+mj-lt"/>
              <a:buAutoNum type="arabicPeriod"/>
              <a:defRPr/>
            </a:pPr>
            <a:r>
              <a:rPr lang="en-IN" dirty="0" smtClean="0">
                <a:solidFill>
                  <a:prstClr val="black"/>
                </a:solidFill>
                <a:latin typeface="Calibri"/>
              </a:rPr>
              <a:t>Clear trend is the new GSEC Peaks are significantly lower than the previous decades</a:t>
            </a:r>
            <a:endParaRPr lang="en-US" dirty="0">
              <a:solidFill>
                <a:prstClr val="black"/>
              </a:solidFill>
              <a:latin typeface="Calibri"/>
            </a:endParaRPr>
          </a:p>
        </p:txBody>
      </p:sp>
      <p:pic>
        <p:nvPicPr>
          <p:cNvPr id="10" name="Picture 2" descr="SARB repo rate - South African central bank's current and historic interest  rat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4407932"/>
            <a:ext cx="4648200" cy="20929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7"/>
          <a:stretch>
            <a:fillRect/>
          </a:stretch>
        </p:blipFill>
        <p:spPr>
          <a:xfrm>
            <a:off x="6781800" y="4407933"/>
            <a:ext cx="5170714" cy="2005930"/>
          </a:xfrm>
          <a:prstGeom prst="rect">
            <a:avLst/>
          </a:prstGeom>
        </p:spPr>
      </p:pic>
      <p:sp>
        <p:nvSpPr>
          <p:cNvPr id="12" name="TextBox 11"/>
          <p:cNvSpPr txBox="1"/>
          <p:nvPr/>
        </p:nvSpPr>
        <p:spPr>
          <a:xfrm flipH="1">
            <a:off x="1981199" y="4038600"/>
            <a:ext cx="4648197" cy="369332"/>
          </a:xfrm>
          <a:prstGeom prst="rect">
            <a:avLst/>
          </a:prstGeom>
          <a:noFill/>
        </p:spPr>
        <p:txBody>
          <a:bodyPr wrap="square" rtlCol="0">
            <a:spAutoFit/>
          </a:bodyPr>
          <a:lstStyle/>
          <a:p>
            <a:pPr>
              <a:defRPr/>
            </a:pPr>
            <a:r>
              <a:rPr lang="en-IN" b="1" dirty="0">
                <a:solidFill>
                  <a:prstClr val="black"/>
                </a:solidFill>
                <a:latin typeface="Calibri"/>
              </a:rPr>
              <a:t>Historical Repo Rate Timeline Since </a:t>
            </a:r>
            <a:r>
              <a:rPr lang="en-IN" b="1" dirty="0" smtClean="0">
                <a:solidFill>
                  <a:prstClr val="black"/>
                </a:solidFill>
                <a:latin typeface="Calibri"/>
              </a:rPr>
              <a:t>2000</a:t>
            </a:r>
            <a:endParaRPr lang="en-US" dirty="0">
              <a:solidFill>
                <a:prstClr val="black"/>
              </a:solidFill>
              <a:latin typeface="Calibri"/>
            </a:endParaRPr>
          </a:p>
        </p:txBody>
      </p:sp>
      <p:sp>
        <p:nvSpPr>
          <p:cNvPr id="13" name="TextBox 12"/>
          <p:cNvSpPr txBox="1"/>
          <p:nvPr/>
        </p:nvSpPr>
        <p:spPr>
          <a:xfrm>
            <a:off x="6781800" y="4038599"/>
            <a:ext cx="5301342" cy="369332"/>
          </a:xfrm>
          <a:prstGeom prst="rect">
            <a:avLst/>
          </a:prstGeom>
          <a:noFill/>
        </p:spPr>
        <p:txBody>
          <a:bodyPr wrap="square" rtlCol="0">
            <a:spAutoFit/>
          </a:bodyPr>
          <a:lstStyle/>
          <a:p>
            <a:pPr>
              <a:defRPr/>
            </a:pPr>
            <a:r>
              <a:rPr lang="en-US" b="1" dirty="0" smtClean="0">
                <a:solidFill>
                  <a:prstClr val="black"/>
                </a:solidFill>
                <a:latin typeface="Calibri"/>
              </a:rPr>
              <a:t>Historical 10 Year G Sec Timeline for last 25 years</a:t>
            </a:r>
            <a:endParaRPr lang="en-US" b="1" dirty="0">
              <a:solidFill>
                <a:prstClr val="black"/>
              </a:solidFill>
              <a:latin typeface="Calibri"/>
            </a:endParaRPr>
          </a:p>
        </p:txBody>
      </p:sp>
    </p:spTree>
    <p:extLst>
      <p:ext uri="{BB962C8B-B14F-4D97-AF65-F5344CB8AC3E}">
        <p14:creationId xmlns:p14="http://schemas.microsoft.com/office/powerpoint/2010/main" val="2092021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Title 1"/>
          <p:cNvSpPr txBox="1">
            <a:spLocks/>
          </p:cNvSpPr>
          <p:nvPr/>
        </p:nvSpPr>
        <p:spPr>
          <a:xfrm>
            <a:off x="0" y="0"/>
            <a:ext cx="7197634" cy="653143"/>
          </a:xfrm>
          <a:prstGeom prst="rect">
            <a:avLst/>
          </a:prstGeom>
          <a:solidFill>
            <a:srgbClr val="002060"/>
          </a:solidFill>
        </p:spPr>
        <p:txBody>
          <a:bodyPr vert="horz" lIns="91440" tIns="45720" rIns="91440" bIns="45720" rtlCol="0" anchor="ctr">
            <a:norm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defRPr/>
            </a:pPr>
            <a:r>
              <a:rPr lang="en-US" sz="2400" b="1" dirty="0" smtClean="0">
                <a:solidFill>
                  <a:prstClr val="white"/>
                </a:solidFill>
                <a:latin typeface="Calibri" panose="020F0502020204030204" pitchFamily="34" charset="0"/>
                <a:cs typeface="Calibri" panose="020F0502020204030204" pitchFamily="34" charset="0"/>
              </a:rPr>
              <a:t> Rates – G Sec Trends vs GDP </a:t>
            </a:r>
            <a:endParaRPr lang="en-US" sz="2400" b="1" dirty="0">
              <a:solidFill>
                <a:prstClr val="white"/>
              </a:solidFill>
              <a:latin typeface="Calibri" panose="020F0502020204030204" pitchFamily="34" charset="0"/>
              <a:cs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01826811"/>
              </p:ext>
            </p:extLst>
          </p:nvPr>
        </p:nvGraphicFramePr>
        <p:xfrm>
          <a:off x="1752599" y="1314505"/>
          <a:ext cx="6629402" cy="4814223"/>
        </p:xfrm>
        <a:graphic>
          <a:graphicData uri="http://schemas.openxmlformats.org/drawingml/2006/table">
            <a:tbl>
              <a:tblPr/>
              <a:tblGrid>
                <a:gridCol w="770860">
                  <a:extLst>
                    <a:ext uri="{9D8B030D-6E8A-4147-A177-3AD203B41FA5}">
                      <a16:colId xmlns:a16="http://schemas.microsoft.com/office/drawing/2014/main" val="2166393625"/>
                    </a:ext>
                  </a:extLst>
                </a:gridCol>
                <a:gridCol w="1079205">
                  <a:extLst>
                    <a:ext uri="{9D8B030D-6E8A-4147-A177-3AD203B41FA5}">
                      <a16:colId xmlns:a16="http://schemas.microsoft.com/office/drawing/2014/main" val="128277308"/>
                    </a:ext>
                  </a:extLst>
                </a:gridCol>
                <a:gridCol w="925033">
                  <a:extLst>
                    <a:ext uri="{9D8B030D-6E8A-4147-A177-3AD203B41FA5}">
                      <a16:colId xmlns:a16="http://schemas.microsoft.com/office/drawing/2014/main" val="3778117391"/>
                    </a:ext>
                  </a:extLst>
                </a:gridCol>
                <a:gridCol w="847947">
                  <a:extLst>
                    <a:ext uri="{9D8B030D-6E8A-4147-A177-3AD203B41FA5}">
                      <a16:colId xmlns:a16="http://schemas.microsoft.com/office/drawing/2014/main" val="1714312917"/>
                    </a:ext>
                  </a:extLst>
                </a:gridCol>
                <a:gridCol w="847947">
                  <a:extLst>
                    <a:ext uri="{9D8B030D-6E8A-4147-A177-3AD203B41FA5}">
                      <a16:colId xmlns:a16="http://schemas.microsoft.com/office/drawing/2014/main" val="1602821513"/>
                    </a:ext>
                  </a:extLst>
                </a:gridCol>
                <a:gridCol w="698003">
                  <a:extLst>
                    <a:ext uri="{9D8B030D-6E8A-4147-A177-3AD203B41FA5}">
                      <a16:colId xmlns:a16="http://schemas.microsoft.com/office/drawing/2014/main" val="2600570049"/>
                    </a:ext>
                  </a:extLst>
                </a:gridCol>
                <a:gridCol w="672390">
                  <a:extLst>
                    <a:ext uri="{9D8B030D-6E8A-4147-A177-3AD203B41FA5}">
                      <a16:colId xmlns:a16="http://schemas.microsoft.com/office/drawing/2014/main" val="450925958"/>
                    </a:ext>
                  </a:extLst>
                </a:gridCol>
                <a:gridCol w="788017">
                  <a:extLst>
                    <a:ext uri="{9D8B030D-6E8A-4147-A177-3AD203B41FA5}">
                      <a16:colId xmlns:a16="http://schemas.microsoft.com/office/drawing/2014/main" val="1263957631"/>
                    </a:ext>
                  </a:extLst>
                </a:gridCol>
              </a:tblGrid>
              <a:tr h="44010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dirty="0">
                          <a:solidFill>
                            <a:srgbClr val="000000"/>
                          </a:solidFill>
                          <a:effectLst/>
                          <a:latin typeface="Tahoma" panose="020B0604030504040204" pitchFamily="34" charset="0"/>
                        </a:rPr>
                        <a:t>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dirty="0">
                          <a:solidFill>
                            <a:srgbClr val="000000"/>
                          </a:solidFill>
                          <a:effectLst/>
                          <a:latin typeface="Tahoma" panose="020B0604030504040204" pitchFamily="34" charset="0"/>
                        </a:rPr>
                        <a:t>Financial 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10Y G SEC Rate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1Y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3Y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5Y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rowSpan="2"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Indian GDP $ Billion (Calendar 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rowSpan="2" hMerge="1">
                  <a:txBody>
                    <a:bodyPr/>
                    <a:lstStyle/>
                    <a:p>
                      <a:endParaRPr lang="en-US"/>
                    </a:p>
                  </a:txBody>
                  <a:tcPr/>
                </a:tc>
                <a:extLst>
                  <a:ext uri="{0D108BD9-81ED-4DB2-BD59-A6C34878D82A}">
                    <a16:rowId xmlns:a16="http://schemas.microsoft.com/office/drawing/2014/main" val="2396853261"/>
                  </a:ext>
                </a:extLst>
              </a:tr>
              <a:tr h="44010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G SEC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G SEC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G SEC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788271901"/>
                  </a:ext>
                </a:extLst>
              </a:tr>
              <a:tr h="2314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dirty="0">
                          <a:solidFill>
                            <a:srgbClr val="00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2006-07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7.98%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1216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4892450"/>
                  </a:ext>
                </a:extLst>
              </a:tr>
              <a:tr h="2314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2007-08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7.96%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FF0000"/>
                          </a:solidFill>
                          <a:effectLst/>
                          <a:latin typeface="Tahoma" panose="020B060403050404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1199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FF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2297695"/>
                  </a:ext>
                </a:extLst>
              </a:tr>
              <a:tr h="2314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2008-09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7.01%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FF0000"/>
                          </a:solidFill>
                          <a:effectLst/>
                          <a:latin typeface="Tahoma" panose="020B0604030504040204" pitchFamily="34" charset="0"/>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1342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4199749"/>
                  </a:ext>
                </a:extLst>
              </a:tr>
              <a:tr h="2314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dirty="0">
                          <a:solidFill>
                            <a:srgbClr val="000000"/>
                          </a:solidFill>
                          <a:effectLst/>
                          <a:latin typeface="Tahoma" panose="020B0604030504040204" pitchFamily="34" charset="0"/>
                        </a:rPr>
                        <a:t>2009-10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7.83%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FF0000"/>
                          </a:solidFill>
                          <a:effectLst/>
                          <a:latin typeface="Tahoma" panose="020B060403050404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1676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916757"/>
                  </a:ext>
                </a:extLst>
              </a:tr>
              <a:tr h="2314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2010-11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7.99%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1823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908199"/>
                  </a:ext>
                </a:extLst>
              </a:tr>
              <a:tr h="2314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dirty="0">
                          <a:solidFill>
                            <a:srgbClr val="000000"/>
                          </a:solidFill>
                          <a:effectLst/>
                          <a:latin typeface="Tahoma" panose="020B0604030504040204" pitchFamily="34" charset="0"/>
                        </a:rPr>
                        <a:t>2011-12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8.54%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1828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978889"/>
                  </a:ext>
                </a:extLst>
              </a:tr>
              <a:tr h="2314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2012-13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7.96%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FF0000"/>
                          </a:solidFill>
                          <a:effectLst/>
                          <a:latin typeface="Tahoma" panose="020B060403050404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1857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5657017"/>
                  </a:ext>
                </a:extLst>
              </a:tr>
              <a:tr h="2314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dirty="0">
                          <a:solidFill>
                            <a:srgbClr val="000000"/>
                          </a:solidFill>
                          <a:effectLst/>
                          <a:latin typeface="Tahoma" panose="020B0604030504040204" pitchFamily="34" charset="0"/>
                        </a:rPr>
                        <a:t>2013-14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dirty="0">
                          <a:solidFill>
                            <a:srgbClr val="000000"/>
                          </a:solidFill>
                          <a:effectLst/>
                          <a:latin typeface="Tahoma" panose="020B0604030504040204" pitchFamily="34" charset="0"/>
                        </a:rPr>
                        <a:t>8.80%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2039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5144349"/>
                  </a:ext>
                </a:extLst>
              </a:tr>
              <a:tr h="2314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dirty="0">
                          <a:solidFill>
                            <a:srgbClr val="000000"/>
                          </a:solidFill>
                          <a:effectLst/>
                          <a:latin typeface="Tahoma" panose="020B0604030504040204" pitchFamily="34" charset="0"/>
                        </a:rPr>
                        <a:t>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FF0000"/>
                          </a:solidFill>
                          <a:effectLst/>
                          <a:latin typeface="Tahoma" panose="020B0604030504040204" pitchFamily="34" charset="0"/>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FF0000"/>
                          </a:solidFill>
                          <a:effectLst/>
                          <a:latin typeface="Tahoma" panose="020B060403050404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FF0000"/>
                          </a:solidFill>
                          <a:effectLst/>
                          <a:latin typeface="Tahoma" panose="020B060403050404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2104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176936"/>
                  </a:ext>
                </a:extLst>
              </a:tr>
              <a:tr h="2314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2015-16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dirty="0">
                          <a:solidFill>
                            <a:srgbClr val="000000"/>
                          </a:solidFill>
                          <a:effectLst/>
                          <a:latin typeface="Tahoma" panose="020B0604030504040204" pitchFamily="34" charset="0"/>
                        </a:rPr>
                        <a:t>7.47%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FF0000"/>
                          </a:solidFill>
                          <a:effectLst/>
                          <a:latin typeface="Tahoma" panose="020B060403050404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FF0000"/>
                          </a:solidFill>
                          <a:effectLst/>
                          <a:latin typeface="Tahoma" panose="020B060403050404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FF0000"/>
                          </a:solidFill>
                          <a:effectLst/>
                          <a:latin typeface="Tahoma" panose="020B060403050404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2295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6713457"/>
                  </a:ext>
                </a:extLst>
              </a:tr>
              <a:tr h="2314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2016-17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dirty="0">
                          <a:solidFill>
                            <a:srgbClr val="000000"/>
                          </a:solidFill>
                          <a:effectLst/>
                          <a:latin typeface="Tahoma" panose="020B0604030504040204" pitchFamily="34" charset="0"/>
                        </a:rPr>
                        <a:t>6.68%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dirty="0">
                          <a:solidFill>
                            <a:srgbClr val="FF0000"/>
                          </a:solidFill>
                          <a:effectLst/>
                          <a:latin typeface="Tahoma" panose="020B0604030504040204" pitchFamily="34" charset="0"/>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FF0000"/>
                          </a:solidFill>
                          <a:effectLst/>
                          <a:latin typeface="Tahoma" panose="020B060403050404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FF0000"/>
                          </a:solidFill>
                          <a:effectLst/>
                          <a:latin typeface="Tahoma" panose="020B060403050404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2651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695926"/>
                  </a:ext>
                </a:extLst>
              </a:tr>
              <a:tr h="2314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2017-18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7.40%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dirty="0">
                          <a:solidFill>
                            <a:srgbClr val="000000"/>
                          </a:solidFill>
                          <a:effectLst/>
                          <a:latin typeface="Tahoma" panose="020B0604030504040204" pitchFamily="34" charset="0"/>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dirty="0">
                          <a:solidFill>
                            <a:srgbClr val="FF0000"/>
                          </a:solidFill>
                          <a:effectLst/>
                          <a:latin typeface="Tahoma" panose="020B060403050404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FF0000"/>
                          </a:solidFill>
                          <a:effectLst/>
                          <a:latin typeface="Tahoma" panose="020B060403050404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2701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159203"/>
                  </a:ext>
                </a:extLst>
              </a:tr>
              <a:tr h="2314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2018-19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7.35%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FF0000"/>
                          </a:solidFill>
                          <a:effectLst/>
                          <a:latin typeface="Tahoma" panose="020B060403050404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dirty="0">
                          <a:solidFill>
                            <a:srgbClr val="FF0000"/>
                          </a:solidFill>
                          <a:effectLst/>
                          <a:latin typeface="Tahoma" panose="020B060403050404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FF0000"/>
                          </a:solidFill>
                          <a:effectLst/>
                          <a:latin typeface="Tahoma" panose="020B060403050404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2871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3814283"/>
                  </a:ext>
                </a:extLst>
              </a:tr>
              <a:tr h="2314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2019-20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FF0000"/>
                          </a:solidFill>
                          <a:effectLst/>
                          <a:latin typeface="Tahoma" panose="020B0604030504040204" pitchFamily="34" charset="0"/>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FF0000"/>
                          </a:solidFill>
                          <a:effectLst/>
                          <a:latin typeface="Tahoma" panose="020B060403050404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dirty="0">
                          <a:solidFill>
                            <a:srgbClr val="FF0000"/>
                          </a:solidFill>
                          <a:effectLst/>
                          <a:latin typeface="Tahoma" panose="020B060403050404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dirty="0">
                          <a:solidFill>
                            <a:srgbClr val="000000"/>
                          </a:solidFill>
                          <a:effectLst/>
                          <a:latin typeface="Tahoma" panose="020B0604030504040204" pitchFamily="34" charset="0"/>
                        </a:rPr>
                        <a:t>2623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FF0000"/>
                          </a:solidFill>
                          <a:effectLst/>
                          <a:latin typeface="Tahoma" panose="020B060403050404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5125"/>
                  </a:ext>
                </a:extLst>
              </a:tr>
              <a:tr h="2314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2020-21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6.17%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FF0000"/>
                          </a:solidFill>
                          <a:effectLst/>
                          <a:latin typeface="Tahoma" panose="020B060403050404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FF0000"/>
                          </a:solidFill>
                          <a:effectLst/>
                          <a:latin typeface="Tahoma" panose="020B060403050404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dirty="0">
                          <a:solidFill>
                            <a:srgbClr val="000000"/>
                          </a:solidFill>
                          <a:effectLst/>
                          <a:latin typeface="Tahoma" panose="020B0604030504040204" pitchFamily="34" charset="0"/>
                        </a:rPr>
                        <a:t>3173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6573165"/>
                  </a:ext>
                </a:extLst>
              </a:tr>
              <a:tr h="2314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2021-22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6.84%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FF0000"/>
                          </a:solidFill>
                          <a:effectLst/>
                          <a:latin typeface="Tahoma" panose="020B060403050404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dirty="0">
                          <a:solidFill>
                            <a:srgbClr val="000000"/>
                          </a:solidFill>
                          <a:effectLst/>
                          <a:latin typeface="Tahoma" panose="020B0604030504040204" pitchFamily="34" charset="0"/>
                        </a:rPr>
                        <a:t>3737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dirty="0">
                          <a:solidFill>
                            <a:srgbClr val="000000"/>
                          </a:solidFill>
                          <a:effectLst/>
                          <a:latin typeface="Tahoma" panose="020B060403050404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2995337"/>
                  </a:ext>
                </a:extLst>
              </a:tr>
              <a:tr h="2314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2022-23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rPr>
                        <a:t>7.32%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FF0000"/>
                          </a:solidFill>
                          <a:effectLst/>
                          <a:latin typeface="Tahoma" panose="020B060403050404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2146573"/>
                  </a:ext>
                </a:extLst>
              </a:tr>
            </a:tbl>
          </a:graphicData>
        </a:graphic>
      </p:graphicFrame>
      <p:sp>
        <p:nvSpPr>
          <p:cNvPr id="9" name="TextBox 8"/>
          <p:cNvSpPr txBox="1"/>
          <p:nvPr/>
        </p:nvSpPr>
        <p:spPr>
          <a:xfrm>
            <a:off x="1828801" y="783771"/>
            <a:ext cx="8686799" cy="400110"/>
          </a:xfrm>
          <a:prstGeom prst="rect">
            <a:avLst/>
          </a:prstGeom>
          <a:noFill/>
        </p:spPr>
        <p:txBody>
          <a:bodyPr wrap="square" rtlCol="0">
            <a:spAutoFit/>
          </a:bodyPr>
          <a:lstStyle/>
          <a:p>
            <a:pPr>
              <a:defRPr/>
            </a:pPr>
            <a:r>
              <a:rPr lang="en-US" sz="2000" b="1" dirty="0" smtClean="0">
                <a:solidFill>
                  <a:prstClr val="black"/>
                </a:solidFill>
                <a:latin typeface="Calibri"/>
              </a:rPr>
              <a:t>As India’s Economy  becomes Stronger – More buyers could lead to lower rates</a:t>
            </a:r>
            <a:endParaRPr lang="en-US" sz="2000" b="1" dirty="0">
              <a:solidFill>
                <a:prstClr val="black"/>
              </a:solidFill>
              <a:latin typeface="Calibri"/>
            </a:endParaRPr>
          </a:p>
        </p:txBody>
      </p:sp>
      <p:sp>
        <p:nvSpPr>
          <p:cNvPr id="11" name="TextBox 10"/>
          <p:cNvSpPr txBox="1"/>
          <p:nvPr/>
        </p:nvSpPr>
        <p:spPr>
          <a:xfrm>
            <a:off x="8382000" y="1828800"/>
            <a:ext cx="3648891" cy="3539430"/>
          </a:xfrm>
          <a:prstGeom prst="rect">
            <a:avLst/>
          </a:prstGeom>
          <a:noFill/>
        </p:spPr>
        <p:txBody>
          <a:bodyPr wrap="square" rtlCol="0">
            <a:spAutoFit/>
          </a:bodyPr>
          <a:lstStyle/>
          <a:p>
            <a:pPr>
              <a:defRPr/>
            </a:pPr>
            <a:r>
              <a:rPr lang="en-US" sz="1400" b="1" dirty="0" smtClean="0">
                <a:solidFill>
                  <a:prstClr val="black"/>
                </a:solidFill>
                <a:latin typeface="Calibri"/>
              </a:rPr>
              <a:t>As India moves to a 5 Trillion economy, we understand that the </a:t>
            </a:r>
          </a:p>
          <a:p>
            <a:pPr marL="342900" indent="-342900">
              <a:buFont typeface="+mj-lt"/>
              <a:buAutoNum type="arabicPeriod"/>
              <a:defRPr/>
            </a:pPr>
            <a:r>
              <a:rPr lang="en-US" sz="1400" b="1" dirty="0" smtClean="0">
                <a:solidFill>
                  <a:prstClr val="black"/>
                </a:solidFill>
                <a:latin typeface="Calibri"/>
              </a:rPr>
              <a:t>GSEC is expect to have downward bias. </a:t>
            </a:r>
          </a:p>
          <a:p>
            <a:pPr marL="342900" indent="-342900">
              <a:buFont typeface="+mj-lt"/>
              <a:buAutoNum type="arabicPeriod"/>
              <a:defRPr/>
            </a:pPr>
            <a:r>
              <a:rPr lang="en-US" sz="1400" b="1" dirty="0" smtClean="0">
                <a:solidFill>
                  <a:prstClr val="black"/>
                </a:solidFill>
                <a:latin typeface="Calibri"/>
              </a:rPr>
              <a:t>Clear link to strength of the economy (read GDP) and G Sec rates. Stronger the economy, lower the rates, lower the spikes</a:t>
            </a:r>
          </a:p>
          <a:p>
            <a:pPr marL="342900" indent="-342900">
              <a:buFont typeface="+mj-lt"/>
              <a:buAutoNum type="arabicPeriod"/>
              <a:defRPr/>
            </a:pPr>
            <a:r>
              <a:rPr lang="en-US" sz="1400" b="1" dirty="0" smtClean="0">
                <a:solidFill>
                  <a:prstClr val="black"/>
                </a:solidFill>
                <a:latin typeface="Calibri"/>
              </a:rPr>
              <a:t>Year FY11,12,13 – G Sec 7.439% to 9.044%, as the Indian  Economy stagnated</a:t>
            </a:r>
          </a:p>
          <a:p>
            <a:pPr marL="342900" indent="-342900">
              <a:buFont typeface="+mj-lt"/>
              <a:buAutoNum type="arabicPeriod"/>
              <a:defRPr/>
            </a:pPr>
            <a:r>
              <a:rPr lang="en-US" sz="1400" b="1" dirty="0" smtClean="0">
                <a:solidFill>
                  <a:prstClr val="black"/>
                </a:solidFill>
                <a:latin typeface="Calibri"/>
              </a:rPr>
              <a:t>Year FY15,16,17 – G Sec  6.243% to 7.861% as the Indian Economy grew</a:t>
            </a:r>
          </a:p>
          <a:p>
            <a:pPr marL="342900" indent="-342900">
              <a:buFont typeface="+mj-lt"/>
              <a:buAutoNum type="arabicPeriod"/>
              <a:defRPr/>
            </a:pPr>
            <a:r>
              <a:rPr lang="en-US" sz="1400" b="1" dirty="0" smtClean="0">
                <a:solidFill>
                  <a:prstClr val="black"/>
                </a:solidFill>
                <a:latin typeface="Calibri"/>
              </a:rPr>
              <a:t>FY23 Interest spikes 7.6% not  sustaining</a:t>
            </a:r>
            <a:endParaRPr lang="en-US" sz="1400" b="1" dirty="0">
              <a:solidFill>
                <a:prstClr val="black"/>
              </a:solidFill>
              <a:latin typeface="Calibri"/>
            </a:endParaRPr>
          </a:p>
          <a:p>
            <a:pPr marL="342900" indent="-342900">
              <a:buFont typeface="+mj-lt"/>
              <a:buAutoNum type="arabicPeriod"/>
              <a:defRPr/>
            </a:pPr>
            <a:r>
              <a:rPr lang="en-US" sz="1400" b="1" dirty="0" smtClean="0">
                <a:solidFill>
                  <a:prstClr val="black"/>
                </a:solidFill>
                <a:latin typeface="Calibri"/>
              </a:rPr>
              <a:t>Long term rates clearly gliding to lower levels</a:t>
            </a:r>
          </a:p>
          <a:p>
            <a:pPr marL="342900" indent="-342900">
              <a:buFont typeface="+mj-lt"/>
              <a:buAutoNum type="arabicPeriod"/>
              <a:defRPr/>
            </a:pPr>
            <a:r>
              <a:rPr lang="en-US" sz="1400" b="1" dirty="0" smtClean="0">
                <a:solidFill>
                  <a:prstClr val="black"/>
                </a:solidFill>
                <a:latin typeface="Calibri"/>
              </a:rPr>
              <a:t>India’s inclusion in the Global Bond Index could hasten the fall of G-Sec</a:t>
            </a:r>
          </a:p>
        </p:txBody>
      </p:sp>
    </p:spTree>
    <p:extLst>
      <p:ext uri="{BB962C8B-B14F-4D97-AF65-F5344CB8AC3E}">
        <p14:creationId xmlns:p14="http://schemas.microsoft.com/office/powerpoint/2010/main" val="2736704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pic>
        <p:nvPicPr>
          <p:cNvPr id="3" name="Picture 2"/>
          <p:cNvPicPr>
            <a:picLocks noChangeAspect="1"/>
          </p:cNvPicPr>
          <p:nvPr/>
        </p:nvPicPr>
        <p:blipFill>
          <a:blip r:embed="rId6"/>
          <a:stretch>
            <a:fillRect/>
          </a:stretch>
        </p:blipFill>
        <p:spPr>
          <a:xfrm>
            <a:off x="1905000" y="1066800"/>
            <a:ext cx="8915400" cy="5262562"/>
          </a:xfrm>
          <a:prstGeom prst="rect">
            <a:avLst/>
          </a:prstGeom>
        </p:spPr>
      </p:pic>
      <p:sp>
        <p:nvSpPr>
          <p:cNvPr id="9" name="Title 1">
            <a:extLst>
              <a:ext uri="{FF2B5EF4-FFF2-40B4-BE49-F238E27FC236}">
                <a16:creationId xmlns:a16="http://schemas.microsoft.com/office/drawing/2014/main" id="{9F631C76-B338-4C5A-9202-66028F46C56E}"/>
              </a:ext>
            </a:extLst>
          </p:cNvPr>
          <p:cNvSpPr txBox="1">
            <a:spLocks/>
          </p:cNvSpPr>
          <p:nvPr/>
        </p:nvSpPr>
        <p:spPr>
          <a:xfrm>
            <a:off x="4471" y="0"/>
            <a:ext cx="7207697" cy="815608"/>
          </a:xfrm>
          <a:prstGeom prst="rect">
            <a:avLst/>
          </a:prstGeom>
          <a:solidFill>
            <a:srgbClr val="002060"/>
          </a:solidFill>
        </p:spPr>
        <p:txBody>
          <a:bodyPr wrap="square">
            <a:spAutoFit/>
          </a:bodyPr>
          <a:lstStyle>
            <a:defPPr>
              <a:defRPr lang="en-US"/>
            </a:defPPr>
            <a:lvl1pPr>
              <a:defRPr sz="2400" b="1">
                <a:solidFill>
                  <a:srgbClr val="002060"/>
                </a:solidFill>
                <a:latin typeface="Arial Narrow"/>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smtClean="0">
              <a:ln>
                <a:noFill/>
              </a:ln>
              <a:solidFill>
                <a:prstClr val="white"/>
              </a:solidFill>
              <a:effectLst/>
              <a:uLnTx/>
              <a:uFillTx/>
              <a:latin typeface="Arial Narr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Equity – Bulls &amp; Bears Markets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Arial Narrow"/>
              <a:ea typeface="+mn-ea"/>
              <a:cs typeface="+mn-cs"/>
            </a:endParaRPr>
          </a:p>
        </p:txBody>
      </p:sp>
    </p:spTree>
    <p:extLst>
      <p:ext uri="{BB962C8B-B14F-4D97-AF65-F5344CB8AC3E}">
        <p14:creationId xmlns:p14="http://schemas.microsoft.com/office/powerpoint/2010/main" val="2530289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pic>
        <p:nvPicPr>
          <p:cNvPr id="6" name="Picture 5"/>
          <p:cNvPicPr>
            <a:picLocks noChangeAspect="1"/>
          </p:cNvPicPr>
          <p:nvPr/>
        </p:nvPicPr>
        <p:blipFill>
          <a:blip r:embed="rId6"/>
          <a:stretch>
            <a:fillRect/>
          </a:stretch>
        </p:blipFill>
        <p:spPr>
          <a:xfrm>
            <a:off x="1981200" y="990600"/>
            <a:ext cx="8839199" cy="5157787"/>
          </a:xfrm>
          <a:prstGeom prst="rect">
            <a:avLst/>
          </a:prstGeom>
        </p:spPr>
      </p:pic>
      <p:pic>
        <p:nvPicPr>
          <p:cNvPr id="4" name="Picture 3"/>
          <p:cNvPicPr>
            <a:picLocks noChangeAspect="1"/>
          </p:cNvPicPr>
          <p:nvPr/>
        </p:nvPicPr>
        <p:blipFill>
          <a:blip r:embed="rId7"/>
          <a:stretch>
            <a:fillRect/>
          </a:stretch>
        </p:blipFill>
        <p:spPr>
          <a:xfrm>
            <a:off x="2209800" y="6152740"/>
            <a:ext cx="4267200" cy="413586"/>
          </a:xfrm>
          <a:prstGeom prst="rect">
            <a:avLst/>
          </a:prstGeom>
        </p:spPr>
      </p:pic>
      <p:sp>
        <p:nvSpPr>
          <p:cNvPr id="9" name="Title 1">
            <a:extLst>
              <a:ext uri="{FF2B5EF4-FFF2-40B4-BE49-F238E27FC236}">
                <a16:creationId xmlns:a16="http://schemas.microsoft.com/office/drawing/2014/main" id="{9F631C76-B338-4C5A-9202-66028F46C56E}"/>
              </a:ext>
            </a:extLst>
          </p:cNvPr>
          <p:cNvSpPr txBox="1">
            <a:spLocks/>
          </p:cNvSpPr>
          <p:nvPr/>
        </p:nvSpPr>
        <p:spPr>
          <a:xfrm>
            <a:off x="4471" y="0"/>
            <a:ext cx="7207697" cy="815608"/>
          </a:xfrm>
          <a:prstGeom prst="rect">
            <a:avLst/>
          </a:prstGeom>
          <a:solidFill>
            <a:srgbClr val="002060"/>
          </a:solidFill>
        </p:spPr>
        <p:txBody>
          <a:bodyPr wrap="square">
            <a:spAutoFit/>
          </a:bodyPr>
          <a:lstStyle>
            <a:defPPr>
              <a:defRPr lang="en-US"/>
            </a:defPPr>
            <a:lvl1pPr>
              <a:defRPr sz="2400" b="1">
                <a:solidFill>
                  <a:srgbClr val="002060"/>
                </a:solidFill>
                <a:latin typeface="Arial Narrow"/>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smtClean="0">
              <a:ln>
                <a:noFill/>
              </a:ln>
              <a:solidFill>
                <a:prstClr val="white"/>
              </a:solidFill>
              <a:effectLst/>
              <a:uLnTx/>
              <a:uFillTx/>
              <a:latin typeface="Arial Narr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Equity – Bulls &amp; Bears Markets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Arial Narrow"/>
              <a:ea typeface="+mn-ea"/>
              <a:cs typeface="+mn-cs"/>
            </a:endParaRPr>
          </a:p>
        </p:txBody>
      </p:sp>
    </p:spTree>
    <p:extLst>
      <p:ext uri="{BB962C8B-B14F-4D97-AF65-F5344CB8AC3E}">
        <p14:creationId xmlns:p14="http://schemas.microsoft.com/office/powerpoint/2010/main" val="1691960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3" name="Rectangle 2"/>
          <p:cNvSpPr/>
          <p:nvPr/>
        </p:nvSpPr>
        <p:spPr>
          <a:xfrm>
            <a:off x="1828800" y="2590800"/>
            <a:ext cx="10210800" cy="3477875"/>
          </a:xfrm>
          <a:prstGeom prst="rect">
            <a:avLst/>
          </a:prstGeom>
        </p:spPr>
        <p:txBody>
          <a:bodyPr wrap="square">
            <a:spAutoFit/>
          </a:bodyPr>
          <a:lstStyle/>
          <a:p>
            <a:pPr algn="just"/>
            <a:r>
              <a:rPr lang="en-US" sz="2000" b="1" dirty="0" smtClean="0">
                <a:solidFill>
                  <a:srgbClr val="000000"/>
                </a:solidFill>
                <a:latin typeface="Calibri" panose="020F0502020204030204" pitchFamily="34" charset="0"/>
                <a:cs typeface="Calibri" panose="020F0502020204030204" pitchFamily="34" charset="0"/>
              </a:rPr>
              <a:t>What </a:t>
            </a:r>
            <a:r>
              <a:rPr lang="en-US" sz="2000" b="1" dirty="0">
                <a:solidFill>
                  <a:srgbClr val="000000"/>
                </a:solidFill>
                <a:latin typeface="Calibri" panose="020F0502020204030204" pitchFamily="34" charset="0"/>
                <a:cs typeface="Calibri" panose="020F0502020204030204" pitchFamily="34" charset="0"/>
              </a:rPr>
              <a:t>is </a:t>
            </a:r>
            <a:r>
              <a:rPr lang="en-US" sz="2000" b="1" dirty="0" smtClean="0">
                <a:solidFill>
                  <a:srgbClr val="000000"/>
                </a:solidFill>
                <a:latin typeface="Calibri" panose="020F0502020204030204" pitchFamily="34" charset="0"/>
                <a:cs typeface="Calibri" panose="020F0502020204030204" pitchFamily="34" charset="0"/>
              </a:rPr>
              <a:t>Liability-Driven Investing (LDI)?</a:t>
            </a:r>
            <a:endParaRPr lang="en-US" sz="2000" b="1" dirty="0">
              <a:solidFill>
                <a:srgbClr val="00000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en-US" sz="2000" dirty="0" smtClean="0">
                <a:solidFill>
                  <a:srgbClr val="000000"/>
                </a:solidFill>
                <a:latin typeface="Calibri" panose="020F0502020204030204" pitchFamily="34" charset="0"/>
                <a:cs typeface="Calibri" panose="020F0502020204030204" pitchFamily="34" charset="0"/>
              </a:rPr>
              <a:t>This is </a:t>
            </a:r>
            <a:r>
              <a:rPr lang="en-US" sz="2000" dirty="0">
                <a:solidFill>
                  <a:srgbClr val="000000"/>
                </a:solidFill>
                <a:latin typeface="Calibri" panose="020F0502020204030204" pitchFamily="34" charset="0"/>
                <a:cs typeface="Calibri" panose="020F0502020204030204" pitchFamily="34" charset="0"/>
              </a:rPr>
              <a:t>an approach that </a:t>
            </a:r>
            <a:r>
              <a:rPr lang="en-US" sz="2000" b="1" dirty="0">
                <a:solidFill>
                  <a:srgbClr val="000000"/>
                </a:solidFill>
                <a:latin typeface="Calibri" panose="020F0502020204030204" pitchFamily="34" charset="0"/>
                <a:cs typeface="Calibri" panose="020F0502020204030204" pitchFamily="34" charset="0"/>
              </a:rPr>
              <a:t>focuses</a:t>
            </a:r>
            <a:r>
              <a:rPr lang="en-US" sz="2000" dirty="0">
                <a:solidFill>
                  <a:srgbClr val="000000"/>
                </a:solidFill>
                <a:latin typeface="Calibri" panose="020F0502020204030204" pitchFamily="34" charset="0"/>
                <a:cs typeface="Calibri" panose="020F0502020204030204" pitchFamily="34" charset="0"/>
              </a:rPr>
              <a:t> </a:t>
            </a:r>
            <a:r>
              <a:rPr lang="en-US" sz="2000" b="1" dirty="0">
                <a:solidFill>
                  <a:srgbClr val="000000"/>
                </a:solidFill>
                <a:latin typeface="Calibri" panose="020F0502020204030204" pitchFamily="34" charset="0"/>
                <a:cs typeface="Calibri" panose="020F0502020204030204" pitchFamily="34" charset="0"/>
              </a:rPr>
              <a:t>the investment policy and asset allocation decisions on matching the current and </a:t>
            </a:r>
            <a:r>
              <a:rPr lang="en-US" sz="2000" b="1" dirty="0" smtClean="0">
                <a:solidFill>
                  <a:srgbClr val="000000"/>
                </a:solidFill>
                <a:latin typeface="Calibri" panose="020F0502020204030204" pitchFamily="34" charset="0"/>
                <a:cs typeface="Calibri" panose="020F0502020204030204" pitchFamily="34" charset="0"/>
              </a:rPr>
              <a:t>future cash flows of the DB Plans</a:t>
            </a:r>
            <a:r>
              <a:rPr lang="en-US" sz="2000" dirty="0" smtClean="0">
                <a:solidFill>
                  <a:srgbClr val="000000"/>
                </a:solidFill>
                <a:latin typeface="Calibri" panose="020F0502020204030204" pitchFamily="34" charset="0"/>
                <a:cs typeface="Calibri" panose="020F0502020204030204" pitchFamily="34" charset="0"/>
              </a:rPr>
              <a:t>. While exact matching is not possible, we need to glide in the same direction </a:t>
            </a:r>
          </a:p>
          <a:p>
            <a:pPr marL="285750" indent="-285750" algn="just">
              <a:buFont typeface="Wingdings" panose="05000000000000000000" pitchFamily="2" charset="2"/>
              <a:buChar char="Ø"/>
            </a:pPr>
            <a:r>
              <a:rPr lang="en-US" sz="2000" dirty="0" smtClean="0">
                <a:solidFill>
                  <a:srgbClr val="000000"/>
                </a:solidFill>
                <a:latin typeface="Calibri" panose="020F0502020204030204" pitchFamily="34" charset="0"/>
                <a:cs typeface="Calibri" panose="020F0502020204030204" pitchFamily="34" charset="0"/>
              </a:rPr>
              <a:t>LDI </a:t>
            </a:r>
            <a:r>
              <a:rPr lang="en-US" sz="2000" dirty="0">
                <a:solidFill>
                  <a:srgbClr val="000000"/>
                </a:solidFill>
                <a:latin typeface="Calibri" panose="020F0502020204030204" pitchFamily="34" charset="0"/>
                <a:cs typeface="Calibri" panose="020F0502020204030204" pitchFamily="34" charset="0"/>
              </a:rPr>
              <a:t>can effectively manage portfolio risk and </a:t>
            </a:r>
            <a:r>
              <a:rPr lang="en-US" sz="2000" b="1" dirty="0">
                <a:solidFill>
                  <a:srgbClr val="000000"/>
                </a:solidFill>
                <a:latin typeface="Calibri" panose="020F0502020204030204" pitchFamily="34" charset="0"/>
                <a:cs typeface="Calibri" panose="020F0502020204030204" pitchFamily="34" charset="0"/>
              </a:rPr>
              <a:t>help minimize the impact of the </a:t>
            </a:r>
            <a:r>
              <a:rPr lang="en-US" sz="2000" b="1" dirty="0" smtClean="0">
                <a:solidFill>
                  <a:srgbClr val="000000"/>
                </a:solidFill>
                <a:latin typeface="Calibri" panose="020F0502020204030204" pitchFamily="34" charset="0"/>
                <a:cs typeface="Calibri" panose="020F0502020204030204" pitchFamily="34" charset="0"/>
              </a:rPr>
              <a:t>DB Plan </a:t>
            </a:r>
            <a:r>
              <a:rPr lang="en-US" sz="2000" dirty="0">
                <a:solidFill>
                  <a:srgbClr val="000000"/>
                </a:solidFill>
                <a:latin typeface="Calibri" panose="020F0502020204030204" pitchFamily="34" charset="0"/>
                <a:cs typeface="Calibri" panose="020F0502020204030204" pitchFamily="34" charset="0"/>
              </a:rPr>
              <a:t>on the organization’s financial </a:t>
            </a:r>
            <a:r>
              <a:rPr lang="en-US" sz="2000" dirty="0" smtClean="0">
                <a:solidFill>
                  <a:srgbClr val="000000"/>
                </a:solidFill>
                <a:latin typeface="Calibri" panose="020F0502020204030204" pitchFamily="34" charset="0"/>
                <a:cs typeface="Calibri" panose="020F0502020204030204" pitchFamily="34" charset="0"/>
              </a:rPr>
              <a:t>health.</a:t>
            </a:r>
          </a:p>
          <a:p>
            <a:pPr marL="285750" indent="-285750" algn="just">
              <a:buFont typeface="Wingdings" panose="05000000000000000000" pitchFamily="2" charset="2"/>
              <a:buChar char="Ø"/>
            </a:pPr>
            <a:r>
              <a:rPr lang="en-US" sz="2000" dirty="0" smtClean="0">
                <a:solidFill>
                  <a:srgbClr val="000000"/>
                </a:solidFill>
                <a:latin typeface="Calibri" panose="020F0502020204030204" pitchFamily="34" charset="0"/>
                <a:cs typeface="Calibri" panose="020F0502020204030204" pitchFamily="34" charset="0"/>
              </a:rPr>
              <a:t>LDI </a:t>
            </a:r>
            <a:r>
              <a:rPr lang="en-US" sz="2000" dirty="0">
                <a:solidFill>
                  <a:srgbClr val="000000"/>
                </a:solidFill>
                <a:latin typeface="Calibri" panose="020F0502020204030204" pitchFamily="34" charset="0"/>
                <a:cs typeface="Calibri" panose="020F0502020204030204" pitchFamily="34" charset="0"/>
              </a:rPr>
              <a:t>shifts the focus away from simply beating benchmarks </a:t>
            </a:r>
            <a:r>
              <a:rPr lang="en-US" sz="2000" dirty="0" smtClean="0">
                <a:solidFill>
                  <a:srgbClr val="000000"/>
                </a:solidFill>
                <a:latin typeface="Calibri" panose="020F0502020204030204" pitchFamily="34" charset="0"/>
                <a:cs typeface="Calibri" panose="020F0502020204030204" pitchFamily="34" charset="0"/>
              </a:rPr>
              <a:t>towards </a:t>
            </a:r>
            <a:r>
              <a:rPr lang="en-US" sz="2000" b="1" dirty="0">
                <a:solidFill>
                  <a:srgbClr val="000000"/>
                </a:solidFill>
                <a:latin typeface="Calibri" panose="020F0502020204030204" pitchFamily="34" charset="0"/>
                <a:cs typeface="Calibri" panose="020F0502020204030204" pitchFamily="34" charset="0"/>
              </a:rPr>
              <a:t>improving and stabilizing the funded status of the </a:t>
            </a:r>
            <a:r>
              <a:rPr lang="en-US" sz="2000" b="1" dirty="0" smtClean="0">
                <a:solidFill>
                  <a:srgbClr val="000000"/>
                </a:solidFill>
                <a:latin typeface="Calibri" panose="020F0502020204030204" pitchFamily="34" charset="0"/>
                <a:cs typeface="Calibri" panose="020F0502020204030204" pitchFamily="34" charset="0"/>
              </a:rPr>
              <a:t>plan</a:t>
            </a:r>
            <a:r>
              <a:rPr lang="en-US" sz="2000" dirty="0" smtClean="0">
                <a:solidFill>
                  <a:srgbClr val="000000"/>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T</a:t>
            </a:r>
            <a:r>
              <a:rPr lang="en-US" sz="2000" b="1" dirty="0" smtClean="0">
                <a:latin typeface="Calibri" panose="020F0502020204030204" pitchFamily="34" charset="0"/>
                <a:cs typeface="Calibri" panose="020F0502020204030204" pitchFamily="34" charset="0"/>
              </a:rPr>
              <a:t>ailored </a:t>
            </a:r>
            <a:r>
              <a:rPr lang="en-US" sz="2000" b="1" dirty="0">
                <a:latin typeface="Calibri" panose="020F0502020204030204" pitchFamily="34" charset="0"/>
                <a:cs typeface="Calibri" panose="020F0502020204030204" pitchFamily="34" charset="0"/>
              </a:rPr>
              <a:t>LDI strategy </a:t>
            </a:r>
            <a:r>
              <a:rPr lang="en-US" sz="2000" dirty="0">
                <a:latin typeface="Calibri" panose="020F0502020204030204" pitchFamily="34" charset="0"/>
                <a:cs typeface="Calibri" panose="020F0502020204030204" pitchFamily="34" charset="0"/>
              </a:rPr>
              <a:t>that focuses </a:t>
            </a:r>
            <a:r>
              <a:rPr lang="en-US" sz="2000" dirty="0" smtClean="0">
                <a:latin typeface="Calibri" panose="020F0502020204030204" pitchFamily="34" charset="0"/>
                <a:cs typeface="Calibri" panose="020F0502020204030204" pitchFamily="34" charset="0"/>
              </a:rPr>
              <a:t>on aligning behavior </a:t>
            </a:r>
            <a:r>
              <a:rPr lang="en-US" sz="2000" dirty="0">
                <a:latin typeface="Calibri" panose="020F0502020204030204" pitchFamily="34" charset="0"/>
                <a:cs typeface="Calibri" panose="020F0502020204030204" pitchFamily="34" charset="0"/>
              </a:rPr>
              <a:t>of the total asset </a:t>
            </a:r>
            <a:r>
              <a:rPr lang="en-US" sz="2000" dirty="0" smtClean="0">
                <a:latin typeface="Calibri" panose="020F0502020204030204" pitchFamily="34" charset="0"/>
                <a:cs typeface="Calibri" panose="020F0502020204030204" pitchFamily="34" charset="0"/>
              </a:rPr>
              <a:t>portfolio to the behavior of the total DB liabilities such that it fits the </a:t>
            </a:r>
            <a:r>
              <a:rPr lang="en-US" sz="2000" b="1" dirty="0" smtClean="0">
                <a:latin typeface="Calibri" panose="020F0502020204030204" pitchFamily="34" charset="0"/>
                <a:cs typeface="Calibri" panose="020F0502020204030204" pitchFamily="34" charset="0"/>
              </a:rPr>
              <a:t>organization goals </a:t>
            </a:r>
            <a:r>
              <a:rPr lang="en-US" sz="2000" b="1" dirty="0">
                <a:latin typeface="Calibri" panose="020F0502020204030204" pitchFamily="34" charset="0"/>
                <a:cs typeface="Calibri" panose="020F0502020204030204" pitchFamily="34" charset="0"/>
              </a:rPr>
              <a:t>and delivers real, lasting value for </a:t>
            </a:r>
            <a:r>
              <a:rPr lang="en-US" sz="2000" b="1" dirty="0" smtClean="0">
                <a:latin typeface="Calibri" panose="020F0502020204030204" pitchFamily="34" charset="0"/>
                <a:cs typeface="Calibri" panose="020F0502020204030204" pitchFamily="34" charset="0"/>
              </a:rPr>
              <a:t>the plan</a:t>
            </a:r>
            <a:r>
              <a:rPr lang="en-US" sz="2000" b="1" dirty="0">
                <a:latin typeface="Calibri" panose="020F0502020204030204" pitchFamily="34" charset="0"/>
                <a:cs typeface="Calibri" panose="020F0502020204030204" pitchFamily="34" charset="0"/>
              </a:rPr>
              <a:t>.</a:t>
            </a:r>
            <a:endParaRPr lang="en-US" sz="2000" b="1" dirty="0">
              <a:solidFill>
                <a:srgbClr val="000000"/>
              </a:solidFill>
              <a:latin typeface="Calibri" panose="020F0502020204030204" pitchFamily="34" charset="0"/>
              <a:cs typeface="Calibri" panose="020F0502020204030204" pitchFamily="34" charset="0"/>
            </a:endParaRPr>
          </a:p>
        </p:txBody>
      </p:sp>
      <p:sp>
        <p:nvSpPr>
          <p:cNvPr id="6" name="Title 1"/>
          <p:cNvSpPr txBox="1">
            <a:spLocks/>
          </p:cNvSpPr>
          <p:nvPr/>
        </p:nvSpPr>
        <p:spPr>
          <a:xfrm>
            <a:off x="0" y="0"/>
            <a:ext cx="7031865" cy="665906"/>
          </a:xfrm>
          <a:prstGeom prst="rect">
            <a:avLst/>
          </a:prstGeom>
          <a:solidFill>
            <a:srgbClr val="002060"/>
          </a:solidFill>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sz="2400" kern="0" dirty="0" smtClean="0">
                <a:solidFill>
                  <a:schemeClr val="bg1"/>
                </a:solidFill>
                <a:latin typeface="Calibri" panose="020F0502020204030204" pitchFamily="34" charset="0"/>
                <a:cs typeface="Calibri" panose="020F0502020204030204" pitchFamily="34" charset="0"/>
              </a:rPr>
              <a:t>Defining Liability Driven Investing (LDI)</a:t>
            </a:r>
            <a:endParaRPr lang="en-US" sz="2400" kern="0" dirty="0">
              <a:solidFill>
                <a:schemeClr val="bg1"/>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6"/>
          <a:stretch>
            <a:fillRect/>
          </a:stretch>
        </p:blipFill>
        <p:spPr>
          <a:xfrm>
            <a:off x="2971800" y="914400"/>
            <a:ext cx="7239000" cy="1549038"/>
          </a:xfrm>
          <a:prstGeom prst="rect">
            <a:avLst/>
          </a:prstGeom>
        </p:spPr>
      </p:pic>
    </p:spTree>
    <p:extLst>
      <p:ext uri="{BB962C8B-B14F-4D97-AF65-F5344CB8AC3E}">
        <p14:creationId xmlns:p14="http://schemas.microsoft.com/office/powerpoint/2010/main" val="1741060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8" name="Title 1"/>
          <p:cNvSpPr txBox="1">
            <a:spLocks/>
          </p:cNvSpPr>
          <p:nvPr/>
        </p:nvSpPr>
        <p:spPr>
          <a:xfrm>
            <a:off x="0" y="0"/>
            <a:ext cx="7031865" cy="665906"/>
          </a:xfrm>
          <a:prstGeom prst="rect">
            <a:avLst/>
          </a:prstGeom>
          <a:solidFill>
            <a:srgbClr val="002060"/>
          </a:solidFill>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kern="0" dirty="0" smtClean="0">
                <a:solidFill>
                  <a:srgbClr val="FFFFFF"/>
                </a:solidFill>
                <a:latin typeface="Calibri" panose="020F0502020204030204" pitchFamily="34" charset="0"/>
                <a:cs typeface="Calibri" panose="020F0502020204030204" pitchFamily="34" charset="0"/>
              </a:rPr>
              <a:t>Institution Vs Underlying Assets</a:t>
            </a: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sp>
        <p:nvSpPr>
          <p:cNvPr id="6" name="TextBox 5"/>
          <p:cNvSpPr txBox="1"/>
          <p:nvPr/>
        </p:nvSpPr>
        <p:spPr>
          <a:xfrm>
            <a:off x="1828800" y="783771"/>
            <a:ext cx="5715000" cy="5755422"/>
          </a:xfrm>
          <a:prstGeom prst="rect">
            <a:avLst/>
          </a:prstGeom>
          <a:noFill/>
        </p:spPr>
        <p:txBody>
          <a:bodyPr wrap="square" rtlCol="0">
            <a:spAutoFit/>
          </a:bodyPr>
          <a:lstStyle/>
          <a:p>
            <a:pPr marL="342900" indent="-342900">
              <a:buFont typeface="+mj-lt"/>
              <a:buAutoNum type="arabicPeriod"/>
              <a:defRPr/>
            </a:pPr>
            <a:r>
              <a:rPr lang="en-US" sz="1600" b="1" dirty="0">
                <a:solidFill>
                  <a:prstClr val="black"/>
                </a:solidFill>
                <a:latin typeface="Calibri"/>
              </a:rPr>
              <a:t>Lessons from Unit Trust Of India </a:t>
            </a:r>
            <a:r>
              <a:rPr lang="en-US" sz="1600" dirty="0">
                <a:solidFill>
                  <a:prstClr val="black"/>
                </a:solidFill>
                <a:latin typeface="Calibri"/>
              </a:rPr>
              <a:t>– US-64 </a:t>
            </a:r>
            <a:r>
              <a:rPr lang="en-US" sz="1600" dirty="0" smtClean="0">
                <a:solidFill>
                  <a:prstClr val="black"/>
                </a:solidFill>
                <a:latin typeface="Calibri"/>
              </a:rPr>
              <a:t>: </a:t>
            </a:r>
          </a:p>
          <a:p>
            <a:pPr marL="800100" lvl="1" indent="-342900">
              <a:buFont typeface="+mj-lt"/>
              <a:buAutoNum type="arabicPeriod"/>
              <a:defRPr/>
            </a:pPr>
            <a:r>
              <a:rPr lang="en-US" sz="1600" dirty="0" smtClean="0">
                <a:solidFill>
                  <a:prstClr val="black"/>
                </a:solidFill>
                <a:latin typeface="Calibri"/>
              </a:rPr>
              <a:t>Sustainable Returns can only come from the underlying assets</a:t>
            </a:r>
          </a:p>
          <a:p>
            <a:pPr marL="800100" lvl="1" indent="-342900">
              <a:buFont typeface="+mj-lt"/>
              <a:buAutoNum type="arabicPeriod"/>
              <a:defRPr/>
            </a:pPr>
            <a:r>
              <a:rPr lang="en-US" sz="1600" dirty="0" smtClean="0">
                <a:solidFill>
                  <a:prstClr val="black"/>
                </a:solidFill>
                <a:latin typeface="Calibri"/>
              </a:rPr>
              <a:t>Importance of Risk Management</a:t>
            </a:r>
          </a:p>
          <a:p>
            <a:pPr marL="342900" indent="-342900">
              <a:buFont typeface="+mj-lt"/>
              <a:buAutoNum type="arabicPeriod"/>
              <a:defRPr/>
            </a:pPr>
            <a:r>
              <a:rPr lang="en-US" sz="1600" b="1" dirty="0" smtClean="0">
                <a:solidFill>
                  <a:prstClr val="black"/>
                </a:solidFill>
                <a:latin typeface="Calibri"/>
              </a:rPr>
              <a:t>Sovereign Guarantees remains on paper</a:t>
            </a:r>
            <a:r>
              <a:rPr lang="en-US" sz="1600" dirty="0" smtClean="0">
                <a:solidFill>
                  <a:prstClr val="black"/>
                </a:solidFill>
                <a:latin typeface="Calibri"/>
              </a:rPr>
              <a:t>. </a:t>
            </a:r>
          </a:p>
          <a:p>
            <a:pPr marL="800100" lvl="1" indent="-342900">
              <a:buFont typeface="+mj-lt"/>
              <a:buAutoNum type="arabicPeriod"/>
              <a:defRPr/>
            </a:pPr>
            <a:r>
              <a:rPr lang="en-US" sz="1600" dirty="0" smtClean="0">
                <a:solidFill>
                  <a:prstClr val="black"/>
                </a:solidFill>
                <a:latin typeface="Calibri"/>
              </a:rPr>
              <a:t>The FRMB Act, (Fiscal Responsibility and Budgetary Management Act) caps sovereign guarantees at 0.5% of GDP in any Financial Year from 2004. </a:t>
            </a:r>
          </a:p>
          <a:p>
            <a:pPr marL="800100" lvl="1" indent="-342900">
              <a:buFont typeface="+mj-lt"/>
              <a:buAutoNum type="arabicPeriod"/>
              <a:defRPr/>
            </a:pPr>
            <a:r>
              <a:rPr lang="en-US" sz="1600" dirty="0" smtClean="0">
                <a:solidFill>
                  <a:prstClr val="black"/>
                </a:solidFill>
                <a:latin typeface="Calibri"/>
              </a:rPr>
              <a:t>Overall cap of 9% of GDP for all guarantees</a:t>
            </a:r>
          </a:p>
          <a:p>
            <a:pPr marL="800100" lvl="1" indent="-342900">
              <a:buFont typeface="+mj-lt"/>
              <a:buAutoNum type="arabicPeriod"/>
              <a:defRPr/>
            </a:pPr>
            <a:r>
              <a:rPr lang="en-US" sz="1600" dirty="0" smtClean="0">
                <a:solidFill>
                  <a:prstClr val="black"/>
                </a:solidFill>
                <a:latin typeface="Calibri"/>
              </a:rPr>
              <a:t>Lenders have to take 10-30% loss</a:t>
            </a:r>
          </a:p>
          <a:p>
            <a:pPr marL="342900" indent="-342900">
              <a:buFont typeface="+mj-lt"/>
              <a:buAutoNum type="arabicPeriod"/>
              <a:defRPr/>
            </a:pPr>
            <a:r>
              <a:rPr lang="en-US" sz="1600" b="1" dirty="0" smtClean="0">
                <a:solidFill>
                  <a:prstClr val="black"/>
                </a:solidFill>
                <a:latin typeface="Calibri"/>
              </a:rPr>
              <a:t>LIC post IPO</a:t>
            </a:r>
          </a:p>
          <a:p>
            <a:pPr marL="800100" lvl="1" indent="-342900">
              <a:buFont typeface="+mj-lt"/>
              <a:buAutoNum type="arabicPeriod"/>
              <a:defRPr/>
            </a:pPr>
            <a:r>
              <a:rPr lang="en-US" sz="1600" b="1" dirty="0" smtClean="0">
                <a:solidFill>
                  <a:prstClr val="black"/>
                </a:solidFill>
                <a:latin typeface="Calibri"/>
              </a:rPr>
              <a:t>Funds are now bifurcated</a:t>
            </a:r>
            <a:r>
              <a:rPr lang="en-US" sz="1600" dirty="0" smtClean="0">
                <a:solidFill>
                  <a:prstClr val="black"/>
                </a:solidFill>
                <a:latin typeface="Calibri"/>
              </a:rPr>
              <a:t>. Ability to cross subsidize to low margin products, could significantly reduce</a:t>
            </a:r>
          </a:p>
          <a:p>
            <a:pPr marL="800100" lvl="1" indent="-342900">
              <a:buFont typeface="+mj-lt"/>
              <a:buAutoNum type="arabicPeriod"/>
              <a:defRPr/>
            </a:pPr>
            <a:r>
              <a:rPr lang="en-US" sz="1600" dirty="0" smtClean="0">
                <a:solidFill>
                  <a:prstClr val="black"/>
                </a:solidFill>
                <a:latin typeface="Calibri"/>
              </a:rPr>
              <a:t>Expect a change to a more </a:t>
            </a:r>
            <a:r>
              <a:rPr lang="en-US" sz="1600" b="1" dirty="0" smtClean="0">
                <a:solidFill>
                  <a:prstClr val="black"/>
                </a:solidFill>
                <a:latin typeface="Calibri"/>
              </a:rPr>
              <a:t>profitable product portfolio</a:t>
            </a:r>
          </a:p>
          <a:p>
            <a:pPr marL="800100" lvl="1" indent="-342900">
              <a:buFont typeface="+mj-lt"/>
              <a:buAutoNum type="arabicPeriod"/>
              <a:defRPr/>
            </a:pPr>
            <a:r>
              <a:rPr lang="en-US" sz="1600" b="1" dirty="0" smtClean="0">
                <a:solidFill>
                  <a:prstClr val="black"/>
                </a:solidFill>
                <a:latin typeface="Calibri"/>
              </a:rPr>
              <a:t>Regulatory change </a:t>
            </a:r>
            <a:r>
              <a:rPr lang="en-US" sz="1600" dirty="0" smtClean="0">
                <a:solidFill>
                  <a:prstClr val="black"/>
                </a:solidFill>
                <a:latin typeface="Calibri"/>
              </a:rPr>
              <a:t>could force more efficiency in cost rationalization </a:t>
            </a:r>
          </a:p>
          <a:p>
            <a:pPr marL="800100" lvl="1" indent="-342900">
              <a:buFont typeface="+mj-lt"/>
              <a:buAutoNum type="arabicPeriod"/>
              <a:defRPr/>
            </a:pPr>
            <a:r>
              <a:rPr lang="en-US" sz="1600" dirty="0" smtClean="0">
                <a:solidFill>
                  <a:prstClr val="black"/>
                </a:solidFill>
                <a:latin typeface="Calibri"/>
              </a:rPr>
              <a:t>Pension Fund Write-Off FY23 4548.85 Crs (P.Y. 2022.61 Crs) Source: L33 – Public Disclosures</a:t>
            </a:r>
          </a:p>
          <a:p>
            <a:pPr marL="342900" indent="-342900">
              <a:buFont typeface="+mj-lt"/>
              <a:buAutoNum type="arabicPeriod"/>
              <a:defRPr/>
            </a:pPr>
            <a:r>
              <a:rPr lang="en-US" sz="1600" dirty="0" smtClean="0">
                <a:solidFill>
                  <a:prstClr val="black"/>
                </a:solidFill>
                <a:latin typeface="Calibri"/>
              </a:rPr>
              <a:t>To summarize, Customers must give </a:t>
            </a:r>
            <a:r>
              <a:rPr lang="en-US" sz="1600" b="1" dirty="0" smtClean="0">
                <a:solidFill>
                  <a:prstClr val="black"/>
                </a:solidFill>
                <a:latin typeface="Calibri"/>
              </a:rPr>
              <a:t>more weight to Underlying </a:t>
            </a:r>
            <a:r>
              <a:rPr lang="en-US" sz="1600" b="1" dirty="0">
                <a:solidFill>
                  <a:prstClr val="black"/>
                </a:solidFill>
                <a:latin typeface="Calibri"/>
              </a:rPr>
              <a:t>A</a:t>
            </a:r>
            <a:r>
              <a:rPr lang="en-US" sz="1600" b="1" dirty="0" smtClean="0">
                <a:solidFill>
                  <a:prstClr val="black"/>
                </a:solidFill>
                <a:latin typeface="Calibri"/>
              </a:rPr>
              <a:t>ssets </a:t>
            </a:r>
            <a:r>
              <a:rPr lang="en-US" sz="1600" dirty="0" smtClean="0">
                <a:solidFill>
                  <a:prstClr val="black"/>
                </a:solidFill>
                <a:latin typeface="Calibri"/>
              </a:rPr>
              <a:t>than the Institution managing the same, as minority stakeholders are always bear the brunt of any fallout (in the absence of solvency risk due to regulatory framework)</a:t>
            </a:r>
          </a:p>
          <a:p>
            <a:pPr marL="800100" lvl="1" indent="-342900">
              <a:buFont typeface="+mj-lt"/>
              <a:buAutoNum type="arabicPeriod"/>
              <a:defRPr/>
            </a:pPr>
            <a:endParaRPr lang="en-US" sz="1600" dirty="0" smtClean="0">
              <a:solidFill>
                <a:prstClr val="black"/>
              </a:solidFill>
              <a:latin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3803441646"/>
              </p:ext>
            </p:extLst>
          </p:nvPr>
        </p:nvGraphicFramePr>
        <p:xfrm>
          <a:off x="7848600" y="1523997"/>
          <a:ext cx="3973283" cy="4343401"/>
        </p:xfrm>
        <a:graphic>
          <a:graphicData uri="http://schemas.openxmlformats.org/drawingml/2006/table">
            <a:tbl>
              <a:tblPr/>
              <a:tblGrid>
                <a:gridCol w="2182341">
                  <a:extLst>
                    <a:ext uri="{9D8B030D-6E8A-4147-A177-3AD203B41FA5}">
                      <a16:colId xmlns:a16="http://schemas.microsoft.com/office/drawing/2014/main" val="1737249914"/>
                    </a:ext>
                  </a:extLst>
                </a:gridCol>
                <a:gridCol w="1055588">
                  <a:extLst>
                    <a:ext uri="{9D8B030D-6E8A-4147-A177-3AD203B41FA5}">
                      <a16:colId xmlns:a16="http://schemas.microsoft.com/office/drawing/2014/main" val="2183233558"/>
                    </a:ext>
                  </a:extLst>
                </a:gridCol>
                <a:gridCol w="735354">
                  <a:extLst>
                    <a:ext uri="{9D8B030D-6E8A-4147-A177-3AD203B41FA5}">
                      <a16:colId xmlns:a16="http://schemas.microsoft.com/office/drawing/2014/main" val="2992058075"/>
                    </a:ext>
                  </a:extLst>
                </a:gridCol>
              </a:tblGrid>
              <a:tr h="271337">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1" i="0" u="none" strike="noStrike" dirty="0" smtClean="0">
                          <a:solidFill>
                            <a:srgbClr val="000000"/>
                          </a:solidFill>
                          <a:effectLst/>
                          <a:latin typeface="Tahoma" panose="020B0604030504040204" pitchFamily="34" charset="0"/>
                        </a:rPr>
                        <a:t>LIC Traditional Portfolio</a:t>
                      </a:r>
                      <a:r>
                        <a:rPr lang="en-US" sz="1200" b="1" i="0" u="none" strike="noStrike" baseline="0" dirty="0" smtClean="0">
                          <a:solidFill>
                            <a:srgbClr val="000000"/>
                          </a:solidFill>
                          <a:effectLst/>
                          <a:latin typeface="Tahoma" panose="020B0604030504040204" pitchFamily="34" charset="0"/>
                        </a:rPr>
                        <a:t> March’22</a:t>
                      </a:r>
                      <a:endParaRPr lang="en-US" sz="1200" b="1" i="0" u="none" strike="noStrike" dirty="0">
                        <a:solidFill>
                          <a:srgbClr val="000000"/>
                        </a:solidFill>
                        <a:effectLst/>
                        <a:latin typeface="Tahom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1" i="0" u="none" strike="noStrike">
                          <a:solidFill>
                            <a:srgbClr val="000000"/>
                          </a:solidFill>
                          <a:effectLst/>
                          <a:latin typeface="Tahoma" panose="020B0604030504040204" pitchFamily="34" charset="0"/>
                        </a:rPr>
                        <a:t>AUM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1" i="0" u="none" strike="noStrike">
                          <a:solidFill>
                            <a:srgbClr val="000000"/>
                          </a:solidFill>
                          <a:effectLst/>
                          <a:latin typeface="Tahoma" panose="020B0604030504040204" pitchFamily="34" charset="0"/>
                        </a:rPr>
                        <a:t>%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4204567700"/>
                  </a:ext>
                </a:extLst>
              </a:tr>
              <a:tr h="271337">
                <a:tc vMerge="1">
                  <a:txBody>
                    <a:bodyPr/>
                    <a:lstStyle/>
                    <a:p>
                      <a:endParaRPr 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1" i="0" u="none" strike="noStrike">
                          <a:solidFill>
                            <a:srgbClr val="000000"/>
                          </a:solidFill>
                          <a:effectLst/>
                          <a:latin typeface="Tahoma" panose="020B0604030504040204" pitchFamily="34" charset="0"/>
                        </a:rPr>
                        <a:t>(Rs. Crs)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vMerge="1">
                  <a:txBody>
                    <a:bodyPr/>
                    <a:lstStyle/>
                    <a:p>
                      <a:endParaRPr lang="en-US"/>
                    </a:p>
                  </a:txBody>
                  <a:tcPr/>
                </a:tc>
                <a:extLst>
                  <a:ext uri="{0D108BD9-81ED-4DB2-BD59-A6C34878D82A}">
                    <a16:rowId xmlns:a16="http://schemas.microsoft.com/office/drawing/2014/main" val="4054570134"/>
                  </a:ext>
                </a:extLst>
              </a:tr>
              <a:tr h="4223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1" i="0" u="none" strike="noStrike" dirty="0">
                          <a:solidFill>
                            <a:srgbClr val="000000"/>
                          </a:solidFill>
                          <a:effectLst/>
                          <a:latin typeface="Tahoma" panose="020B0604030504040204" pitchFamily="34" charset="0"/>
                        </a:rPr>
                        <a:t>Central Government Securities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0" i="0" u="none" strike="noStrike">
                          <a:solidFill>
                            <a:srgbClr val="000000"/>
                          </a:solidFill>
                          <a:effectLst/>
                          <a:latin typeface="Tahoma" panose="020B0604030504040204" pitchFamily="34" charset="0"/>
                        </a:rPr>
                        <a:t>          290,068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a:solidFill>
                            <a:srgbClr val="000000"/>
                          </a:solidFill>
                          <a:effectLst/>
                          <a:latin typeface="Tahoma" panose="020B060403050404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7209783"/>
                  </a:ext>
                </a:extLst>
              </a:tr>
              <a:tr h="4223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1" i="0" u="none" strike="noStrike" dirty="0">
                          <a:solidFill>
                            <a:srgbClr val="000000"/>
                          </a:solidFill>
                          <a:effectLst/>
                          <a:latin typeface="Tahoma" panose="020B0604030504040204" pitchFamily="34" charset="0"/>
                        </a:rPr>
                        <a:t>Other Approved Securities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0" i="0" u="none" strike="noStrike">
                          <a:solidFill>
                            <a:srgbClr val="000000"/>
                          </a:solidFill>
                          <a:effectLst/>
                          <a:latin typeface="Tahoma" panose="020B0604030504040204" pitchFamily="34" charset="0"/>
                        </a:rPr>
                        <a:t>             3,898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a:solidFill>
                            <a:srgbClr val="000000"/>
                          </a:solidFill>
                          <a:effectLst/>
                          <a:latin typeface="Tahom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0172883"/>
                  </a:ext>
                </a:extLst>
              </a:tr>
              <a:tr h="4223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1" i="0" u="none" strike="noStrike" dirty="0">
                          <a:solidFill>
                            <a:srgbClr val="000000"/>
                          </a:solidFill>
                          <a:effectLst/>
                          <a:latin typeface="Tahoma" panose="020B0604030504040204" pitchFamily="34" charset="0"/>
                        </a:rPr>
                        <a:t>State Government Securities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0" i="0" u="none" strike="noStrike">
                          <a:solidFill>
                            <a:srgbClr val="000000"/>
                          </a:solidFill>
                          <a:effectLst/>
                          <a:latin typeface="Tahoma" panose="020B0604030504040204" pitchFamily="34" charset="0"/>
                        </a:rPr>
                        <a:t>          385,163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1" i="0" u="none" strike="noStrike">
                          <a:solidFill>
                            <a:srgbClr val="000000"/>
                          </a:solidFill>
                          <a:effectLst/>
                          <a:latin typeface="Tahoma" panose="020B060403050404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455244"/>
                  </a:ext>
                </a:extLst>
              </a:tr>
              <a:tr h="4223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1" i="0" u="none" strike="noStrike" dirty="0">
                          <a:solidFill>
                            <a:srgbClr val="000000"/>
                          </a:solidFill>
                          <a:effectLst/>
                          <a:latin typeface="Tahoma" panose="020B0604030504040204" pitchFamily="34" charset="0"/>
                        </a:rPr>
                        <a:t>TREPS, MF, Bank Balance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0" i="0" u="none" strike="noStrike">
                          <a:solidFill>
                            <a:srgbClr val="000000"/>
                          </a:solidFill>
                          <a:effectLst/>
                          <a:latin typeface="Tahoma" panose="020B0604030504040204" pitchFamily="34" charset="0"/>
                        </a:rPr>
                        <a:t>            11,963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a:solidFill>
                            <a:srgbClr val="000000"/>
                          </a:solidFill>
                          <a:effectLst/>
                          <a:latin typeface="Tahom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2177887"/>
                  </a:ext>
                </a:extLst>
              </a:tr>
              <a:tr h="4223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1" i="0" u="none" strike="noStrike" dirty="0">
                          <a:solidFill>
                            <a:srgbClr val="000000"/>
                          </a:solidFill>
                          <a:effectLst/>
                          <a:latin typeface="Tahoma" panose="020B0604030504040204" pitchFamily="34" charset="0"/>
                        </a:rPr>
                        <a:t>Loan Book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0" i="0" u="none" strike="noStrike">
                          <a:solidFill>
                            <a:srgbClr val="000000"/>
                          </a:solidFill>
                          <a:effectLst/>
                          <a:latin typeface="Tahoma" panose="020B060403050404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a:solidFill>
                            <a:srgbClr val="000000"/>
                          </a:solidFill>
                          <a:effectLst/>
                          <a:latin typeface="Tahom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2089849"/>
                  </a:ext>
                </a:extLst>
              </a:tr>
              <a:tr h="4223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1" i="0" u="none" strike="noStrike" dirty="0">
                          <a:solidFill>
                            <a:srgbClr val="000000"/>
                          </a:solidFill>
                          <a:effectLst/>
                          <a:latin typeface="Tahoma" panose="020B0604030504040204" pitchFamily="34" charset="0"/>
                        </a:rPr>
                        <a:t>NCD/Bonds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0" i="0" u="none" strike="noStrike">
                          <a:solidFill>
                            <a:srgbClr val="000000"/>
                          </a:solidFill>
                          <a:effectLst/>
                          <a:latin typeface="Tahoma" panose="020B0604030504040204" pitchFamily="34" charset="0"/>
                        </a:rPr>
                        <a:t>            83,743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a:solidFill>
                            <a:srgbClr val="000000"/>
                          </a:solidFill>
                          <a:effectLst/>
                          <a:latin typeface="Tahoma" panose="020B060403050404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1337166"/>
                  </a:ext>
                </a:extLst>
              </a:tr>
              <a:tr h="4223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1" i="0" u="none" strike="noStrike" dirty="0">
                          <a:solidFill>
                            <a:srgbClr val="000000"/>
                          </a:solidFill>
                          <a:effectLst/>
                          <a:latin typeface="Tahoma" panose="020B0604030504040204" pitchFamily="34" charset="0"/>
                        </a:rPr>
                        <a:t>Equity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0" i="0" u="none" strike="noStrike">
                          <a:solidFill>
                            <a:srgbClr val="000000"/>
                          </a:solidFill>
                          <a:effectLst/>
                          <a:latin typeface="Tahoma" panose="020B0604030504040204" pitchFamily="34" charset="0"/>
                        </a:rPr>
                        <a:t>            76,392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1" i="0" u="none" strike="noStrike">
                          <a:solidFill>
                            <a:srgbClr val="000000"/>
                          </a:solidFill>
                          <a:effectLst/>
                          <a:latin typeface="Tahoma" panose="020B060403050404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8659389"/>
                  </a:ext>
                </a:extLst>
              </a:tr>
              <a:tr h="4223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1" i="0" u="none" strike="noStrike" dirty="0">
                          <a:solidFill>
                            <a:srgbClr val="000000"/>
                          </a:solidFill>
                          <a:effectLst/>
                          <a:latin typeface="Tahoma" panose="020B0604030504040204" pitchFamily="34" charset="0"/>
                        </a:rPr>
                        <a:t>Fixed Deposit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0" i="0" u="none" strike="noStrike">
                          <a:solidFill>
                            <a:srgbClr val="000000"/>
                          </a:solidFill>
                          <a:effectLst/>
                          <a:latin typeface="Tahoma" panose="020B0604030504040204" pitchFamily="34" charset="0"/>
                        </a:rPr>
                        <a:t>             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a:solidFill>
                            <a:srgbClr val="000000"/>
                          </a:solidFill>
                          <a:effectLst/>
                          <a:latin typeface="Tahom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1119706"/>
                  </a:ext>
                </a:extLst>
              </a:tr>
              <a:tr h="4223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1" i="0" u="none" strike="noStrike" dirty="0">
                          <a:solidFill>
                            <a:srgbClr val="000000"/>
                          </a:solidFill>
                          <a:effectLst/>
                          <a:latin typeface="Tahoma" panose="020B0604030504040204" pitchFamily="34" charset="0"/>
                        </a:rPr>
                        <a:t>Grand 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200" b="1" i="0" u="none" strike="noStrike" dirty="0">
                          <a:solidFill>
                            <a:srgbClr val="000000"/>
                          </a:solidFill>
                          <a:effectLst/>
                          <a:latin typeface="Tahoma" panose="020B0604030504040204" pitchFamily="34" charset="0"/>
                        </a:rPr>
                        <a:t>         852,227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1" i="0" u="none" strike="noStrike" dirty="0">
                          <a:solidFill>
                            <a:srgbClr val="000000"/>
                          </a:solidFill>
                          <a:effectLst/>
                          <a:latin typeface="Tahoma" panose="020B060403050404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411018754"/>
                  </a:ext>
                </a:extLst>
              </a:tr>
            </a:tbl>
          </a:graphicData>
        </a:graphic>
      </p:graphicFrame>
    </p:spTree>
    <p:extLst>
      <p:ext uri="{BB962C8B-B14F-4D97-AF65-F5344CB8AC3E}">
        <p14:creationId xmlns:p14="http://schemas.microsoft.com/office/powerpoint/2010/main" val="4106802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8" name="Title 1"/>
          <p:cNvSpPr txBox="1">
            <a:spLocks/>
          </p:cNvSpPr>
          <p:nvPr/>
        </p:nvSpPr>
        <p:spPr>
          <a:xfrm>
            <a:off x="0" y="0"/>
            <a:ext cx="7031865" cy="665906"/>
          </a:xfrm>
          <a:prstGeom prst="rect">
            <a:avLst/>
          </a:prstGeom>
          <a:solidFill>
            <a:srgbClr val="002060"/>
          </a:solidFill>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noProof="0" dirty="0" smtClean="0">
                <a:ln>
                  <a:noFill/>
                </a:ln>
                <a:solidFill>
                  <a:srgbClr val="FFFFFF"/>
                </a:solidFill>
                <a:effectLst/>
                <a:uLnTx/>
                <a:uFillTx/>
                <a:latin typeface="Calibri" panose="020F0502020204030204" pitchFamily="34" charset="0"/>
                <a:ea typeface="+mj-ea"/>
                <a:cs typeface="Calibri" panose="020F0502020204030204" pitchFamily="34" charset="0"/>
              </a:rPr>
              <a:t>Investment Duration options with Kotak Life </a:t>
            </a: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pic>
        <p:nvPicPr>
          <p:cNvPr id="9" name="Picture 8"/>
          <p:cNvPicPr>
            <a:picLocks noChangeAspect="1"/>
          </p:cNvPicPr>
          <p:nvPr/>
        </p:nvPicPr>
        <p:blipFill>
          <a:blip r:embed="rId6"/>
          <a:stretch>
            <a:fillRect/>
          </a:stretch>
        </p:blipFill>
        <p:spPr>
          <a:xfrm>
            <a:off x="1905000" y="1523999"/>
            <a:ext cx="9258300" cy="4648201"/>
          </a:xfrm>
          <a:prstGeom prst="rect">
            <a:avLst/>
          </a:prstGeom>
        </p:spPr>
      </p:pic>
    </p:spTree>
    <p:extLst>
      <p:ext uri="{BB962C8B-B14F-4D97-AF65-F5344CB8AC3E}">
        <p14:creationId xmlns:p14="http://schemas.microsoft.com/office/powerpoint/2010/main" val="1145895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8" name="Title 1"/>
          <p:cNvSpPr txBox="1">
            <a:spLocks/>
          </p:cNvSpPr>
          <p:nvPr/>
        </p:nvSpPr>
        <p:spPr>
          <a:xfrm>
            <a:off x="0" y="0"/>
            <a:ext cx="7031865" cy="665906"/>
          </a:xfrm>
          <a:prstGeom prst="rect">
            <a:avLst/>
          </a:prstGeom>
          <a:solidFill>
            <a:srgbClr val="002060"/>
          </a:solidFill>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t>Understanding</a:t>
            </a:r>
            <a:r>
              <a:rPr kumimoji="0" lang="en-US" sz="2400" b="0" i="0" u="none" strike="noStrike" kern="0" cap="none" spc="0" normalizeH="0" noProof="0" dirty="0" smtClean="0">
                <a:ln>
                  <a:noFill/>
                </a:ln>
                <a:solidFill>
                  <a:srgbClr val="FFFFFF"/>
                </a:solidFill>
                <a:effectLst/>
                <a:uLnTx/>
                <a:uFillTx/>
                <a:latin typeface="Calibri" panose="020F0502020204030204" pitchFamily="34" charset="0"/>
                <a:ea typeface="+mj-ea"/>
                <a:cs typeface="Calibri" panose="020F0502020204030204" pitchFamily="34" charset="0"/>
              </a:rPr>
              <a:t> </a:t>
            </a:r>
            <a:r>
              <a:rPr kumimoji="0" lang="en-US" sz="2400" b="0"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t>Investment Duration options </a:t>
            </a: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52781130"/>
              </p:ext>
            </p:extLst>
          </p:nvPr>
        </p:nvGraphicFramePr>
        <p:xfrm>
          <a:off x="2057400" y="1524000"/>
          <a:ext cx="9601200" cy="2895598"/>
        </p:xfrm>
        <a:graphic>
          <a:graphicData uri="http://schemas.openxmlformats.org/drawingml/2006/table">
            <a:tbl>
              <a:tblPr/>
              <a:tblGrid>
                <a:gridCol w="4791278">
                  <a:extLst>
                    <a:ext uri="{9D8B030D-6E8A-4147-A177-3AD203B41FA5}">
                      <a16:colId xmlns:a16="http://schemas.microsoft.com/office/drawing/2014/main" val="4027383157"/>
                    </a:ext>
                  </a:extLst>
                </a:gridCol>
                <a:gridCol w="4809922">
                  <a:extLst>
                    <a:ext uri="{9D8B030D-6E8A-4147-A177-3AD203B41FA5}">
                      <a16:colId xmlns:a16="http://schemas.microsoft.com/office/drawing/2014/main" val="2877564498"/>
                    </a:ext>
                  </a:extLst>
                </a:gridCol>
              </a:tblGrid>
              <a:tr h="37270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800" b="1" i="0" u="none" strike="noStrike" dirty="0">
                          <a:solidFill>
                            <a:srgbClr val="000000"/>
                          </a:solidFill>
                          <a:effectLst/>
                          <a:latin typeface="Calibri" panose="020F0502020204030204" pitchFamily="34" charset="0"/>
                        </a:rPr>
                        <a:t>Non Duration - Traditional </a:t>
                      </a:r>
                      <a:r>
                        <a:rPr lang="en-US" sz="1800" b="1" i="0" u="none" strike="noStrike" dirty="0" smtClean="0">
                          <a:solidFill>
                            <a:srgbClr val="000000"/>
                          </a:solidFill>
                          <a:effectLst/>
                          <a:latin typeface="Calibri" panose="020F0502020204030204" pitchFamily="34" charset="0"/>
                        </a:rPr>
                        <a:t>Funds (LIC Type)</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800" b="1" i="0" u="none" strike="noStrike">
                          <a:solidFill>
                            <a:srgbClr val="000000"/>
                          </a:solidFill>
                          <a:effectLst/>
                          <a:latin typeface="Calibri" panose="020F0502020204030204" pitchFamily="34" charset="0"/>
                        </a:rPr>
                        <a:t>Duration - Linked Funds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extLst>
                  <a:ext uri="{0D108BD9-81ED-4DB2-BD59-A6C34878D82A}">
                    <a16:rowId xmlns:a16="http://schemas.microsoft.com/office/drawing/2014/main" val="1600770369"/>
                  </a:ext>
                </a:extLst>
              </a:tr>
              <a:tr h="3583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800" b="0" i="0" u="none" strike="noStrike" dirty="0">
                          <a:solidFill>
                            <a:srgbClr val="000000"/>
                          </a:solidFill>
                          <a:effectLst/>
                          <a:latin typeface="Calibri" panose="020F0502020204030204" pitchFamily="34" charset="0"/>
                        </a:rPr>
                        <a:t>1. Fund with a ONE year return view</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800" b="0" i="0" u="none" strike="noStrike" dirty="0">
                          <a:solidFill>
                            <a:srgbClr val="000000"/>
                          </a:solidFill>
                          <a:effectLst/>
                          <a:latin typeface="Calibri" panose="020F0502020204030204" pitchFamily="34" charset="0"/>
                        </a:rPr>
                        <a:t>1. </a:t>
                      </a:r>
                      <a:r>
                        <a:rPr lang="en-US" sz="1800" b="1" i="0" u="none" strike="noStrike" dirty="0">
                          <a:solidFill>
                            <a:srgbClr val="000000"/>
                          </a:solidFill>
                          <a:effectLst/>
                          <a:latin typeface="Calibri" panose="020F0502020204030204" pitchFamily="34" charset="0"/>
                        </a:rPr>
                        <a:t>Multiple Durations </a:t>
                      </a:r>
                      <a:r>
                        <a:rPr lang="en-US" sz="1800" b="0" i="0" u="none" strike="noStrike" dirty="0">
                          <a:solidFill>
                            <a:srgbClr val="000000"/>
                          </a:solidFill>
                          <a:effectLst/>
                          <a:latin typeface="Calibri" panose="020F0502020204030204" pitchFamily="34" charset="0"/>
                        </a:rPr>
                        <a:t>possible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0516188"/>
                  </a:ext>
                </a:extLst>
              </a:tr>
              <a:tr h="3583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800" b="0" i="0" u="none" strike="noStrike" dirty="0">
                          <a:solidFill>
                            <a:srgbClr val="000000"/>
                          </a:solidFill>
                          <a:effectLst/>
                          <a:latin typeface="Calibri" panose="020F0502020204030204" pitchFamily="34" charset="0"/>
                        </a:rPr>
                        <a:t>2. Capital &amp; Return Guarantee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800" b="0" i="0" u="none" strike="noStrike" dirty="0">
                          <a:solidFill>
                            <a:srgbClr val="000000"/>
                          </a:solidFill>
                          <a:effectLst/>
                          <a:latin typeface="Calibri" panose="020F0502020204030204" pitchFamily="34" charset="0"/>
                        </a:rPr>
                        <a:t>2. </a:t>
                      </a:r>
                      <a:r>
                        <a:rPr lang="en-US" sz="1800" b="1" i="0" u="none" strike="noStrike" dirty="0">
                          <a:solidFill>
                            <a:srgbClr val="000000"/>
                          </a:solidFill>
                          <a:effectLst/>
                          <a:latin typeface="Calibri" panose="020F0502020204030204" pitchFamily="34" charset="0"/>
                        </a:rPr>
                        <a:t>Capital Guarantee </a:t>
                      </a:r>
                      <a:r>
                        <a:rPr lang="en-US" sz="1800" b="0" i="0" u="none" strike="noStrike" dirty="0">
                          <a:solidFill>
                            <a:srgbClr val="000000"/>
                          </a:solidFill>
                          <a:effectLst/>
                          <a:latin typeface="Calibri" panose="020F0502020204030204" pitchFamily="34" charset="0"/>
                        </a:rPr>
                        <a:t>is a fund option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493048"/>
                  </a:ext>
                </a:extLst>
              </a:tr>
              <a:tr h="3583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800" b="0" i="0" u="none" strike="noStrike" dirty="0">
                          <a:solidFill>
                            <a:srgbClr val="000000"/>
                          </a:solidFill>
                          <a:effectLst/>
                          <a:latin typeface="Calibri" panose="020F0502020204030204" pitchFamily="34" charset="0"/>
                        </a:rPr>
                        <a:t>3. Single Fund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800" b="0" i="0" u="none" strike="noStrike" dirty="0">
                          <a:solidFill>
                            <a:srgbClr val="000000"/>
                          </a:solidFill>
                          <a:effectLst/>
                          <a:latin typeface="Calibri" panose="020F0502020204030204" pitchFamily="34" charset="0"/>
                        </a:rPr>
                        <a:t>3. </a:t>
                      </a:r>
                      <a:r>
                        <a:rPr lang="en-US" sz="1800" b="1" i="0" u="none" strike="noStrike" dirty="0">
                          <a:solidFill>
                            <a:srgbClr val="000000"/>
                          </a:solidFill>
                          <a:effectLst/>
                          <a:latin typeface="Calibri" panose="020F0502020204030204" pitchFamily="34" charset="0"/>
                        </a:rPr>
                        <a:t>Multiple Fund </a:t>
                      </a:r>
                      <a:r>
                        <a:rPr lang="en-US" sz="1800" b="0" i="0" u="none" strike="noStrike" dirty="0" smtClean="0">
                          <a:solidFill>
                            <a:srgbClr val="000000"/>
                          </a:solidFill>
                          <a:effectLst/>
                          <a:latin typeface="Calibri" panose="020F0502020204030204" pitchFamily="34" charset="0"/>
                        </a:rPr>
                        <a:t>Options,</a:t>
                      </a:r>
                      <a:r>
                        <a:rPr lang="en-US" sz="1800" b="0" i="0" u="none" strike="noStrike" baseline="0" dirty="0" smtClean="0">
                          <a:solidFill>
                            <a:srgbClr val="000000"/>
                          </a:solidFill>
                          <a:effectLst/>
                          <a:latin typeface="Calibri" panose="020F0502020204030204" pitchFamily="34" charset="0"/>
                        </a:rPr>
                        <a:t> risk adjusted rewards</a:t>
                      </a:r>
                      <a:endParaRPr lang="en-US"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5640918"/>
                  </a:ext>
                </a:extLst>
              </a:tr>
              <a:tr h="3583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800" b="0" i="0" u="none" strike="noStrike" dirty="0">
                          <a:solidFill>
                            <a:srgbClr val="000000"/>
                          </a:solidFill>
                          <a:effectLst/>
                          <a:latin typeface="Calibri" panose="020F0502020204030204" pitchFamily="34" charset="0"/>
                        </a:rPr>
                        <a:t>4. Liability </a:t>
                      </a:r>
                      <a:r>
                        <a:rPr lang="en-US" sz="1800" b="0" i="0" u="none" strike="noStrike" dirty="0" smtClean="0">
                          <a:solidFill>
                            <a:srgbClr val="000000"/>
                          </a:solidFill>
                          <a:effectLst/>
                          <a:latin typeface="Calibri" panose="020F0502020204030204" pitchFamily="34" charset="0"/>
                        </a:rPr>
                        <a:t>Driven </a:t>
                      </a:r>
                      <a:r>
                        <a:rPr lang="en-US" sz="1800" b="0" i="0" u="none" strike="noStrike" dirty="0">
                          <a:solidFill>
                            <a:srgbClr val="000000"/>
                          </a:solidFill>
                          <a:effectLst/>
                          <a:latin typeface="Calibri" panose="020F0502020204030204" pitchFamily="34" charset="0"/>
                        </a:rPr>
                        <a:t>ALM Goals not possible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800" b="0" i="0" u="none" strike="noStrike" dirty="0">
                          <a:solidFill>
                            <a:srgbClr val="000000"/>
                          </a:solidFill>
                          <a:effectLst/>
                          <a:latin typeface="Calibri" panose="020F0502020204030204" pitchFamily="34" charset="0"/>
                        </a:rPr>
                        <a:t>4. Glide path to </a:t>
                      </a:r>
                      <a:r>
                        <a:rPr lang="en-US" sz="1800" b="1" i="0" u="none" strike="noStrike" dirty="0">
                          <a:solidFill>
                            <a:srgbClr val="000000"/>
                          </a:solidFill>
                          <a:effectLst/>
                          <a:latin typeface="Calibri" panose="020F0502020204030204" pitchFamily="34" charset="0"/>
                        </a:rPr>
                        <a:t>ALM Goals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1215181"/>
                  </a:ext>
                </a:extLst>
              </a:tr>
              <a:tr h="3583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800" b="0" i="0" u="none" strike="noStrike" dirty="0">
                          <a:solidFill>
                            <a:srgbClr val="000000"/>
                          </a:solidFill>
                          <a:effectLst/>
                          <a:latin typeface="Calibri" panose="020F0502020204030204" pitchFamily="34" charset="0"/>
                        </a:rPr>
                        <a:t>5. No requirement to </a:t>
                      </a:r>
                      <a:r>
                        <a:rPr lang="en-US" sz="1800" b="0" i="0" u="none" strike="noStrike" dirty="0" smtClean="0">
                          <a:solidFill>
                            <a:srgbClr val="000000"/>
                          </a:solidFill>
                          <a:effectLst/>
                          <a:latin typeface="Calibri" panose="020F0502020204030204" pitchFamily="34" charset="0"/>
                        </a:rPr>
                        <a:t>disclose </a:t>
                      </a:r>
                      <a:r>
                        <a:rPr lang="en-US" sz="1800" b="0" i="0" u="none" strike="noStrike" dirty="0">
                          <a:solidFill>
                            <a:srgbClr val="000000"/>
                          </a:solidFill>
                          <a:effectLst/>
                          <a:latin typeface="Calibri" panose="020F0502020204030204" pitchFamily="34" charset="0"/>
                        </a:rPr>
                        <a:t>portfolio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800" b="0" i="0" u="none" strike="noStrike" dirty="0">
                          <a:solidFill>
                            <a:srgbClr val="000000"/>
                          </a:solidFill>
                          <a:effectLst/>
                          <a:latin typeface="Calibri" panose="020F0502020204030204" pitchFamily="34" charset="0"/>
                        </a:rPr>
                        <a:t>5. Mandatory to </a:t>
                      </a:r>
                      <a:r>
                        <a:rPr lang="en-US" sz="1800" b="1" i="0" u="none" strike="noStrike" dirty="0">
                          <a:solidFill>
                            <a:srgbClr val="000000"/>
                          </a:solidFill>
                          <a:effectLst/>
                          <a:latin typeface="Calibri" panose="020F0502020204030204" pitchFamily="34" charset="0"/>
                        </a:rPr>
                        <a:t>disclose portfolio</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947917"/>
                  </a:ext>
                </a:extLst>
              </a:tr>
              <a:tr h="3583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800" b="0" i="0" u="none" strike="noStrike">
                          <a:solidFill>
                            <a:srgbClr val="000000"/>
                          </a:solidFill>
                          <a:effectLst/>
                          <a:latin typeface="Calibri" panose="020F0502020204030204" pitchFamily="34" charset="0"/>
                        </a:rPr>
                        <a:t>6. Risk-Reward to Insurer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800" b="0" i="0" u="none" strike="noStrike" dirty="0">
                          <a:solidFill>
                            <a:srgbClr val="000000"/>
                          </a:solidFill>
                          <a:effectLst/>
                          <a:latin typeface="Calibri" panose="020F0502020204030204" pitchFamily="34" charset="0"/>
                        </a:rPr>
                        <a:t>6. </a:t>
                      </a:r>
                      <a:r>
                        <a:rPr lang="en-US" sz="1800" b="1" i="0" u="none" strike="noStrike" dirty="0">
                          <a:solidFill>
                            <a:srgbClr val="000000"/>
                          </a:solidFill>
                          <a:effectLst/>
                          <a:latin typeface="Calibri" panose="020F0502020204030204" pitchFamily="34" charset="0"/>
                        </a:rPr>
                        <a:t>Risk-Reward to Customer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183648"/>
                  </a:ext>
                </a:extLst>
              </a:tr>
              <a:tr h="37270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800" b="0" i="0" u="none" strike="noStrike">
                          <a:solidFill>
                            <a:srgbClr val="000000"/>
                          </a:solidFill>
                          <a:effectLst/>
                          <a:latin typeface="Calibri" panose="020F0502020204030204" pitchFamily="34" charset="0"/>
                        </a:rPr>
                        <a:t>7. Returns based on Insurer Management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800" b="0" i="0" u="none" strike="noStrike" dirty="0">
                          <a:solidFill>
                            <a:srgbClr val="000000"/>
                          </a:solidFill>
                          <a:effectLst/>
                          <a:latin typeface="Calibri" panose="020F0502020204030204" pitchFamily="34" charset="0"/>
                        </a:rPr>
                        <a:t>7. Returns a </a:t>
                      </a:r>
                      <a:r>
                        <a:rPr lang="en-US" sz="1800" b="1" i="0" u="none" strike="noStrike" dirty="0">
                          <a:solidFill>
                            <a:srgbClr val="000000"/>
                          </a:solidFill>
                          <a:effectLst/>
                          <a:latin typeface="Calibri" panose="020F0502020204030204" pitchFamily="34" charset="0"/>
                        </a:rPr>
                        <a:t>reflection of underlying assets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32794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6161535"/>
              </p:ext>
            </p:extLst>
          </p:nvPr>
        </p:nvGraphicFramePr>
        <p:xfrm>
          <a:off x="5181600" y="5285039"/>
          <a:ext cx="3352800" cy="880491"/>
        </p:xfrm>
        <a:graphic>
          <a:graphicData uri="http://schemas.openxmlformats.org/drawingml/2006/table">
            <a:tbl>
              <a:tblPr firstRow="1" firstCol="1" bandRow="1"/>
              <a:tblGrid>
                <a:gridCol w="1640732">
                  <a:extLst>
                    <a:ext uri="{9D8B030D-6E8A-4147-A177-3AD203B41FA5}">
                      <a16:colId xmlns:a16="http://schemas.microsoft.com/office/drawing/2014/main" val="2799174136"/>
                    </a:ext>
                  </a:extLst>
                </a:gridCol>
                <a:gridCol w="1712068">
                  <a:extLst>
                    <a:ext uri="{9D8B030D-6E8A-4147-A177-3AD203B41FA5}">
                      <a16:colId xmlns:a16="http://schemas.microsoft.com/office/drawing/2014/main" val="2852447361"/>
                    </a:ext>
                  </a:extLst>
                </a:gridCol>
              </a:tblGrid>
              <a:tr h="2394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nSpc>
                          <a:spcPct val="107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Small Change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Impact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999139305"/>
                  </a:ext>
                </a:extLst>
              </a:tr>
              <a:tr h="2394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(1.00)^365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4844408"/>
                  </a:ext>
                </a:extLst>
              </a:tr>
              <a:tr h="2394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(1.01)^</a:t>
                      </a:r>
                      <a:r>
                        <a:rPr lang="en-US" sz="18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5023551"/>
                  </a:ext>
                </a:extLst>
              </a:tr>
            </a:tbl>
          </a:graphicData>
        </a:graphic>
      </p:graphicFrame>
      <p:sp>
        <p:nvSpPr>
          <p:cNvPr id="10" name="TextBox 9"/>
          <p:cNvSpPr txBox="1"/>
          <p:nvPr/>
        </p:nvSpPr>
        <p:spPr>
          <a:xfrm>
            <a:off x="1828800" y="4598126"/>
            <a:ext cx="9829800" cy="430887"/>
          </a:xfrm>
          <a:prstGeom prst="rect">
            <a:avLst/>
          </a:prstGeom>
          <a:noFill/>
        </p:spPr>
        <p:txBody>
          <a:bodyPr wrap="square" rtlCol="0">
            <a:spAutoFit/>
          </a:bodyPr>
          <a:lstStyle/>
          <a:p>
            <a:pPr algn="ctr">
              <a:defRPr/>
            </a:pPr>
            <a:r>
              <a:rPr lang="en-US" sz="2200" b="1" dirty="0" smtClean="0">
                <a:solidFill>
                  <a:prstClr val="black"/>
                </a:solidFill>
                <a:latin typeface="Calibri"/>
              </a:rPr>
              <a:t>Illustration that even a small change over a long duration, has a significant impact</a:t>
            </a:r>
            <a:endParaRPr lang="en-US" sz="2200" b="1" dirty="0">
              <a:solidFill>
                <a:prstClr val="black"/>
              </a:solidFill>
              <a:latin typeface="Calibri"/>
            </a:endParaRPr>
          </a:p>
        </p:txBody>
      </p:sp>
    </p:spTree>
    <p:extLst>
      <p:ext uri="{BB962C8B-B14F-4D97-AF65-F5344CB8AC3E}">
        <p14:creationId xmlns:p14="http://schemas.microsoft.com/office/powerpoint/2010/main" val="2891539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graphicFrame>
        <p:nvGraphicFramePr>
          <p:cNvPr id="9" name="Table 8"/>
          <p:cNvGraphicFramePr>
            <a:graphicFrameLocks noGrp="1"/>
          </p:cNvGraphicFramePr>
          <p:nvPr>
            <p:extLst>
              <p:ext uri="{D42A27DB-BD31-4B8C-83A1-F6EECF244321}">
                <p14:modId xmlns:p14="http://schemas.microsoft.com/office/powerpoint/2010/main" val="2421634584"/>
              </p:ext>
            </p:extLst>
          </p:nvPr>
        </p:nvGraphicFramePr>
        <p:xfrm>
          <a:off x="1905002" y="1413166"/>
          <a:ext cx="9753600" cy="3006432"/>
        </p:xfrm>
        <a:graphic>
          <a:graphicData uri="http://schemas.openxmlformats.org/drawingml/2006/table">
            <a:tbl>
              <a:tblPr/>
              <a:tblGrid>
                <a:gridCol w="914398">
                  <a:extLst>
                    <a:ext uri="{9D8B030D-6E8A-4147-A177-3AD203B41FA5}">
                      <a16:colId xmlns:a16="http://schemas.microsoft.com/office/drawing/2014/main" val="3608129448"/>
                    </a:ext>
                  </a:extLst>
                </a:gridCol>
                <a:gridCol w="1036322">
                  <a:extLst>
                    <a:ext uri="{9D8B030D-6E8A-4147-A177-3AD203B41FA5}">
                      <a16:colId xmlns:a16="http://schemas.microsoft.com/office/drawing/2014/main" val="3641706504"/>
                    </a:ext>
                  </a:extLst>
                </a:gridCol>
                <a:gridCol w="975360">
                  <a:extLst>
                    <a:ext uri="{9D8B030D-6E8A-4147-A177-3AD203B41FA5}">
                      <a16:colId xmlns:a16="http://schemas.microsoft.com/office/drawing/2014/main" val="2099731461"/>
                    </a:ext>
                  </a:extLst>
                </a:gridCol>
                <a:gridCol w="975360">
                  <a:extLst>
                    <a:ext uri="{9D8B030D-6E8A-4147-A177-3AD203B41FA5}">
                      <a16:colId xmlns:a16="http://schemas.microsoft.com/office/drawing/2014/main" val="1832151963"/>
                    </a:ext>
                  </a:extLst>
                </a:gridCol>
                <a:gridCol w="975360">
                  <a:extLst>
                    <a:ext uri="{9D8B030D-6E8A-4147-A177-3AD203B41FA5}">
                      <a16:colId xmlns:a16="http://schemas.microsoft.com/office/drawing/2014/main" val="433559956"/>
                    </a:ext>
                  </a:extLst>
                </a:gridCol>
                <a:gridCol w="975360">
                  <a:extLst>
                    <a:ext uri="{9D8B030D-6E8A-4147-A177-3AD203B41FA5}">
                      <a16:colId xmlns:a16="http://schemas.microsoft.com/office/drawing/2014/main" val="2646768004"/>
                    </a:ext>
                  </a:extLst>
                </a:gridCol>
                <a:gridCol w="975360">
                  <a:extLst>
                    <a:ext uri="{9D8B030D-6E8A-4147-A177-3AD203B41FA5}">
                      <a16:colId xmlns:a16="http://schemas.microsoft.com/office/drawing/2014/main" val="2729519055"/>
                    </a:ext>
                  </a:extLst>
                </a:gridCol>
                <a:gridCol w="975360">
                  <a:extLst>
                    <a:ext uri="{9D8B030D-6E8A-4147-A177-3AD203B41FA5}">
                      <a16:colId xmlns:a16="http://schemas.microsoft.com/office/drawing/2014/main" val="4282646569"/>
                    </a:ext>
                  </a:extLst>
                </a:gridCol>
                <a:gridCol w="975360">
                  <a:extLst>
                    <a:ext uri="{9D8B030D-6E8A-4147-A177-3AD203B41FA5}">
                      <a16:colId xmlns:a16="http://schemas.microsoft.com/office/drawing/2014/main" val="548352549"/>
                    </a:ext>
                  </a:extLst>
                </a:gridCol>
                <a:gridCol w="975360">
                  <a:extLst>
                    <a:ext uri="{9D8B030D-6E8A-4147-A177-3AD203B41FA5}">
                      <a16:colId xmlns:a16="http://schemas.microsoft.com/office/drawing/2014/main" val="3659661163"/>
                    </a:ext>
                  </a:extLst>
                </a:gridCol>
              </a:tblGrid>
              <a:tr h="6646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dirty="0">
                          <a:solidFill>
                            <a:srgbClr val="000000"/>
                          </a:solidFill>
                          <a:effectLst/>
                          <a:latin typeface="Tahoma" panose="020B0604030504040204" pitchFamily="34" charset="0"/>
                        </a:rPr>
                        <a:t>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dirty="0">
                          <a:solidFill>
                            <a:srgbClr val="000000"/>
                          </a:solidFill>
                          <a:effectLst/>
                          <a:latin typeface="Tahoma" panose="020B0604030504040204" pitchFamily="34" charset="0"/>
                        </a:rPr>
                        <a:t>LIC </a:t>
                      </a:r>
                      <a:r>
                        <a:rPr lang="en-US" sz="1400" b="1" i="0" u="none" strike="noStrike" dirty="0" smtClean="0">
                          <a:solidFill>
                            <a:srgbClr val="000000"/>
                          </a:solidFill>
                          <a:effectLst/>
                          <a:latin typeface="Tahoma" panose="020B0604030504040204" pitchFamily="34" charset="0"/>
                        </a:rPr>
                        <a:t>V3</a:t>
                      </a:r>
                      <a:r>
                        <a:rPr lang="en-US" sz="1400" b="1" i="0" u="none" strike="noStrike" dirty="0">
                          <a:solidFill>
                            <a:srgbClr val="000000"/>
                          </a:solidFill>
                          <a:effectLst/>
                          <a:latin typeface="Tahoma" panose="020B0604030504040204" pitchFamily="34" charset="0"/>
                        </a:rPr>
                        <a:t> </a:t>
                      </a:r>
                      <a:br>
                        <a:rPr lang="en-US" sz="1400" b="1" i="0" u="none" strike="noStrike" dirty="0">
                          <a:solidFill>
                            <a:srgbClr val="000000"/>
                          </a:solidFill>
                          <a:effectLst/>
                          <a:latin typeface="Tahoma" panose="020B0604030504040204" pitchFamily="34" charset="0"/>
                        </a:rPr>
                      </a:br>
                      <a:r>
                        <a:rPr lang="en-US" sz="1400" b="1" i="0" u="none" strike="noStrike" dirty="0">
                          <a:solidFill>
                            <a:srgbClr val="000000"/>
                          </a:solidFill>
                          <a:effectLst/>
                          <a:latin typeface="Tahoma" panose="020B0604030504040204" pitchFamily="34" charset="0"/>
                        </a:rPr>
                        <a:t>(50 -100 Crs)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gridSpan="8">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dirty="0">
                          <a:solidFill>
                            <a:srgbClr val="000000"/>
                          </a:solidFill>
                          <a:effectLst/>
                          <a:latin typeface="Tahoma" panose="020B0604030504040204" pitchFamily="34" charset="0"/>
                        </a:rPr>
                        <a:t>Kotak Life Insurance Duration </a:t>
                      </a:r>
                      <a:r>
                        <a:rPr lang="en-US" sz="1400" b="1" i="0" u="none" strike="noStrike" dirty="0" smtClean="0">
                          <a:solidFill>
                            <a:srgbClr val="000000"/>
                          </a:solidFill>
                          <a:effectLst/>
                          <a:latin typeface="Tahoma" panose="020B0604030504040204" pitchFamily="34" charset="0"/>
                        </a:rPr>
                        <a:t>Funds</a:t>
                      </a:r>
                    </a:p>
                    <a:p>
                      <a:pPr algn="ctr" fontAlgn="ctr"/>
                      <a:r>
                        <a:rPr lang="en-US" sz="1400" b="1" i="0" u="none" strike="noStrike" dirty="0" smtClean="0">
                          <a:solidFill>
                            <a:srgbClr val="000000"/>
                          </a:solidFill>
                          <a:effectLst/>
                          <a:latin typeface="Tahoma" panose="020B0604030504040204" pitchFamily="34" charset="0"/>
                        </a:rPr>
                        <a:t>(After add back of Residual Addition</a:t>
                      </a:r>
                      <a:r>
                        <a:rPr lang="en-US" sz="1400" b="1" i="0" u="none" strike="noStrike" baseline="0" dirty="0" smtClean="0">
                          <a:solidFill>
                            <a:srgbClr val="000000"/>
                          </a:solidFill>
                          <a:effectLst/>
                          <a:latin typeface="Tahoma" panose="020B0604030504040204" pitchFamily="34" charset="0"/>
                        </a:rPr>
                        <a:t> or Loyalty Additions)</a:t>
                      </a:r>
                      <a:endParaRPr lang="en-US" sz="1400" b="1" i="0" u="none" strike="noStrike" dirty="0">
                        <a:solidFill>
                          <a:srgbClr val="000000"/>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49095481"/>
                  </a:ext>
                </a:extLst>
              </a:tr>
              <a:tr h="6646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dirty="0">
                          <a:solidFill>
                            <a:srgbClr val="000000"/>
                          </a:solidFill>
                          <a:effectLst/>
                          <a:latin typeface="Tahoma" panose="020B0604030504040204" pitchFamily="34" charset="0"/>
                        </a:rPr>
                        <a:t>FY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dirty="0">
                          <a:solidFill>
                            <a:srgbClr val="000000"/>
                          </a:solidFill>
                          <a:effectLst/>
                          <a:latin typeface="Tahoma" panose="020B0604030504040204" pitchFamily="34" charset="0"/>
                        </a:rPr>
                        <a:t>Traditional Annual 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a:solidFill>
                            <a:srgbClr val="000000"/>
                          </a:solidFill>
                          <a:effectLst/>
                          <a:latin typeface="Tahoma" panose="020B0604030504040204" pitchFamily="34" charset="0"/>
                        </a:rPr>
                        <a:t>Cap Sec Fund (UL)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a:solidFill>
                            <a:srgbClr val="000000"/>
                          </a:solidFill>
                          <a:effectLst/>
                          <a:latin typeface="Tahoma" panose="020B0604030504040204" pitchFamily="34" charset="0"/>
                        </a:rPr>
                        <a:t>Alpha over LIC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a:solidFill>
                            <a:srgbClr val="000000"/>
                          </a:solidFill>
                          <a:effectLst/>
                          <a:latin typeface="Tahoma" panose="020B0604030504040204" pitchFamily="34" charset="0"/>
                        </a:rPr>
                        <a:t>Bond Fund (UL)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a:solidFill>
                            <a:srgbClr val="000000"/>
                          </a:solidFill>
                          <a:effectLst/>
                          <a:latin typeface="Tahoma" panose="020B0604030504040204" pitchFamily="34" charset="0"/>
                        </a:rPr>
                        <a:t>Alpha over LIC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a:solidFill>
                            <a:srgbClr val="000000"/>
                          </a:solidFill>
                          <a:effectLst/>
                          <a:latin typeface="Tahoma" panose="020B0604030504040204" pitchFamily="34" charset="0"/>
                        </a:rPr>
                        <a:t>Balanced Fund (UL)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a:solidFill>
                            <a:srgbClr val="000000"/>
                          </a:solidFill>
                          <a:effectLst/>
                          <a:latin typeface="Tahoma" panose="020B0604030504040204" pitchFamily="34" charset="0"/>
                        </a:rPr>
                        <a:t>Alpha over LIC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a:solidFill>
                            <a:srgbClr val="000000"/>
                          </a:solidFill>
                          <a:effectLst/>
                          <a:latin typeface="Tahoma" panose="020B0604030504040204" pitchFamily="34" charset="0"/>
                        </a:rPr>
                        <a:t>Prudent Fund (UL)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a:solidFill>
                            <a:srgbClr val="000000"/>
                          </a:solidFill>
                          <a:effectLst/>
                          <a:latin typeface="Tahoma" panose="020B0604030504040204" pitchFamily="34" charset="0"/>
                        </a:rPr>
                        <a:t>Alpha over LIC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76085017"/>
                  </a:ext>
                </a:extLst>
              </a:tr>
              <a:tr h="2795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dirty="0">
                          <a:solidFill>
                            <a:srgbClr val="000000"/>
                          </a:solidFill>
                          <a:effectLst/>
                          <a:latin typeface="Tahoma" panose="020B0604030504040204" pitchFamily="34" charset="0"/>
                        </a:rPr>
                        <a:t>FY23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7.11%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3.80%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-3.31%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-2.96%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-5.36%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3.85%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-3.26%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0855694"/>
                  </a:ext>
                </a:extLst>
              </a:tr>
              <a:tr h="2795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a:solidFill>
                            <a:srgbClr val="000000"/>
                          </a:solidFill>
                          <a:effectLst/>
                          <a:latin typeface="Tahoma" panose="020B0604030504040204" pitchFamily="34" charset="0"/>
                        </a:rPr>
                        <a:t>FY22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rgbClr val="000000"/>
                          </a:solidFill>
                          <a:effectLst/>
                          <a:latin typeface="Tahoma" panose="020B0604030504040204" pitchFamily="34" charset="0"/>
                        </a:rPr>
                        <a:t>7.01%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3.60%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-3.41%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3.95%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-3.06%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14.75%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7.75%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6.62%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-0.39%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5385919"/>
                  </a:ext>
                </a:extLst>
              </a:tr>
              <a:tr h="2795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a:solidFill>
                            <a:srgbClr val="000000"/>
                          </a:solidFill>
                          <a:effectLst/>
                          <a:latin typeface="Tahoma" panose="020B0604030504040204" pitchFamily="34" charset="0"/>
                        </a:rPr>
                        <a:t>FY21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rgbClr val="000000"/>
                          </a:solidFill>
                          <a:effectLst/>
                          <a:latin typeface="Tahoma" panose="020B0604030504040204" pitchFamily="34" charset="0"/>
                        </a:rPr>
                        <a:t>7.06%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8.20%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8.45%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40.45%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33.39%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16.62%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9.56%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0409172"/>
                  </a:ext>
                </a:extLst>
              </a:tr>
              <a:tr h="2795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a:solidFill>
                            <a:srgbClr val="000000"/>
                          </a:solidFill>
                          <a:effectLst/>
                          <a:latin typeface="Tahoma" panose="020B0604030504040204" pitchFamily="34" charset="0"/>
                        </a:rPr>
                        <a:t>FY20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7.62%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rgbClr val="000000"/>
                          </a:solidFill>
                          <a:effectLst/>
                          <a:latin typeface="Tahoma" panose="020B0604030504040204" pitchFamily="34" charset="0"/>
                        </a:rPr>
                        <a:t>13.30%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5.68%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14.40%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6.78%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-8.25%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-15.87%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6.32%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5681049"/>
                  </a:ext>
                </a:extLst>
              </a:tr>
              <a:tr h="2795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a:solidFill>
                            <a:srgbClr val="000000"/>
                          </a:solidFill>
                          <a:effectLst/>
                          <a:latin typeface="Tahoma" panose="020B0604030504040204" pitchFamily="34" charset="0"/>
                        </a:rPr>
                        <a:t>FY19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7.62%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rgbClr val="000000"/>
                          </a:solidFill>
                          <a:effectLst/>
                          <a:latin typeface="Tahoma" panose="020B0604030504040204" pitchFamily="34" charset="0"/>
                        </a:rPr>
                        <a:t>8.80%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9.40%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10.45%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2.83%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11.20%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rPr>
                        <a:t>3.58%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3839662"/>
                  </a:ext>
                </a:extLst>
              </a:tr>
              <a:tr h="2795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a:solidFill>
                            <a:srgbClr val="000000"/>
                          </a:solidFill>
                          <a:effectLst/>
                          <a:latin typeface="Tahoma" panose="020B0604030504040204" pitchFamily="34" charset="0"/>
                        </a:rPr>
                        <a:t>Av. 5 Yr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rgbClr val="000000"/>
                          </a:solidFill>
                          <a:effectLst/>
                          <a:latin typeface="Tahoma" panose="020B0604030504040204" pitchFamily="34" charset="0"/>
                        </a:rPr>
                        <a:t>7.28%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rgbClr val="000000"/>
                          </a:solidFill>
                          <a:effectLst/>
                          <a:latin typeface="Tahoma" panose="020B0604030504040204" pitchFamily="34" charset="0"/>
                        </a:rPr>
                        <a:t>7.54%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dirty="0">
                          <a:solidFill>
                            <a:srgbClr val="000000"/>
                          </a:solidFill>
                          <a:effectLst/>
                          <a:latin typeface="Tahoma" panose="020B0604030504040204" pitchFamily="34" charset="0"/>
                        </a:rPr>
                        <a:t>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rgbClr val="000000"/>
                          </a:solidFill>
                          <a:effectLst/>
                          <a:latin typeface="Tahoma" panose="020B0604030504040204" pitchFamily="34" charset="0"/>
                        </a:rPr>
                        <a:t>8.07%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dirty="0">
                          <a:solidFill>
                            <a:srgbClr val="000000"/>
                          </a:solidFill>
                          <a:effectLst/>
                          <a:latin typeface="Tahoma" panose="020B0604030504040204" pitchFamily="34" charset="0"/>
                        </a:rPr>
                        <a:t>0.79%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rgbClr val="000000"/>
                          </a:solidFill>
                          <a:effectLst/>
                          <a:latin typeface="Tahoma" panose="020B0604030504040204" pitchFamily="34" charset="0"/>
                        </a:rPr>
                        <a:t>11.83%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a:solidFill>
                            <a:srgbClr val="000000"/>
                          </a:solidFill>
                          <a:effectLst/>
                          <a:latin typeface="Tahoma" panose="020B0604030504040204" pitchFamily="34" charset="0"/>
                        </a:rPr>
                        <a:t>4.55%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rgbClr val="000000"/>
                          </a:solidFill>
                          <a:effectLst/>
                          <a:latin typeface="Tahoma" panose="020B0604030504040204" pitchFamily="34" charset="0"/>
                        </a:rPr>
                        <a:t>8.92%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dirty="0">
                          <a:solidFill>
                            <a:srgbClr val="000000"/>
                          </a:solidFill>
                          <a:effectLst/>
                          <a:latin typeface="Tahoma" panose="020B0604030504040204" pitchFamily="34" charset="0"/>
                        </a:rPr>
                        <a:t>1.64%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954290973"/>
                  </a:ext>
                </a:extLst>
              </a:tr>
            </a:tbl>
          </a:graphicData>
        </a:graphic>
      </p:graphicFrame>
      <p:sp>
        <p:nvSpPr>
          <p:cNvPr id="11" name="TextBox 10"/>
          <p:cNvSpPr txBox="1"/>
          <p:nvPr/>
        </p:nvSpPr>
        <p:spPr>
          <a:xfrm>
            <a:off x="1981201" y="4648199"/>
            <a:ext cx="9527175" cy="1477328"/>
          </a:xfrm>
          <a:prstGeom prst="rect">
            <a:avLst/>
          </a:prstGeom>
          <a:noFill/>
        </p:spPr>
        <p:txBody>
          <a:bodyPr wrap="square" rtlCol="0">
            <a:spAutoFit/>
          </a:bodyPr>
          <a:lstStyle/>
          <a:p>
            <a:pPr marL="342900" indent="-342900">
              <a:buFontTx/>
              <a:buAutoNum type="arabicPeriod"/>
              <a:defRPr/>
            </a:pPr>
            <a:r>
              <a:rPr lang="en-US" dirty="0" smtClean="0">
                <a:solidFill>
                  <a:prstClr val="black"/>
                </a:solidFill>
                <a:latin typeface="Calibri"/>
              </a:rPr>
              <a:t>Under </a:t>
            </a:r>
            <a:r>
              <a:rPr lang="en-US" b="1" dirty="0" smtClean="0">
                <a:solidFill>
                  <a:prstClr val="black"/>
                </a:solidFill>
                <a:latin typeface="Calibri"/>
              </a:rPr>
              <a:t>IND AS19</a:t>
            </a:r>
            <a:r>
              <a:rPr lang="en-US" dirty="0" smtClean="0">
                <a:solidFill>
                  <a:prstClr val="black"/>
                </a:solidFill>
                <a:latin typeface="Calibri"/>
              </a:rPr>
              <a:t>, short term volatility of investments is smoothened through OCI, encourages duration matching. Volatility does not impact P&amp;L under IND AS19</a:t>
            </a:r>
            <a:endParaRPr lang="en-US" dirty="0">
              <a:solidFill>
                <a:prstClr val="black"/>
              </a:solidFill>
              <a:latin typeface="Calibri"/>
            </a:endParaRPr>
          </a:p>
          <a:p>
            <a:pPr marL="342900" indent="-342900">
              <a:buFontTx/>
              <a:buAutoNum type="arabicPeriod"/>
              <a:defRPr/>
            </a:pPr>
            <a:r>
              <a:rPr lang="en-US" dirty="0" smtClean="0">
                <a:solidFill>
                  <a:prstClr val="black"/>
                </a:solidFill>
                <a:latin typeface="Calibri"/>
              </a:rPr>
              <a:t>There are </a:t>
            </a:r>
            <a:r>
              <a:rPr lang="en-US" b="1" dirty="0" smtClean="0">
                <a:solidFill>
                  <a:prstClr val="black"/>
                </a:solidFill>
                <a:latin typeface="Calibri"/>
              </a:rPr>
              <a:t>significant gains </a:t>
            </a:r>
            <a:r>
              <a:rPr lang="en-US" dirty="0" smtClean="0">
                <a:solidFill>
                  <a:prstClr val="black"/>
                </a:solidFill>
                <a:latin typeface="Calibri"/>
              </a:rPr>
              <a:t>in gliding towards </a:t>
            </a:r>
            <a:r>
              <a:rPr lang="en-US" b="1" dirty="0" smtClean="0">
                <a:solidFill>
                  <a:prstClr val="black"/>
                </a:solidFill>
                <a:latin typeface="Calibri"/>
              </a:rPr>
              <a:t>duration matching </a:t>
            </a:r>
            <a:r>
              <a:rPr lang="en-US" dirty="0" smtClean="0">
                <a:solidFill>
                  <a:prstClr val="black"/>
                </a:solidFill>
                <a:latin typeface="Calibri"/>
              </a:rPr>
              <a:t>goals</a:t>
            </a:r>
          </a:p>
          <a:p>
            <a:pPr marL="342900" indent="-342900">
              <a:buFontTx/>
              <a:buAutoNum type="arabicPeriod"/>
              <a:defRPr/>
            </a:pPr>
            <a:r>
              <a:rPr lang="en-US" dirty="0" smtClean="0">
                <a:solidFill>
                  <a:prstClr val="black"/>
                </a:solidFill>
                <a:latin typeface="Calibri"/>
              </a:rPr>
              <a:t>G-Sec Rates impacts both Discount Rates and Yields on Bonds, hence durations matching is important</a:t>
            </a:r>
          </a:p>
        </p:txBody>
      </p:sp>
      <p:sp>
        <p:nvSpPr>
          <p:cNvPr id="12" name="Title 1"/>
          <p:cNvSpPr txBox="1">
            <a:spLocks/>
          </p:cNvSpPr>
          <p:nvPr/>
        </p:nvSpPr>
        <p:spPr>
          <a:xfrm>
            <a:off x="1" y="0"/>
            <a:ext cx="7093130" cy="685800"/>
          </a:xfrm>
          <a:prstGeom prst="rect">
            <a:avLst/>
          </a:prstGeom>
          <a:solidFill>
            <a:srgbClr val="002060"/>
          </a:solidFill>
        </p:spPr>
        <p:txBody>
          <a:bodyPr vert="horz" lIns="91440" tIns="45720" rIns="91440" bIns="45720" rtlCol="0" anchor="ctr">
            <a:normAutofit fontScale="92500"/>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defRPr/>
            </a:pPr>
            <a:r>
              <a:rPr lang="en-US" dirty="0" smtClean="0">
                <a:solidFill>
                  <a:srgbClr val="FFFFFF"/>
                </a:solidFill>
                <a:latin typeface="Arial Narrow"/>
              </a:rPr>
              <a:t>Returns – Non Duration Fund Vs Duration Fund</a:t>
            </a:r>
            <a:endParaRPr lang="en-US" dirty="0">
              <a:solidFill>
                <a:srgbClr val="FFFFFF"/>
              </a:solidFill>
              <a:latin typeface="Arial Narrow"/>
            </a:endParaRPr>
          </a:p>
        </p:txBody>
      </p:sp>
    </p:spTree>
    <p:extLst>
      <p:ext uri="{BB962C8B-B14F-4D97-AF65-F5344CB8AC3E}">
        <p14:creationId xmlns:p14="http://schemas.microsoft.com/office/powerpoint/2010/main" val="13968032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graphicFrame>
        <p:nvGraphicFramePr>
          <p:cNvPr id="7" name="Table 6"/>
          <p:cNvGraphicFramePr>
            <a:graphicFrameLocks noGrp="1"/>
          </p:cNvGraphicFramePr>
          <p:nvPr>
            <p:extLst>
              <p:ext uri="{D42A27DB-BD31-4B8C-83A1-F6EECF244321}">
                <p14:modId xmlns:p14="http://schemas.microsoft.com/office/powerpoint/2010/main" val="2575840975"/>
              </p:ext>
            </p:extLst>
          </p:nvPr>
        </p:nvGraphicFramePr>
        <p:xfrm>
          <a:off x="1828800" y="979714"/>
          <a:ext cx="5105399" cy="3644539"/>
        </p:xfrm>
        <a:graphic>
          <a:graphicData uri="http://schemas.openxmlformats.org/drawingml/2006/table">
            <a:tbl>
              <a:tblPr/>
              <a:tblGrid>
                <a:gridCol w="790894">
                  <a:extLst>
                    <a:ext uri="{9D8B030D-6E8A-4147-A177-3AD203B41FA5}">
                      <a16:colId xmlns:a16="http://schemas.microsoft.com/office/drawing/2014/main" val="1082210269"/>
                    </a:ext>
                  </a:extLst>
                </a:gridCol>
                <a:gridCol w="790894">
                  <a:extLst>
                    <a:ext uri="{9D8B030D-6E8A-4147-A177-3AD203B41FA5}">
                      <a16:colId xmlns:a16="http://schemas.microsoft.com/office/drawing/2014/main" val="1024916992"/>
                    </a:ext>
                  </a:extLst>
                </a:gridCol>
                <a:gridCol w="790894">
                  <a:extLst>
                    <a:ext uri="{9D8B030D-6E8A-4147-A177-3AD203B41FA5}">
                      <a16:colId xmlns:a16="http://schemas.microsoft.com/office/drawing/2014/main" val="2689630163"/>
                    </a:ext>
                  </a:extLst>
                </a:gridCol>
                <a:gridCol w="599118">
                  <a:extLst>
                    <a:ext uri="{9D8B030D-6E8A-4147-A177-3AD203B41FA5}">
                      <a16:colId xmlns:a16="http://schemas.microsoft.com/office/drawing/2014/main" val="3647085712"/>
                    </a:ext>
                  </a:extLst>
                </a:gridCol>
                <a:gridCol w="666903">
                  <a:extLst>
                    <a:ext uri="{9D8B030D-6E8A-4147-A177-3AD203B41FA5}">
                      <a16:colId xmlns:a16="http://schemas.microsoft.com/office/drawing/2014/main" val="1294626463"/>
                    </a:ext>
                  </a:extLst>
                </a:gridCol>
                <a:gridCol w="731873">
                  <a:extLst>
                    <a:ext uri="{9D8B030D-6E8A-4147-A177-3AD203B41FA5}">
                      <a16:colId xmlns:a16="http://schemas.microsoft.com/office/drawing/2014/main" val="535309280"/>
                    </a:ext>
                  </a:extLst>
                </a:gridCol>
                <a:gridCol w="734823">
                  <a:extLst>
                    <a:ext uri="{9D8B030D-6E8A-4147-A177-3AD203B41FA5}">
                      <a16:colId xmlns:a16="http://schemas.microsoft.com/office/drawing/2014/main" val="1499645843"/>
                    </a:ext>
                  </a:extLst>
                </a:gridCol>
              </a:tblGrid>
              <a:tr h="626568">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1" i="0" u="none" strike="noStrike">
                          <a:solidFill>
                            <a:srgbClr val="000000"/>
                          </a:solidFill>
                          <a:effectLst/>
                          <a:latin typeface="Tahoma" panose="020B0604030504040204" pitchFamily="34" charset="0"/>
                        </a:rPr>
                        <a:t>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1" i="0" u="none" strike="noStrike">
                          <a:solidFill>
                            <a:srgbClr val="000000"/>
                          </a:solidFill>
                          <a:effectLst/>
                          <a:latin typeface="Tahoma" panose="020B0604030504040204" pitchFamily="34" charset="0"/>
                        </a:rPr>
                        <a:t>NAV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1" i="0" u="none" strike="noStrike" dirty="0" smtClean="0">
                          <a:solidFill>
                            <a:srgbClr val="000000"/>
                          </a:solidFill>
                          <a:effectLst/>
                          <a:latin typeface="Tahoma" panose="020B0604030504040204" pitchFamily="34" charset="0"/>
                        </a:rPr>
                        <a:t>New LIC </a:t>
                      </a:r>
                      <a:r>
                        <a:rPr lang="en-US" sz="1200" b="1" i="0" u="none" strike="noStrike" dirty="0">
                          <a:solidFill>
                            <a:srgbClr val="000000"/>
                          </a:solidFill>
                          <a:effectLst/>
                          <a:latin typeface="Tahoma" panose="020B0604030504040204" pitchFamily="34" charset="0"/>
                        </a:rPr>
                        <a:t>Rate     100 Crs Slab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1" i="0" u="none" strike="noStrike">
                          <a:solidFill>
                            <a:srgbClr val="000000"/>
                          </a:solidFill>
                          <a:effectLst/>
                          <a:latin typeface="Tahoma" panose="020B0604030504040204" pitchFamily="34" charset="0"/>
                        </a:rPr>
                        <a:t>Closing Fund Balanced (INR Lakhs)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5360500"/>
                  </a:ext>
                </a:extLst>
              </a:tr>
              <a:tr h="417712">
                <a:tc vMerge="1">
                  <a:txBody>
                    <a:bodyPr/>
                    <a:lstStyle/>
                    <a:p>
                      <a:endParaRPr 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1" i="0" u="none" strike="noStrike">
                          <a:solidFill>
                            <a:srgbClr val="000000"/>
                          </a:solidFill>
                          <a:effectLst/>
                          <a:latin typeface="Tahoma" panose="020B0604030504040204" pitchFamily="34" charset="0"/>
                        </a:rPr>
                        <a:t>Bond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1" i="0" u="none" strike="noStrike">
                          <a:solidFill>
                            <a:srgbClr val="000000"/>
                          </a:solidFill>
                          <a:effectLst/>
                          <a:latin typeface="Tahoma" panose="020B0604030504040204" pitchFamily="34" charset="0"/>
                        </a:rPr>
                        <a:t>Balanced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1" i="0" u="none" strike="noStrike">
                          <a:solidFill>
                            <a:srgbClr val="000000"/>
                          </a:solidFill>
                          <a:effectLst/>
                          <a:latin typeface="Tahoma" panose="020B0604030504040204" pitchFamily="34" charset="0"/>
                        </a:rPr>
                        <a:t>LIC Trad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1" i="0" u="none" strike="noStrike">
                          <a:solidFill>
                            <a:srgbClr val="000000"/>
                          </a:solidFill>
                          <a:effectLst/>
                          <a:latin typeface="Tahoma" panose="020B0604030504040204" pitchFamily="34" charset="0"/>
                        </a:rPr>
                        <a:t>Bond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1" i="0" u="none" strike="noStrike">
                          <a:solidFill>
                            <a:srgbClr val="000000"/>
                          </a:solidFill>
                          <a:effectLst/>
                          <a:latin typeface="Tahoma" panose="020B0604030504040204" pitchFamily="34" charset="0"/>
                        </a:rPr>
                        <a:t>Balanced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2006084782"/>
                  </a:ext>
                </a:extLst>
              </a:tr>
              <a:tr h="2088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14-Mar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22.42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38.54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8.75%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9737309"/>
                  </a:ext>
                </a:extLst>
              </a:tr>
              <a:tr h="2192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15-Mar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26.51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50.04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8.90%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rgbClr val="000000"/>
                          </a:solidFill>
                          <a:effectLst/>
                          <a:latin typeface="Tahoma" panose="020B0604030504040204" pitchFamily="34" charset="0"/>
                        </a:rPr>
                        <a:t>1088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1182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1298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7763716"/>
                  </a:ext>
                </a:extLst>
              </a:tr>
              <a:tr h="2192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dirty="0">
                          <a:solidFill>
                            <a:srgbClr val="000000"/>
                          </a:solidFill>
                          <a:effectLst/>
                          <a:latin typeface="Tahoma" panose="020B0604030504040204" pitchFamily="34" charset="0"/>
                        </a:rPr>
                        <a:t>16-Mar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dirty="0" smtClean="0">
                          <a:solidFill>
                            <a:srgbClr val="000000"/>
                          </a:solidFill>
                          <a:effectLst/>
                          <a:latin typeface="Tahoma" panose="020B0604030504040204" pitchFamily="34" charset="0"/>
                        </a:rPr>
                        <a:t>27.40</a:t>
                      </a:r>
                      <a:endParaRPr lang="en-US" sz="1200" b="0" i="0" u="none" strike="noStrike" dirty="0">
                        <a:solidFill>
                          <a:srgbClr val="000000"/>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50.34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8.35%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rgbClr val="000000"/>
                          </a:solidFill>
                          <a:effectLst/>
                          <a:latin typeface="Tahoma" panose="020B0604030504040204" pitchFamily="34" charset="0"/>
                        </a:rPr>
                        <a:t>1184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1222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1306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623179"/>
                  </a:ext>
                </a:extLst>
              </a:tr>
              <a:tr h="2192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17-Mar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31.82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59.22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7.85%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rgbClr val="000000"/>
                          </a:solidFill>
                          <a:effectLst/>
                          <a:latin typeface="Tahoma" panose="020B0604030504040204" pitchFamily="34" charset="0"/>
                        </a:rPr>
                        <a:t>1283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1419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1537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7005097"/>
                  </a:ext>
                </a:extLst>
              </a:tr>
              <a:tr h="2192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18-Mar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33.37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64.09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rgbClr val="000000"/>
                          </a:solidFill>
                          <a:effectLst/>
                          <a:latin typeface="Tahoma" panose="020B0604030504040204" pitchFamily="34" charset="0"/>
                        </a:rPr>
                        <a:t>1384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1488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1663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3496189"/>
                  </a:ext>
                </a:extLst>
              </a:tr>
              <a:tr h="2192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19-Mar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36.15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70.39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7.58%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rgbClr val="000000"/>
                          </a:solidFill>
                          <a:effectLst/>
                          <a:latin typeface="Tahoma" panose="020B0604030504040204" pitchFamily="34" charset="0"/>
                        </a:rPr>
                        <a:t>1490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1612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1826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062616"/>
                  </a:ext>
                </a:extLst>
              </a:tr>
              <a:tr h="2192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20-Mar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40.77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64.16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7.62%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rgbClr val="000000"/>
                          </a:solidFill>
                          <a:effectLst/>
                          <a:latin typeface="Tahoma" panose="020B0604030504040204" pitchFamily="34" charset="0"/>
                        </a:rPr>
                        <a:t>1603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1818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1665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463773"/>
                  </a:ext>
                </a:extLst>
              </a:tr>
              <a:tr h="2192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21-Mar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44.19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89.68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7.06%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rgbClr val="000000"/>
                          </a:solidFill>
                          <a:effectLst/>
                          <a:latin typeface="Tahoma" panose="020B0604030504040204" pitchFamily="34" charset="0"/>
                        </a:rPr>
                        <a:t>1726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1971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2327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7709909"/>
                  </a:ext>
                </a:extLst>
              </a:tr>
              <a:tr h="2192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22-Mar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45.61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102.29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7.01%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rgbClr val="000000"/>
                          </a:solidFill>
                          <a:effectLst/>
                          <a:latin typeface="Tahoma" panose="020B0604030504040204" pitchFamily="34" charset="0"/>
                        </a:rPr>
                        <a:t>1847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2034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2654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1828977"/>
                  </a:ext>
                </a:extLst>
              </a:tr>
              <a:tr h="2192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23-Mar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47.36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103.46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7.11%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rgbClr val="000000"/>
                          </a:solidFill>
                          <a:effectLst/>
                          <a:latin typeface="Tahoma" panose="020B0604030504040204" pitchFamily="34" charset="0"/>
                        </a:rPr>
                        <a:t>1977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a:solidFill>
                            <a:srgbClr val="000000"/>
                          </a:solidFill>
                          <a:effectLst/>
                          <a:latin typeface="Tahoma" panose="020B0604030504040204" pitchFamily="34" charset="0"/>
                        </a:rPr>
                        <a:t>2112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0" i="0" u="none" strike="noStrike" dirty="0">
                          <a:solidFill>
                            <a:srgbClr val="000000"/>
                          </a:solidFill>
                          <a:effectLst/>
                          <a:latin typeface="Tahoma" panose="020B0604030504040204" pitchFamily="34" charset="0"/>
                        </a:rPr>
                        <a:t>2684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9095742"/>
                  </a:ext>
                </a:extLst>
              </a:tr>
              <a:tr h="208856">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1" i="0" u="none" strike="noStrike" dirty="0">
                          <a:solidFill>
                            <a:srgbClr val="000000"/>
                          </a:solidFill>
                          <a:effectLst/>
                          <a:latin typeface="Tahoma" panose="020B0604030504040204" pitchFamily="34" charset="0"/>
                        </a:rPr>
                        <a:t>Alpha over LIC New Plan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1" i="0" u="none" strike="noStrike">
                          <a:solidFill>
                            <a:srgbClr val="000000"/>
                          </a:solidFill>
                          <a:effectLst/>
                          <a:latin typeface="Tahoma" panose="020B0604030504040204" pitchFamily="34" charset="0"/>
                        </a:rPr>
                        <a:t>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1" i="0" u="none" strike="noStrike">
                          <a:solidFill>
                            <a:srgbClr val="000000"/>
                          </a:solidFill>
                          <a:effectLst/>
                          <a:latin typeface="Tahoma" panose="020B0604030504040204" pitchFamily="34" charset="0"/>
                        </a:rPr>
                        <a:t>708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3203199303"/>
                  </a:ext>
                </a:extLst>
              </a:tr>
              <a:tr h="208856">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1" i="0" u="none" strike="noStrike" dirty="0">
                          <a:solidFill>
                            <a:srgbClr val="000000"/>
                          </a:solidFill>
                          <a:effectLst/>
                          <a:latin typeface="Tahoma" panose="020B0604030504040204" pitchFamily="34" charset="0"/>
                        </a:rPr>
                        <a:t>Alpha % over LIC New Plan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1" i="0" u="none" strike="noStrike">
                          <a:solidFill>
                            <a:srgbClr val="000000"/>
                          </a:solidFill>
                          <a:effectLst/>
                          <a:latin typeface="Tahoma" panose="020B0604030504040204" pitchFamily="34" charset="0"/>
                        </a:rPr>
                        <a:t>6.86%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200" b="1" i="0" u="none" strike="noStrike" dirty="0">
                          <a:solidFill>
                            <a:srgbClr val="000000"/>
                          </a:solidFill>
                          <a:effectLst/>
                          <a:latin typeface="Tahoma" panose="020B0604030504040204" pitchFamily="34" charset="0"/>
                        </a:rPr>
                        <a:t>33.50%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861098791"/>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2597379178"/>
              </p:ext>
            </p:extLst>
          </p:nvPr>
        </p:nvGraphicFramePr>
        <p:xfrm>
          <a:off x="7093131" y="1143000"/>
          <a:ext cx="4846320" cy="3534253"/>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p:cNvSpPr txBox="1"/>
          <p:nvPr/>
        </p:nvSpPr>
        <p:spPr>
          <a:xfrm>
            <a:off x="1828800" y="4971166"/>
            <a:ext cx="9791114" cy="1477328"/>
          </a:xfrm>
          <a:prstGeom prst="rect">
            <a:avLst/>
          </a:prstGeom>
          <a:noFill/>
        </p:spPr>
        <p:txBody>
          <a:bodyPr wrap="square" rtlCol="0">
            <a:spAutoFit/>
          </a:bodyPr>
          <a:lstStyle/>
          <a:p>
            <a:pPr marL="342900" indent="-342900">
              <a:buFont typeface="+mj-lt"/>
              <a:buAutoNum type="arabicPeriod"/>
              <a:defRPr/>
            </a:pPr>
            <a:r>
              <a:rPr lang="en-US" dirty="0" smtClean="0">
                <a:solidFill>
                  <a:prstClr val="black"/>
                </a:solidFill>
                <a:latin typeface="Calibri"/>
              </a:rPr>
              <a:t>Duration Funds will out perform the non-duration funds. Returns reflection of Asset Allocation strategies</a:t>
            </a:r>
          </a:p>
          <a:p>
            <a:pPr marL="342900" indent="-342900">
              <a:buFont typeface="+mj-lt"/>
              <a:buAutoNum type="arabicPeriod"/>
              <a:defRPr/>
            </a:pPr>
            <a:r>
              <a:rPr lang="en-US" dirty="0" smtClean="0">
                <a:solidFill>
                  <a:prstClr val="black"/>
                </a:solidFill>
                <a:latin typeface="Calibri"/>
                <a:sym typeface="Wingdings" panose="05000000000000000000" pitchFamily="2" charset="2"/>
              </a:rPr>
              <a:t>By achieving  ALM Goals, Liability and Asset will glide in the same direction</a:t>
            </a:r>
          </a:p>
          <a:p>
            <a:pPr marL="342900" indent="-342900">
              <a:buFont typeface="+mj-lt"/>
              <a:buAutoNum type="arabicPeriod"/>
              <a:defRPr/>
            </a:pPr>
            <a:r>
              <a:rPr lang="en-US" dirty="0" smtClean="0">
                <a:solidFill>
                  <a:prstClr val="black"/>
                </a:solidFill>
                <a:latin typeface="Calibri"/>
                <a:sym typeface="Wingdings" panose="05000000000000000000" pitchFamily="2" charset="2"/>
              </a:rPr>
              <a:t>Asset or Liability Growth rates,  influenced by respective duration</a:t>
            </a:r>
          </a:p>
          <a:p>
            <a:pPr marL="342900" indent="-342900">
              <a:buFont typeface="+mj-lt"/>
              <a:buAutoNum type="arabicPeriod"/>
              <a:defRPr/>
            </a:pPr>
            <a:r>
              <a:rPr lang="en-US" dirty="0" smtClean="0">
                <a:solidFill>
                  <a:prstClr val="black"/>
                </a:solidFill>
                <a:latin typeface="Calibri"/>
              </a:rPr>
              <a:t>Duration Funds </a:t>
            </a:r>
            <a:r>
              <a:rPr lang="en-US" dirty="0" smtClean="0">
                <a:solidFill>
                  <a:prstClr val="black"/>
                </a:solidFill>
                <a:latin typeface="Calibri"/>
                <a:sym typeface="Wingdings" panose="05000000000000000000" pitchFamily="2" charset="2"/>
              </a:rPr>
              <a:t>Net Funding Gap Focus</a:t>
            </a:r>
          </a:p>
        </p:txBody>
      </p:sp>
      <p:sp>
        <p:nvSpPr>
          <p:cNvPr id="13" name="Title 1"/>
          <p:cNvSpPr txBox="1">
            <a:spLocks/>
          </p:cNvSpPr>
          <p:nvPr/>
        </p:nvSpPr>
        <p:spPr>
          <a:xfrm>
            <a:off x="0" y="0"/>
            <a:ext cx="8007532" cy="653143"/>
          </a:xfrm>
          <a:prstGeom prst="rect">
            <a:avLst/>
          </a:prstGeom>
          <a:solidFill>
            <a:srgbClr val="002060"/>
          </a:solidFill>
        </p:spPr>
        <p:txBody>
          <a:bodyPr vert="horz" lIns="91440" tIns="45720" rIns="91440" bIns="45720" rtlCol="0" anchor="ctr">
            <a:norm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defRPr/>
            </a:pPr>
            <a:r>
              <a:rPr lang="en-US" sz="2400" b="1" dirty="0" smtClean="0">
                <a:solidFill>
                  <a:prstClr val="white"/>
                </a:solidFill>
                <a:latin typeface="Calibri" panose="020F0502020204030204" pitchFamily="34" charset="0"/>
                <a:cs typeface="Calibri" panose="020F0502020204030204" pitchFamily="34" charset="0"/>
              </a:rPr>
              <a:t>Glide towards Duration Funds  </a:t>
            </a:r>
            <a:endParaRPr lang="en-US" sz="2400"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2260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13" name="Title 1"/>
          <p:cNvSpPr txBox="1">
            <a:spLocks/>
          </p:cNvSpPr>
          <p:nvPr/>
        </p:nvSpPr>
        <p:spPr>
          <a:xfrm>
            <a:off x="0" y="0"/>
            <a:ext cx="8007532" cy="653143"/>
          </a:xfrm>
          <a:prstGeom prst="rect">
            <a:avLst/>
          </a:prstGeom>
          <a:solidFill>
            <a:srgbClr val="002060"/>
          </a:solidFill>
        </p:spPr>
        <p:txBody>
          <a:bodyPr vert="horz" lIns="91440" tIns="45720" rIns="91440" bIns="45720" rtlCol="0" anchor="ctr">
            <a:norm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alibri" panose="020F0502020204030204" pitchFamily="34" charset="0"/>
                <a:ea typeface="+mj-ea"/>
                <a:cs typeface="Calibri" panose="020F0502020204030204" pitchFamily="34" charset="0"/>
              </a:rPr>
              <a:t>Glide towards Duration Funds – Kotak Bond</a:t>
            </a:r>
            <a:r>
              <a:rPr kumimoji="0" lang="en-US" sz="2400" b="1" i="0" u="none" strike="noStrike" kern="1200" cap="none" spc="0" normalizeH="0" noProof="0" dirty="0" smtClean="0">
                <a:ln>
                  <a:noFill/>
                </a:ln>
                <a:solidFill>
                  <a:prstClr val="white"/>
                </a:solidFill>
                <a:effectLst/>
                <a:uLnTx/>
                <a:uFillTx/>
                <a:latin typeface="Calibri" panose="020F0502020204030204" pitchFamily="34" charset="0"/>
                <a:ea typeface="+mj-ea"/>
                <a:cs typeface="Calibri" panose="020F0502020204030204" pitchFamily="34" charset="0"/>
              </a:rPr>
              <a:t> Fund</a:t>
            </a:r>
            <a:r>
              <a:rPr kumimoji="0" lang="en-US" sz="2400" b="1" i="0" u="none" strike="noStrike" kern="1200" cap="none" spc="0" normalizeH="0" baseline="0" noProof="0" dirty="0" smtClean="0">
                <a:ln>
                  <a:noFill/>
                </a:ln>
                <a:solidFill>
                  <a:prstClr val="white"/>
                </a:solidFill>
                <a:effectLst/>
                <a:uLnTx/>
                <a:uFillTx/>
                <a:latin typeface="Calibri" panose="020F0502020204030204" pitchFamily="34" charset="0"/>
                <a:ea typeface="+mj-ea"/>
                <a:cs typeface="Calibri" panose="020F0502020204030204" pitchFamily="34" charset="0"/>
              </a:rPr>
              <a:t> </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sp>
        <p:nvSpPr>
          <p:cNvPr id="4" name="Rectangle 3"/>
          <p:cNvSpPr/>
          <p:nvPr/>
        </p:nvSpPr>
        <p:spPr>
          <a:xfrm>
            <a:off x="8915400" y="1524000"/>
            <a:ext cx="2990346" cy="3754874"/>
          </a:xfrm>
          <a:prstGeom prst="rect">
            <a:avLst/>
          </a:prstGeom>
        </p:spPr>
        <p:txBody>
          <a:bodyPr wrap="square">
            <a:spAutoFit/>
          </a:bodyPr>
          <a:lstStyle/>
          <a:p>
            <a:pPr marL="342900" lvl="0" indent="-342900" algn="just">
              <a:buFont typeface="+mj-lt"/>
              <a:buAutoNum type="arabicPeriod"/>
              <a:defRPr/>
            </a:pPr>
            <a:r>
              <a:rPr lang="en-US" sz="1400" dirty="0">
                <a:solidFill>
                  <a:prstClr val="black"/>
                </a:solidFill>
                <a:latin typeface="Calibri" panose="020F0502020204030204" pitchFamily="34" charset="0"/>
                <a:ea typeface="Tahoma" pitchFamily="34" charset="0"/>
                <a:cs typeface="Calibri" panose="020F0502020204030204" pitchFamily="34" charset="0"/>
              </a:rPr>
              <a:t>INR </a:t>
            </a:r>
            <a:r>
              <a:rPr lang="en-US" sz="1400" dirty="0" smtClean="0">
                <a:solidFill>
                  <a:prstClr val="black"/>
                </a:solidFill>
                <a:latin typeface="Calibri" panose="020F0502020204030204" pitchFamily="34" charset="0"/>
                <a:ea typeface="Tahoma" pitchFamily="34" charset="0"/>
                <a:cs typeface="Calibri" panose="020F0502020204030204" pitchFamily="34" charset="0"/>
              </a:rPr>
              <a:t>2293 </a:t>
            </a:r>
            <a:r>
              <a:rPr lang="en-US" sz="1400" dirty="0">
                <a:solidFill>
                  <a:prstClr val="black"/>
                </a:solidFill>
                <a:latin typeface="Calibri" panose="020F0502020204030204" pitchFamily="34" charset="0"/>
                <a:ea typeface="Tahoma" pitchFamily="34" charset="0"/>
                <a:cs typeface="Calibri" panose="020F0502020204030204" pitchFamily="34" charset="0"/>
              </a:rPr>
              <a:t>invested in </a:t>
            </a:r>
            <a:r>
              <a:rPr lang="en-US" sz="1400" dirty="0" smtClean="0">
                <a:solidFill>
                  <a:prstClr val="black"/>
                </a:solidFill>
                <a:latin typeface="Calibri" panose="020F0502020204030204" pitchFamily="34" charset="0"/>
                <a:ea typeface="Tahoma" pitchFamily="34" charset="0"/>
                <a:cs typeface="Calibri" panose="020F0502020204030204" pitchFamily="34" charset="0"/>
              </a:rPr>
              <a:t>June’13 </a:t>
            </a:r>
            <a:r>
              <a:rPr lang="en-US" sz="1400" dirty="0">
                <a:solidFill>
                  <a:prstClr val="black"/>
                </a:solidFill>
                <a:latin typeface="Calibri" panose="020F0502020204030204" pitchFamily="34" charset="0"/>
                <a:ea typeface="Tahoma" pitchFamily="34" charset="0"/>
                <a:cs typeface="Calibri" panose="020F0502020204030204" pitchFamily="34" charset="0"/>
              </a:rPr>
              <a:t>grows to INR </a:t>
            </a:r>
            <a:r>
              <a:rPr lang="en-US" sz="1400" dirty="0" smtClean="0">
                <a:solidFill>
                  <a:prstClr val="black"/>
                </a:solidFill>
                <a:latin typeface="Calibri" panose="020F0502020204030204" pitchFamily="34" charset="0"/>
                <a:ea typeface="Tahoma" pitchFamily="34" charset="0"/>
                <a:cs typeface="Calibri" panose="020F0502020204030204" pitchFamily="34" charset="0"/>
              </a:rPr>
              <a:t>4840 </a:t>
            </a:r>
            <a:r>
              <a:rPr lang="en-US" sz="1400" dirty="0">
                <a:solidFill>
                  <a:prstClr val="black"/>
                </a:solidFill>
                <a:latin typeface="Calibri" panose="020F0502020204030204" pitchFamily="34" charset="0"/>
                <a:ea typeface="Tahoma" pitchFamily="34" charset="0"/>
                <a:cs typeface="Calibri" panose="020F0502020204030204" pitchFamily="34" charset="0"/>
              </a:rPr>
              <a:t>in </a:t>
            </a:r>
            <a:r>
              <a:rPr lang="en-US" sz="1400" dirty="0" smtClean="0">
                <a:solidFill>
                  <a:prstClr val="black"/>
                </a:solidFill>
                <a:latin typeface="Calibri" panose="020F0502020204030204" pitchFamily="34" charset="0"/>
                <a:ea typeface="Tahoma" pitchFamily="34" charset="0"/>
                <a:cs typeface="Calibri" panose="020F0502020204030204" pitchFamily="34" charset="0"/>
              </a:rPr>
              <a:t>June’23 </a:t>
            </a:r>
            <a:r>
              <a:rPr lang="en-US" sz="1400" dirty="0">
                <a:solidFill>
                  <a:prstClr val="black"/>
                </a:solidFill>
                <a:latin typeface="Calibri" panose="020F0502020204030204" pitchFamily="34" charset="0"/>
                <a:ea typeface="Tahoma" pitchFamily="34" charset="0"/>
                <a:cs typeface="Calibri" panose="020F0502020204030204" pitchFamily="34" charset="0"/>
              </a:rPr>
              <a:t>giving a 10 year returns of </a:t>
            </a:r>
            <a:r>
              <a:rPr lang="en-US" sz="1400" dirty="0" smtClean="0">
                <a:solidFill>
                  <a:prstClr val="black"/>
                </a:solidFill>
                <a:latin typeface="Calibri" panose="020F0502020204030204" pitchFamily="34" charset="0"/>
                <a:ea typeface="Tahoma" pitchFamily="34" charset="0"/>
                <a:cs typeface="Calibri" panose="020F0502020204030204" pitchFamily="34" charset="0"/>
              </a:rPr>
              <a:t>7.80%, </a:t>
            </a:r>
            <a:r>
              <a:rPr lang="en-US" sz="1400" dirty="0">
                <a:solidFill>
                  <a:prstClr val="black"/>
                </a:solidFill>
                <a:latin typeface="Calibri" panose="020F0502020204030204" pitchFamily="34" charset="0"/>
                <a:ea typeface="Tahoma" pitchFamily="34" charset="0"/>
                <a:cs typeface="Calibri" panose="020F0502020204030204" pitchFamily="34" charset="0"/>
              </a:rPr>
              <a:t>for this  cohort of investment (Std. FMC before RA/LA)</a:t>
            </a:r>
          </a:p>
          <a:p>
            <a:pPr marL="342900" lvl="0" indent="-342900" algn="just">
              <a:buFont typeface="+mj-lt"/>
              <a:buAutoNum type="arabicPeriod"/>
              <a:defRPr/>
            </a:pPr>
            <a:r>
              <a:rPr lang="en-US" sz="1400" dirty="0">
                <a:solidFill>
                  <a:prstClr val="black"/>
                </a:solidFill>
                <a:latin typeface="Calibri" panose="020F0502020204030204" pitchFamily="34" charset="0"/>
                <a:ea typeface="Tahoma" pitchFamily="34" charset="0"/>
                <a:cs typeface="Calibri" panose="020F0502020204030204" pitchFamily="34" charset="0"/>
              </a:rPr>
              <a:t>Key is to invest across interest rate cycles as </a:t>
            </a:r>
            <a:r>
              <a:rPr lang="en-US" sz="1400" dirty="0" smtClean="0">
                <a:solidFill>
                  <a:prstClr val="black"/>
                </a:solidFill>
                <a:latin typeface="Calibri" panose="020F0502020204030204" pitchFamily="34" charset="0"/>
                <a:ea typeface="Tahoma" pitchFamily="34" charset="0"/>
                <a:cs typeface="Calibri" panose="020F0502020204030204" pitchFamily="34" charset="0"/>
              </a:rPr>
              <a:t>asset returns are dynamic for each cohort</a:t>
            </a:r>
          </a:p>
          <a:p>
            <a:pPr marL="342900" lvl="0" indent="-342900" algn="just">
              <a:buFont typeface="+mj-lt"/>
              <a:buAutoNum type="arabicPeriod"/>
              <a:defRPr/>
            </a:pPr>
            <a:r>
              <a:rPr lang="en-US" sz="1400" dirty="0" smtClean="0">
                <a:solidFill>
                  <a:prstClr val="black"/>
                </a:solidFill>
                <a:latin typeface="Calibri" panose="020F0502020204030204" pitchFamily="34" charset="0"/>
                <a:ea typeface="Tahoma" pitchFamily="34" charset="0"/>
                <a:cs typeface="Calibri" panose="020F0502020204030204" pitchFamily="34" charset="0"/>
              </a:rPr>
              <a:t>Average Returns to be the focus</a:t>
            </a:r>
            <a:endParaRPr lang="en-US" sz="1400" dirty="0">
              <a:solidFill>
                <a:prstClr val="black"/>
              </a:solidFill>
              <a:latin typeface="Calibri" panose="020F0502020204030204" pitchFamily="34" charset="0"/>
              <a:ea typeface="Tahoma" pitchFamily="34" charset="0"/>
              <a:cs typeface="Calibri" panose="020F0502020204030204" pitchFamily="34" charset="0"/>
            </a:endParaRPr>
          </a:p>
          <a:p>
            <a:pPr marL="342900" lvl="0" indent="-342900" algn="just">
              <a:buFont typeface="+mj-lt"/>
              <a:buAutoNum type="arabicPeriod"/>
              <a:defRPr/>
            </a:pPr>
            <a:r>
              <a:rPr lang="en-US" sz="1400" dirty="0">
                <a:solidFill>
                  <a:prstClr val="black"/>
                </a:solidFill>
                <a:latin typeface="Calibri" panose="020F0502020204030204" pitchFamily="34" charset="0"/>
                <a:ea typeface="Tahoma" pitchFamily="34" charset="0"/>
                <a:cs typeface="Calibri" panose="020F0502020204030204" pitchFamily="34" charset="0"/>
              </a:rPr>
              <a:t>Probability of capital loss on a 12 month horizon is very remote, in the absence of credit risks </a:t>
            </a:r>
          </a:p>
          <a:p>
            <a:pPr marL="342900" lvl="0" indent="-342900" algn="just">
              <a:buFont typeface="+mj-lt"/>
              <a:buAutoNum type="arabicPeriod"/>
              <a:defRPr/>
            </a:pPr>
            <a:r>
              <a:rPr lang="en-US" sz="1400" dirty="0">
                <a:solidFill>
                  <a:prstClr val="black"/>
                </a:solidFill>
                <a:latin typeface="Calibri" panose="020F0502020204030204" pitchFamily="34" charset="0"/>
                <a:ea typeface="Tahoma" pitchFamily="34" charset="0"/>
                <a:cs typeface="Calibri" panose="020F0502020204030204" pitchFamily="34" charset="0"/>
              </a:rPr>
              <a:t>IND AS19 allows by smoothening through OCI and no impact to P&amp;L . With ALM, the glide path of Asset &amp; Liability will be in the same direction</a:t>
            </a:r>
          </a:p>
        </p:txBody>
      </p:sp>
      <p:graphicFrame>
        <p:nvGraphicFramePr>
          <p:cNvPr id="9" name="Table 8"/>
          <p:cNvGraphicFramePr>
            <a:graphicFrameLocks noGrp="1"/>
          </p:cNvGraphicFramePr>
          <p:nvPr>
            <p:extLst>
              <p:ext uri="{D42A27DB-BD31-4B8C-83A1-F6EECF244321}">
                <p14:modId xmlns:p14="http://schemas.microsoft.com/office/powerpoint/2010/main" val="4135266761"/>
              </p:ext>
            </p:extLst>
          </p:nvPr>
        </p:nvGraphicFramePr>
        <p:xfrm>
          <a:off x="1828803" y="762005"/>
          <a:ext cx="6843420" cy="5867394"/>
        </p:xfrm>
        <a:graphic>
          <a:graphicData uri="http://schemas.openxmlformats.org/drawingml/2006/table">
            <a:tbl>
              <a:tblPr/>
              <a:tblGrid>
                <a:gridCol w="760380">
                  <a:extLst>
                    <a:ext uri="{9D8B030D-6E8A-4147-A177-3AD203B41FA5}">
                      <a16:colId xmlns:a16="http://schemas.microsoft.com/office/drawing/2014/main" val="1946429479"/>
                    </a:ext>
                  </a:extLst>
                </a:gridCol>
                <a:gridCol w="760380">
                  <a:extLst>
                    <a:ext uri="{9D8B030D-6E8A-4147-A177-3AD203B41FA5}">
                      <a16:colId xmlns:a16="http://schemas.microsoft.com/office/drawing/2014/main" val="889606777"/>
                    </a:ext>
                  </a:extLst>
                </a:gridCol>
                <a:gridCol w="760380">
                  <a:extLst>
                    <a:ext uri="{9D8B030D-6E8A-4147-A177-3AD203B41FA5}">
                      <a16:colId xmlns:a16="http://schemas.microsoft.com/office/drawing/2014/main" val="3717155303"/>
                    </a:ext>
                  </a:extLst>
                </a:gridCol>
                <a:gridCol w="760380">
                  <a:extLst>
                    <a:ext uri="{9D8B030D-6E8A-4147-A177-3AD203B41FA5}">
                      <a16:colId xmlns:a16="http://schemas.microsoft.com/office/drawing/2014/main" val="1118092979"/>
                    </a:ext>
                  </a:extLst>
                </a:gridCol>
                <a:gridCol w="760380">
                  <a:extLst>
                    <a:ext uri="{9D8B030D-6E8A-4147-A177-3AD203B41FA5}">
                      <a16:colId xmlns:a16="http://schemas.microsoft.com/office/drawing/2014/main" val="4176728964"/>
                    </a:ext>
                  </a:extLst>
                </a:gridCol>
                <a:gridCol w="760380">
                  <a:extLst>
                    <a:ext uri="{9D8B030D-6E8A-4147-A177-3AD203B41FA5}">
                      <a16:colId xmlns:a16="http://schemas.microsoft.com/office/drawing/2014/main" val="3060189242"/>
                    </a:ext>
                  </a:extLst>
                </a:gridCol>
                <a:gridCol w="760380">
                  <a:extLst>
                    <a:ext uri="{9D8B030D-6E8A-4147-A177-3AD203B41FA5}">
                      <a16:colId xmlns:a16="http://schemas.microsoft.com/office/drawing/2014/main" val="577267195"/>
                    </a:ext>
                  </a:extLst>
                </a:gridCol>
                <a:gridCol w="760380">
                  <a:extLst>
                    <a:ext uri="{9D8B030D-6E8A-4147-A177-3AD203B41FA5}">
                      <a16:colId xmlns:a16="http://schemas.microsoft.com/office/drawing/2014/main" val="1328017674"/>
                    </a:ext>
                  </a:extLst>
                </a:gridCol>
                <a:gridCol w="760380">
                  <a:extLst>
                    <a:ext uri="{9D8B030D-6E8A-4147-A177-3AD203B41FA5}">
                      <a16:colId xmlns:a16="http://schemas.microsoft.com/office/drawing/2014/main" val="1022822668"/>
                    </a:ext>
                  </a:extLst>
                </a:gridCol>
              </a:tblGrid>
              <a:tr h="255104">
                <a:tc gridSpan="9">
                  <a:txBody>
                    <a:bodyPr/>
                    <a:lstStyle/>
                    <a:p>
                      <a:pPr algn="ctr" rtl="0" fontAlgn="ctr"/>
                      <a:r>
                        <a:rPr lang="en-US" sz="1600" b="1" i="0" u="none" strike="noStrike" dirty="0">
                          <a:solidFill>
                            <a:srgbClr val="000000"/>
                          </a:solidFill>
                          <a:effectLst/>
                          <a:latin typeface="Calibri" panose="020F0502020204030204" pitchFamily="34" charset="0"/>
                        </a:rPr>
                        <a:t>Kotak Bond Fund NAV Rolling Returns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62824268"/>
                  </a:ext>
                </a:extLst>
              </a:tr>
              <a:tr h="510210">
                <a:tc>
                  <a:txBody>
                    <a:bodyPr/>
                    <a:lstStyle/>
                    <a:p>
                      <a:pPr algn="ctr" rtl="0" fontAlgn="ctr"/>
                      <a:r>
                        <a:rPr lang="en-US" sz="1600" b="1" i="0" u="none" strike="noStrike" dirty="0">
                          <a:solidFill>
                            <a:srgbClr val="000000"/>
                          </a:solidFill>
                          <a:effectLst/>
                          <a:latin typeface="Calibri" panose="020F050202020403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600" b="1" i="0" u="none" strike="noStrike">
                          <a:solidFill>
                            <a:srgbClr val="000000"/>
                          </a:solidFill>
                          <a:effectLst/>
                          <a:latin typeface="Calibri" panose="020F0502020204030204" pitchFamily="34" charset="0"/>
                        </a:rPr>
                        <a:t>GSEC 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600" b="1" i="0" u="none" strike="noStrike">
                          <a:solidFill>
                            <a:srgbClr val="000000"/>
                          </a:solidFill>
                          <a:effectLst/>
                          <a:latin typeface="Calibri" panose="020F0502020204030204" pitchFamily="34" charset="0"/>
                        </a:rPr>
                        <a:t>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600" b="1" i="0" u="none" strike="noStrike">
                          <a:solidFill>
                            <a:srgbClr val="000000"/>
                          </a:solidFill>
                          <a:effectLst/>
                          <a:latin typeface="Calibri" panose="020F0502020204030204" pitchFamily="34" charset="0"/>
                        </a:rPr>
                        <a:t>Bond NAV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600" b="1" i="0" u="none" strike="noStrike">
                          <a:solidFill>
                            <a:srgbClr val="000000"/>
                          </a:solidFill>
                          <a:effectLst/>
                          <a:latin typeface="Calibri" panose="020F0502020204030204" pitchFamily="34" charset="0"/>
                        </a:rPr>
                        <a:t>1yr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600" b="1" i="0" u="none" strike="noStrike">
                          <a:solidFill>
                            <a:srgbClr val="000000"/>
                          </a:solidFill>
                          <a:effectLst/>
                          <a:latin typeface="Calibri" panose="020F0502020204030204" pitchFamily="34" charset="0"/>
                        </a:rPr>
                        <a:t>3yr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600" b="1" i="0" u="none" strike="noStrike">
                          <a:solidFill>
                            <a:srgbClr val="000000"/>
                          </a:solidFill>
                          <a:effectLst/>
                          <a:latin typeface="Calibri" panose="020F0502020204030204" pitchFamily="34" charset="0"/>
                        </a:rPr>
                        <a:t>5yr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600" b="1" i="0" u="none" strike="noStrike">
                          <a:solidFill>
                            <a:srgbClr val="000000"/>
                          </a:solidFill>
                          <a:effectLst/>
                          <a:latin typeface="Calibri" panose="020F0502020204030204" pitchFamily="34" charset="0"/>
                        </a:rPr>
                        <a:t>7yr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600" b="1" i="0" u="none" strike="noStrike">
                          <a:solidFill>
                            <a:srgbClr val="000000"/>
                          </a:solidFill>
                          <a:effectLst/>
                          <a:latin typeface="Calibri" panose="020F0502020204030204" pitchFamily="34" charset="0"/>
                        </a:rPr>
                        <a:t>10yr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677104277"/>
                  </a:ext>
                </a:extLst>
              </a:tr>
              <a:tr h="255104">
                <a:tc>
                  <a:txBody>
                    <a:bodyPr/>
                    <a:lstStyle/>
                    <a:p>
                      <a:pPr algn="ctr" rtl="0" fontAlgn="ctr"/>
                      <a:r>
                        <a:rPr lang="en-US" sz="16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8.19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7-Jun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2269"/>
                  </a:ext>
                </a:extLst>
              </a:tr>
              <a:tr h="255104">
                <a:tc>
                  <a:txBody>
                    <a:bodyPr/>
                    <a:lstStyle/>
                    <a:p>
                      <a:pPr algn="ctr" rtl="0" fontAlgn="ctr"/>
                      <a:r>
                        <a:rPr lang="en-US" sz="16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8.71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600" b="0" i="0" u="none" strike="noStrike">
                          <a:solidFill>
                            <a:srgbClr val="000000"/>
                          </a:solidFill>
                          <a:effectLst/>
                          <a:latin typeface="Calibri" panose="020F0502020204030204" pitchFamily="34" charset="0"/>
                        </a:rPr>
                        <a:t>8-Jun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12.77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3175744"/>
                  </a:ext>
                </a:extLst>
              </a:tr>
              <a:tr h="255104">
                <a:tc>
                  <a:txBody>
                    <a:bodyPr/>
                    <a:lstStyle/>
                    <a:p>
                      <a:pPr algn="ctr" rtl="0" fontAlgn="ctr"/>
                      <a:r>
                        <a:rPr lang="en-US" sz="16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7.01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600" b="0" i="0" u="none" strike="noStrike">
                          <a:solidFill>
                            <a:srgbClr val="000000"/>
                          </a:solidFill>
                          <a:effectLst/>
                          <a:latin typeface="Calibri" panose="020F0502020204030204" pitchFamily="34" charset="0"/>
                        </a:rPr>
                        <a:t>9-Jun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15.38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20.4%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5045355"/>
                  </a:ext>
                </a:extLst>
              </a:tr>
              <a:tr h="255104">
                <a:tc>
                  <a:txBody>
                    <a:bodyPr/>
                    <a:lstStyle/>
                    <a:p>
                      <a:pPr algn="ctr" rtl="0" fontAlgn="ctr"/>
                      <a:r>
                        <a:rPr lang="en-US" sz="16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7.56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600" b="0" i="0" u="none" strike="noStrike">
                          <a:solidFill>
                            <a:srgbClr val="000000"/>
                          </a:solidFill>
                          <a:effectLst/>
                          <a:latin typeface="Calibri" panose="020F0502020204030204" pitchFamily="34" charset="0"/>
                        </a:rPr>
                        <a:t>10-Jun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16.95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7687887"/>
                  </a:ext>
                </a:extLst>
              </a:tr>
              <a:tr h="255104">
                <a:tc>
                  <a:txBody>
                    <a:bodyPr/>
                    <a:lstStyle/>
                    <a:p>
                      <a:pPr algn="ctr" rtl="0" fontAlgn="ctr"/>
                      <a:r>
                        <a:rPr lang="en-US" sz="16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8.33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600" b="0" i="0" u="none" strike="noStrike">
                          <a:solidFill>
                            <a:srgbClr val="000000"/>
                          </a:solidFill>
                          <a:effectLst/>
                          <a:latin typeface="Calibri" panose="020F0502020204030204" pitchFamily="34" charset="0"/>
                        </a:rPr>
                        <a:t>11-Jun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18.02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2944792"/>
                  </a:ext>
                </a:extLst>
              </a:tr>
              <a:tr h="255104">
                <a:tc>
                  <a:txBody>
                    <a:bodyPr/>
                    <a:lstStyle/>
                    <a:p>
                      <a:pPr algn="ctr" rtl="0" fontAlgn="ctr"/>
                      <a:r>
                        <a:rPr lang="en-US" sz="16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rPr>
                        <a:t>8.39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600" b="0" i="0" u="none" strike="noStrike">
                          <a:solidFill>
                            <a:srgbClr val="000000"/>
                          </a:solidFill>
                          <a:effectLst/>
                          <a:latin typeface="Calibri" panose="020F0502020204030204" pitchFamily="34" charset="0"/>
                        </a:rPr>
                        <a:t>12-Jun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191577"/>
                  </a:ext>
                </a:extLst>
              </a:tr>
              <a:tr h="255104">
                <a:tc>
                  <a:txBody>
                    <a:bodyPr/>
                    <a:lstStyle/>
                    <a:p>
                      <a:pPr algn="ctr" rtl="0" fontAlgn="ctr"/>
                      <a:r>
                        <a:rPr lang="en-US" sz="1600" b="0"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7.44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600" b="0" i="0" u="none" strike="noStrike">
                          <a:solidFill>
                            <a:srgbClr val="000000"/>
                          </a:solidFill>
                          <a:effectLst/>
                          <a:latin typeface="Calibri" panose="020F0502020204030204" pitchFamily="34" charset="0"/>
                        </a:rPr>
                        <a:t>13-Jun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22.93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4394938"/>
                  </a:ext>
                </a:extLst>
              </a:tr>
              <a:tr h="255104">
                <a:tc>
                  <a:txBody>
                    <a:bodyPr/>
                    <a:lstStyle/>
                    <a:p>
                      <a:pPr algn="ctr" rtl="0" fontAlgn="ctr"/>
                      <a:r>
                        <a:rPr lang="en-US" sz="1600" b="0"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8.74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600" b="0" i="0" u="none" strike="noStrike">
                          <a:solidFill>
                            <a:srgbClr val="000000"/>
                          </a:solidFill>
                          <a:effectLst/>
                          <a:latin typeface="Calibri" panose="020F0502020204030204" pitchFamily="34" charset="0"/>
                        </a:rPr>
                        <a:t>14-Jun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23.71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04491"/>
                  </a:ext>
                </a:extLst>
              </a:tr>
              <a:tr h="255104">
                <a:tc>
                  <a:txBody>
                    <a:bodyPr/>
                    <a:lstStyle/>
                    <a:p>
                      <a:pPr algn="ctr" rtl="0" fontAlgn="ctr"/>
                      <a:r>
                        <a:rPr lang="en-US" sz="1600" b="0" i="0" u="none" strike="noStrike">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7.86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600" b="0" i="0" u="none" strike="noStrike">
                          <a:solidFill>
                            <a:srgbClr val="000000"/>
                          </a:solidFill>
                          <a:effectLst/>
                          <a:latin typeface="Calibri" panose="020F0502020204030204" pitchFamily="34" charset="0"/>
                        </a:rPr>
                        <a:t>15-Jun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26.51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878968"/>
                  </a:ext>
                </a:extLst>
              </a:tr>
              <a:tr h="255104">
                <a:tc>
                  <a:txBody>
                    <a:bodyPr/>
                    <a:lstStyle/>
                    <a:p>
                      <a:pPr algn="ctr" rtl="0" fontAlgn="ctr"/>
                      <a:r>
                        <a:rPr lang="en-US" sz="1600" b="0" i="0" u="none" strike="noStrike">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7.45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600" b="0" i="0" u="none" strike="noStrike">
                          <a:solidFill>
                            <a:srgbClr val="000000"/>
                          </a:solidFill>
                          <a:effectLst/>
                          <a:latin typeface="Calibri" panose="020F0502020204030204" pitchFamily="34" charset="0"/>
                        </a:rPr>
                        <a:t>16-Jun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29.37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7059715"/>
                  </a:ext>
                </a:extLst>
              </a:tr>
              <a:tr h="255104">
                <a:tc>
                  <a:txBody>
                    <a:bodyPr/>
                    <a:lstStyle/>
                    <a:p>
                      <a:pPr algn="ctr" rtl="0" fontAlgn="ctr"/>
                      <a:r>
                        <a:rPr lang="en-US" sz="1600" b="0"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6.51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600" b="0" i="0" u="none" strike="noStrike">
                          <a:solidFill>
                            <a:srgbClr val="000000"/>
                          </a:solidFill>
                          <a:effectLst/>
                          <a:latin typeface="Calibri" panose="020F0502020204030204" pitchFamily="34" charset="0"/>
                        </a:rPr>
                        <a:t>17-Jun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32.83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89856506"/>
                  </a:ext>
                </a:extLst>
              </a:tr>
              <a:tr h="255104">
                <a:tc>
                  <a:txBody>
                    <a:bodyPr/>
                    <a:lstStyle/>
                    <a:p>
                      <a:pPr algn="ctr" rtl="0" fontAlgn="ctr"/>
                      <a:r>
                        <a:rPr lang="en-US" sz="1600" b="0" i="0" u="none" strike="noStrike">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7.90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600" b="0" i="0" u="none" strike="noStrike">
                          <a:solidFill>
                            <a:srgbClr val="000000"/>
                          </a:solidFill>
                          <a:effectLst/>
                          <a:latin typeface="Calibri" panose="020F0502020204030204" pitchFamily="34" charset="0"/>
                        </a:rPr>
                        <a:t>18-Jun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32.94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82226371"/>
                  </a:ext>
                </a:extLst>
              </a:tr>
              <a:tr h="255104">
                <a:tc>
                  <a:txBody>
                    <a:bodyPr/>
                    <a:lstStyle/>
                    <a:p>
                      <a:pPr algn="ctr" rtl="0" fontAlgn="ctr"/>
                      <a:r>
                        <a:rPr lang="en-US" sz="16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6.88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600" b="0" i="0" u="none" strike="noStrike">
                          <a:solidFill>
                            <a:srgbClr val="000000"/>
                          </a:solidFill>
                          <a:effectLst/>
                          <a:latin typeface="Calibri" panose="020F0502020204030204" pitchFamily="34" charset="0"/>
                        </a:rPr>
                        <a:t>19-Jun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37.58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6131835"/>
                  </a:ext>
                </a:extLst>
              </a:tr>
              <a:tr h="255104">
                <a:tc>
                  <a:txBody>
                    <a:bodyPr/>
                    <a:lstStyle/>
                    <a:p>
                      <a:pPr algn="ctr" rtl="0" fontAlgn="ctr"/>
                      <a:r>
                        <a:rPr lang="en-US" sz="1600" b="0" i="0" u="none" strike="noStrike">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5.89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600" b="0" i="0" u="none" strike="noStrike" dirty="0">
                          <a:solidFill>
                            <a:srgbClr val="000000"/>
                          </a:solidFill>
                          <a:effectLst/>
                          <a:latin typeface="Calibri" panose="020F0502020204030204" pitchFamily="34" charset="0"/>
                        </a:rPr>
                        <a:t>20-Jun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42.97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4390861"/>
                  </a:ext>
                </a:extLst>
              </a:tr>
              <a:tr h="255104">
                <a:tc>
                  <a:txBody>
                    <a:bodyPr/>
                    <a:lstStyle/>
                    <a:p>
                      <a:pPr algn="ctr" rtl="0" fontAlgn="ctr"/>
                      <a:r>
                        <a:rPr lang="en-US" sz="1600" b="0" i="0" u="none" strike="noStrike">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6.05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600" b="0" i="0" u="none" strike="noStrike" dirty="0">
                          <a:solidFill>
                            <a:srgbClr val="000000"/>
                          </a:solidFill>
                          <a:effectLst/>
                          <a:latin typeface="Calibri" panose="020F0502020204030204" pitchFamily="34" charset="0"/>
                        </a:rPr>
                        <a:t>21-Jun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44.63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9309767"/>
                  </a:ext>
                </a:extLst>
              </a:tr>
              <a:tr h="255104">
                <a:tc>
                  <a:txBody>
                    <a:bodyPr/>
                    <a:lstStyle/>
                    <a:p>
                      <a:pPr algn="ctr" rtl="0" fontAlgn="ctr"/>
                      <a:r>
                        <a:rPr lang="en-US" sz="16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7.45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600" b="0" i="0" u="none" strike="noStrike" dirty="0">
                          <a:solidFill>
                            <a:srgbClr val="000000"/>
                          </a:solidFill>
                          <a:effectLst/>
                          <a:latin typeface="Calibri" panose="020F0502020204030204" pitchFamily="34" charset="0"/>
                        </a:rPr>
                        <a:t>22-Jun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45.10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597267"/>
                  </a:ext>
                </a:extLst>
              </a:tr>
              <a:tr h="255104">
                <a:tc>
                  <a:txBody>
                    <a:bodyPr/>
                    <a:lstStyle/>
                    <a:p>
                      <a:pPr algn="ctr" rtl="0" fontAlgn="ctr"/>
                      <a:r>
                        <a:rPr lang="en-US" sz="1600" b="0" i="0" u="none" strike="noStrike">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7.11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600" b="0" i="0" u="none" strike="noStrike" dirty="0">
                          <a:solidFill>
                            <a:srgbClr val="000000"/>
                          </a:solidFill>
                          <a:effectLst/>
                          <a:latin typeface="Calibri" panose="020F0502020204030204" pitchFamily="34" charset="0"/>
                        </a:rPr>
                        <a:t>23-Jun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48.40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1114410"/>
                  </a:ext>
                </a:extLst>
              </a:tr>
              <a:tr h="255104">
                <a:tc gridSpan="4">
                  <a:txBody>
                    <a:bodyPr/>
                    <a:lstStyle/>
                    <a:p>
                      <a:pPr algn="ctr" rtl="0" fontAlgn="ctr"/>
                      <a:r>
                        <a:rPr lang="en-US" sz="1600" b="1" i="0" u="none" strike="noStrike" dirty="0">
                          <a:solidFill>
                            <a:srgbClr val="000000"/>
                          </a:solidFill>
                          <a:effectLst/>
                          <a:latin typeface="Calibri" panose="020F0502020204030204" pitchFamily="34" charset="0"/>
                        </a:rPr>
                        <a:t>Probability of Loss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ctr"/>
                      <a:r>
                        <a:rPr lang="en-US" sz="1600" b="1"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600" b="1"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600" b="1"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600" b="1"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600" b="1"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90914600"/>
                  </a:ext>
                </a:extLst>
              </a:tr>
              <a:tr h="255104">
                <a:tc gridSpan="4">
                  <a:txBody>
                    <a:bodyPr/>
                    <a:lstStyle/>
                    <a:p>
                      <a:pPr algn="ctr" rtl="0" fontAlgn="ctr"/>
                      <a:r>
                        <a:rPr lang="en-US" sz="1600" b="1" i="0" u="none" strike="noStrike" dirty="0">
                          <a:solidFill>
                            <a:srgbClr val="000000"/>
                          </a:solidFill>
                          <a:effectLst/>
                          <a:latin typeface="Calibri" panose="020F0502020204030204" pitchFamily="34" charset="0"/>
                        </a:rPr>
                        <a:t>Average Return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ctr"/>
                      <a:r>
                        <a:rPr lang="en-US" sz="1600" b="1" i="0" u="none" strike="noStrike">
                          <a:solidFill>
                            <a:srgbClr val="000000"/>
                          </a:solidFill>
                          <a:effectLst/>
                          <a:latin typeface="Calibri" panose="020F0502020204030204" pitchFamily="34" charset="0"/>
                        </a:rPr>
                        <a:t>9.36%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600" b="1" i="0" u="none" strike="noStrike">
                          <a:solidFill>
                            <a:srgbClr val="000000"/>
                          </a:solidFill>
                          <a:effectLst/>
                          <a:latin typeface="Calibri" panose="020F0502020204030204" pitchFamily="34" charset="0"/>
                        </a:rPr>
                        <a:t>9.35%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600" b="1" i="0" u="none" strike="noStrike">
                          <a:solidFill>
                            <a:srgbClr val="000000"/>
                          </a:solidFill>
                          <a:effectLst/>
                          <a:latin typeface="Calibri" panose="020F0502020204030204" pitchFamily="34" charset="0"/>
                        </a:rPr>
                        <a:t>9.43%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600" b="1" i="0" u="none" strike="noStrike">
                          <a:solidFill>
                            <a:srgbClr val="000000"/>
                          </a:solidFill>
                          <a:effectLst/>
                          <a:latin typeface="Calibri" panose="020F0502020204030204" pitchFamily="34" charset="0"/>
                        </a:rPr>
                        <a:t>9.36%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600" b="1" i="0" u="none" strike="noStrike" dirty="0">
                          <a:solidFill>
                            <a:srgbClr val="000000"/>
                          </a:solidFill>
                          <a:effectLst/>
                          <a:latin typeface="Calibri" panose="020F0502020204030204" pitchFamily="34" charset="0"/>
                        </a:rPr>
                        <a:t>9.34%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257178003"/>
                  </a:ext>
                </a:extLst>
              </a:tr>
              <a:tr h="255104">
                <a:tc gridSpan="4">
                  <a:txBody>
                    <a:bodyPr/>
                    <a:lstStyle/>
                    <a:p>
                      <a:pPr algn="ctr" rtl="0" fontAlgn="ctr"/>
                      <a:r>
                        <a:rPr lang="en-US" sz="1600" b="1" i="0" u="none" strike="noStrike" dirty="0">
                          <a:solidFill>
                            <a:srgbClr val="000000"/>
                          </a:solidFill>
                          <a:effectLst/>
                          <a:latin typeface="Calibri" panose="020F0502020204030204" pitchFamily="34" charset="0"/>
                        </a:rPr>
                        <a:t>Standard Deviation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ctr"/>
                      <a:r>
                        <a:rPr lang="en-US" sz="1600" b="1" i="0" u="none" strike="noStrike" dirty="0">
                          <a:solidFill>
                            <a:srgbClr val="000000"/>
                          </a:solidFill>
                          <a:effectLst/>
                          <a:latin typeface="Calibri" panose="020F0502020204030204" pitchFamily="34" charset="0"/>
                        </a:rPr>
                        <a:t>5.25%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600" b="1" i="0" u="none" strike="noStrike" dirty="0">
                          <a:solidFill>
                            <a:srgbClr val="000000"/>
                          </a:solidFill>
                          <a:effectLst/>
                          <a:latin typeface="Calibri" panose="020F0502020204030204" pitchFamily="34" charset="0"/>
                        </a:rPr>
                        <a:t>2.26%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600" b="1" i="0" u="none" strike="noStrike" dirty="0">
                          <a:solidFill>
                            <a:srgbClr val="000000"/>
                          </a:solidFill>
                          <a:effectLst/>
                          <a:latin typeface="Calibri" panose="020F0502020204030204" pitchFamily="34" charset="0"/>
                        </a:rPr>
                        <a:t>1.56%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600" b="1" i="0" u="none" strike="noStrike" dirty="0">
                          <a:solidFill>
                            <a:srgbClr val="000000"/>
                          </a:solidFill>
                          <a:effectLst/>
                          <a:latin typeface="Calibri" panose="020F0502020204030204" pitchFamily="34" charset="0"/>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600" b="1" i="0" u="none" strike="noStrike" dirty="0">
                          <a:solidFill>
                            <a:srgbClr val="000000"/>
                          </a:solidFill>
                          <a:effectLst/>
                          <a:latin typeface="Calibri" panose="020F0502020204030204" pitchFamily="34" charset="0"/>
                        </a:rPr>
                        <a:t>0.91%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175246394"/>
                  </a:ext>
                </a:extLst>
              </a:tr>
            </a:tbl>
          </a:graphicData>
        </a:graphic>
      </p:graphicFrame>
    </p:spTree>
    <p:extLst>
      <p:ext uri="{BB962C8B-B14F-4D97-AF65-F5344CB8AC3E}">
        <p14:creationId xmlns:p14="http://schemas.microsoft.com/office/powerpoint/2010/main" val="1501961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13" name="Title 1"/>
          <p:cNvSpPr txBox="1">
            <a:spLocks/>
          </p:cNvSpPr>
          <p:nvPr/>
        </p:nvSpPr>
        <p:spPr>
          <a:xfrm>
            <a:off x="0" y="0"/>
            <a:ext cx="8007532" cy="653143"/>
          </a:xfrm>
          <a:prstGeom prst="rect">
            <a:avLst/>
          </a:prstGeom>
          <a:solidFill>
            <a:srgbClr val="002060"/>
          </a:solidFill>
        </p:spPr>
        <p:txBody>
          <a:bodyPr vert="horz" lIns="91440" tIns="45720" rIns="91440" bIns="45720" rtlCol="0" anchor="ctr">
            <a:norm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alibri" panose="020F0502020204030204" pitchFamily="34" charset="0"/>
                <a:ea typeface="+mj-ea"/>
                <a:cs typeface="Calibri" panose="020F0502020204030204" pitchFamily="34" charset="0"/>
              </a:rPr>
              <a:t>Glide towards Duration Funds – Kotak </a:t>
            </a:r>
            <a:r>
              <a:rPr lang="en-US" sz="2400" b="1" dirty="0" smtClean="0">
                <a:solidFill>
                  <a:prstClr val="white"/>
                </a:solidFill>
                <a:latin typeface="Calibri" panose="020F0502020204030204" pitchFamily="34" charset="0"/>
                <a:cs typeface="Calibri" panose="020F0502020204030204" pitchFamily="34" charset="0"/>
              </a:rPr>
              <a:t>Balanced </a:t>
            </a:r>
            <a:r>
              <a:rPr kumimoji="0" lang="en-US" sz="2400" b="1" i="0" u="none" strike="noStrike" kern="1200" cap="none" spc="0" normalizeH="0" baseline="0" noProof="0" dirty="0" smtClean="0">
                <a:ln>
                  <a:noFill/>
                </a:ln>
                <a:solidFill>
                  <a:prstClr val="white"/>
                </a:solidFill>
                <a:effectLst/>
                <a:uLnTx/>
                <a:uFillTx/>
                <a:latin typeface="Calibri" panose="020F0502020204030204" pitchFamily="34" charset="0"/>
                <a:ea typeface="+mj-ea"/>
                <a:cs typeface="Calibri" panose="020F0502020204030204" pitchFamily="34" charset="0"/>
              </a:rPr>
              <a:t>Fund </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sp>
        <p:nvSpPr>
          <p:cNvPr id="4" name="Rectangle 3"/>
          <p:cNvSpPr/>
          <p:nvPr/>
        </p:nvSpPr>
        <p:spPr>
          <a:xfrm>
            <a:off x="9144000" y="1509962"/>
            <a:ext cx="2761746" cy="4616648"/>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ahoma" pitchFamily="34" charset="0"/>
                <a:cs typeface="Calibri" panose="020F0502020204030204" pitchFamily="34" charset="0"/>
              </a:rPr>
              <a:t>INR </a:t>
            </a: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Tahoma" pitchFamily="34" charset="0"/>
                <a:cs typeface="Calibri" panose="020F0502020204030204" pitchFamily="34" charset="0"/>
              </a:rPr>
              <a:t>3562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ahoma" pitchFamily="34" charset="0"/>
                <a:cs typeface="Calibri" panose="020F0502020204030204" pitchFamily="34" charset="0"/>
              </a:rPr>
              <a:t>invested in </a:t>
            </a: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Tahoma" pitchFamily="34" charset="0"/>
                <a:cs typeface="Calibri" panose="020F0502020204030204" pitchFamily="34" charset="0"/>
              </a:rPr>
              <a:t>June’13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ahoma" pitchFamily="34" charset="0"/>
                <a:cs typeface="Calibri" panose="020F0502020204030204" pitchFamily="34" charset="0"/>
              </a:rPr>
              <a:t>grows to INR </a:t>
            </a:r>
            <a:r>
              <a:rPr lang="en-US" sz="1400" dirty="0" smtClean="0">
                <a:solidFill>
                  <a:prstClr val="black"/>
                </a:solidFill>
                <a:latin typeface="Calibri" panose="020F0502020204030204" pitchFamily="34" charset="0"/>
                <a:ea typeface="Tahoma" pitchFamily="34" charset="0"/>
                <a:cs typeface="Calibri" panose="020F0502020204030204" pitchFamily="34" charset="0"/>
              </a:rPr>
              <a:t>11250</a:t>
            </a: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Tahoma" pitchFamily="34" charset="0"/>
                <a:cs typeface="Calibri" panose="020F0502020204030204" pitchFamily="34" charset="0"/>
              </a:rPr>
              <a:t>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ahoma" pitchFamily="34" charset="0"/>
                <a:cs typeface="Calibri" panose="020F0502020204030204" pitchFamily="34" charset="0"/>
              </a:rPr>
              <a:t>in </a:t>
            </a: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Tahoma" pitchFamily="34" charset="0"/>
                <a:cs typeface="Calibri" panose="020F0502020204030204" pitchFamily="34" charset="0"/>
              </a:rPr>
              <a:t>June’23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ahoma" pitchFamily="34" charset="0"/>
                <a:cs typeface="Calibri" panose="020F0502020204030204" pitchFamily="34" charset="0"/>
              </a:rPr>
              <a:t>giving a 10 year returns of </a:t>
            </a: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Tahoma" pitchFamily="34" charset="0"/>
                <a:cs typeface="Calibri" panose="020F0502020204030204" pitchFamily="34" charset="0"/>
              </a:rPr>
              <a:t>12.2%,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ahoma" pitchFamily="34" charset="0"/>
                <a:cs typeface="Calibri" panose="020F0502020204030204" pitchFamily="34" charset="0"/>
              </a:rPr>
              <a:t>for this  cohort of investment (Std. FMC before RA/LA)</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ahoma" pitchFamily="34" charset="0"/>
                <a:cs typeface="Calibri" panose="020F0502020204030204" pitchFamily="34" charset="0"/>
              </a:rPr>
              <a:t>Key is to invest across </a:t>
            </a: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Tahoma" pitchFamily="34" charset="0"/>
                <a:cs typeface="Calibri" panose="020F0502020204030204" pitchFamily="34" charset="0"/>
              </a:rPr>
              <a:t>cycles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ahoma" pitchFamily="34" charset="0"/>
                <a:cs typeface="Calibri" panose="020F0502020204030204" pitchFamily="34" charset="0"/>
              </a:rPr>
              <a:t>as </a:t>
            </a:r>
            <a:r>
              <a:rPr lang="en-US" sz="1400" dirty="0" smtClean="0">
                <a:solidFill>
                  <a:prstClr val="black"/>
                </a:solidFill>
                <a:latin typeface="Calibri" panose="020F0502020204030204" pitchFamily="34" charset="0"/>
                <a:ea typeface="Tahoma" pitchFamily="34" charset="0"/>
                <a:cs typeface="Calibri" panose="020F0502020204030204" pitchFamily="34" charset="0"/>
              </a:rPr>
              <a:t>funds </a:t>
            </a: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Tahoma" pitchFamily="34" charset="0"/>
                <a:cs typeface="Calibri" panose="020F0502020204030204" pitchFamily="34" charset="0"/>
              </a:rPr>
              <a:t>management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ahoma" pitchFamily="34" charset="0"/>
                <a:cs typeface="Calibri" panose="020F0502020204030204" pitchFamily="34" charset="0"/>
              </a:rPr>
              <a:t>unfolds and short term volatility smoothens</a:t>
            </a: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Tahoma" pitchFamily="34" charset="0"/>
                <a:cs typeface="Calibri" panose="020F0502020204030204" pitchFamily="34"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ahoma" pitchFamily="34" charset="0"/>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Tahoma" pitchFamily="34" charset="0"/>
                <a:cs typeface="Calibri" panose="020F0502020204030204" pitchFamily="34" charset="0"/>
              </a:rPr>
              <a:t>Average Returns to be the focus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ahoma" pitchFamily="34" charset="0"/>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ahoma" pitchFamily="34" charset="0"/>
                <a:cs typeface="Calibri" panose="020F0502020204030204" pitchFamily="34" charset="0"/>
              </a:rPr>
              <a:t>Probability of capital loss on a </a:t>
            </a:r>
            <a:r>
              <a:rPr lang="en-US" sz="1400" dirty="0" smtClean="0">
                <a:solidFill>
                  <a:prstClr val="black"/>
                </a:solidFill>
                <a:latin typeface="Calibri" panose="020F0502020204030204" pitchFamily="34" charset="0"/>
                <a:ea typeface="Tahoma" pitchFamily="34" charset="0"/>
                <a:cs typeface="Calibri" panose="020F0502020204030204" pitchFamily="34" charset="0"/>
              </a:rPr>
              <a:t>longer </a:t>
            </a: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Tahoma" pitchFamily="34" charset="0"/>
                <a:cs typeface="Calibri" panose="020F0502020204030204" pitchFamily="34" charset="0"/>
              </a:rPr>
              <a:t>horizon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ahoma" pitchFamily="34" charset="0"/>
                <a:cs typeface="Calibri" panose="020F0502020204030204" pitchFamily="34" charset="0"/>
              </a:rPr>
              <a:t>is very </a:t>
            </a:r>
            <a:r>
              <a:rPr lang="en-US" sz="1400" dirty="0" smtClean="0">
                <a:solidFill>
                  <a:prstClr val="black"/>
                </a:solidFill>
                <a:latin typeface="Calibri" panose="020F0502020204030204" pitchFamily="34" charset="0"/>
                <a:ea typeface="Tahoma" pitchFamily="34" charset="0"/>
                <a:cs typeface="Calibri" panose="020F0502020204030204" pitchFamily="34" charset="0"/>
              </a:rPr>
              <a:t>low</a:t>
            </a: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Tahoma" pitchFamily="34" charset="0"/>
                <a:cs typeface="Calibri" panose="020F0502020204030204" pitchFamily="34" charset="0"/>
              </a:rPr>
              <a:t>,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ahoma" pitchFamily="34" charset="0"/>
                <a:cs typeface="Calibri" panose="020F0502020204030204" pitchFamily="34" charset="0"/>
              </a:rPr>
              <a:t>in the absence of credit risks </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ahoma" pitchFamily="34" charset="0"/>
                <a:cs typeface="Calibri" panose="020F0502020204030204" pitchFamily="34" charset="0"/>
              </a:rPr>
              <a:t>IND AS19 allows by smoothening through OCI and no impact to P&amp;L . With ALM, the glide path of Asset &amp; Liability will be in the same direction</a:t>
            </a:r>
          </a:p>
        </p:txBody>
      </p:sp>
      <p:graphicFrame>
        <p:nvGraphicFramePr>
          <p:cNvPr id="8" name="Table 7"/>
          <p:cNvGraphicFramePr>
            <a:graphicFrameLocks noGrp="1"/>
          </p:cNvGraphicFramePr>
          <p:nvPr>
            <p:extLst>
              <p:ext uri="{D42A27DB-BD31-4B8C-83A1-F6EECF244321}">
                <p14:modId xmlns:p14="http://schemas.microsoft.com/office/powerpoint/2010/main" val="364562721"/>
              </p:ext>
            </p:extLst>
          </p:nvPr>
        </p:nvGraphicFramePr>
        <p:xfrm>
          <a:off x="1828798" y="653137"/>
          <a:ext cx="7147562" cy="5904359"/>
        </p:xfrm>
        <a:graphic>
          <a:graphicData uri="http://schemas.openxmlformats.org/drawingml/2006/table">
            <a:tbl>
              <a:tblPr/>
              <a:tblGrid>
                <a:gridCol w="680720">
                  <a:extLst>
                    <a:ext uri="{9D8B030D-6E8A-4147-A177-3AD203B41FA5}">
                      <a16:colId xmlns:a16="http://schemas.microsoft.com/office/drawing/2014/main" val="2118851869"/>
                    </a:ext>
                  </a:extLst>
                </a:gridCol>
                <a:gridCol w="680720">
                  <a:extLst>
                    <a:ext uri="{9D8B030D-6E8A-4147-A177-3AD203B41FA5}">
                      <a16:colId xmlns:a16="http://schemas.microsoft.com/office/drawing/2014/main" val="2654850139"/>
                    </a:ext>
                  </a:extLst>
                </a:gridCol>
                <a:gridCol w="680720">
                  <a:extLst>
                    <a:ext uri="{9D8B030D-6E8A-4147-A177-3AD203B41FA5}">
                      <a16:colId xmlns:a16="http://schemas.microsoft.com/office/drawing/2014/main" val="1875247483"/>
                    </a:ext>
                  </a:extLst>
                </a:gridCol>
                <a:gridCol w="680720">
                  <a:extLst>
                    <a:ext uri="{9D8B030D-6E8A-4147-A177-3AD203B41FA5}">
                      <a16:colId xmlns:a16="http://schemas.microsoft.com/office/drawing/2014/main" val="2577938324"/>
                    </a:ext>
                  </a:extLst>
                </a:gridCol>
                <a:gridCol w="737447">
                  <a:extLst>
                    <a:ext uri="{9D8B030D-6E8A-4147-A177-3AD203B41FA5}">
                      <a16:colId xmlns:a16="http://schemas.microsoft.com/office/drawing/2014/main" val="866904603"/>
                    </a:ext>
                  </a:extLst>
                </a:gridCol>
                <a:gridCol w="737447">
                  <a:extLst>
                    <a:ext uri="{9D8B030D-6E8A-4147-A177-3AD203B41FA5}">
                      <a16:colId xmlns:a16="http://schemas.microsoft.com/office/drawing/2014/main" val="3355885717"/>
                    </a:ext>
                  </a:extLst>
                </a:gridCol>
                <a:gridCol w="737447">
                  <a:extLst>
                    <a:ext uri="{9D8B030D-6E8A-4147-A177-3AD203B41FA5}">
                      <a16:colId xmlns:a16="http://schemas.microsoft.com/office/drawing/2014/main" val="104740010"/>
                    </a:ext>
                  </a:extLst>
                </a:gridCol>
                <a:gridCol w="737447">
                  <a:extLst>
                    <a:ext uri="{9D8B030D-6E8A-4147-A177-3AD203B41FA5}">
                      <a16:colId xmlns:a16="http://schemas.microsoft.com/office/drawing/2014/main" val="4140100388"/>
                    </a:ext>
                  </a:extLst>
                </a:gridCol>
                <a:gridCol w="737447">
                  <a:extLst>
                    <a:ext uri="{9D8B030D-6E8A-4147-A177-3AD203B41FA5}">
                      <a16:colId xmlns:a16="http://schemas.microsoft.com/office/drawing/2014/main" val="1361214385"/>
                    </a:ext>
                  </a:extLst>
                </a:gridCol>
                <a:gridCol w="737447">
                  <a:extLst>
                    <a:ext uri="{9D8B030D-6E8A-4147-A177-3AD203B41FA5}">
                      <a16:colId xmlns:a16="http://schemas.microsoft.com/office/drawing/2014/main" val="2775713361"/>
                    </a:ext>
                  </a:extLst>
                </a:gridCol>
              </a:tblGrid>
              <a:tr h="246015">
                <a:tc gridSpan="10">
                  <a:txBody>
                    <a:bodyPr/>
                    <a:lstStyle/>
                    <a:p>
                      <a:pPr algn="ctr" rtl="0" fontAlgn="ctr"/>
                      <a:r>
                        <a:rPr lang="en-US" sz="1400" b="1" i="0" u="none" strike="noStrike" dirty="0">
                          <a:solidFill>
                            <a:srgbClr val="000000"/>
                          </a:solidFill>
                          <a:effectLst/>
                          <a:latin typeface="Calibri" panose="020F0502020204030204" pitchFamily="34" charset="0"/>
                        </a:rPr>
                        <a:t>Balance Fund NAV Rolling Returns ( Up to 60% Equity)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9976947"/>
                  </a:ext>
                </a:extLst>
              </a:tr>
              <a:tr h="492029">
                <a:tc>
                  <a:txBody>
                    <a:bodyPr/>
                    <a:lstStyle/>
                    <a:p>
                      <a:pPr algn="ctr" rtl="0" fontAlgn="ctr"/>
                      <a:r>
                        <a:rPr lang="en-US" sz="1400" b="1" i="0" u="none" strike="noStrike">
                          <a:solidFill>
                            <a:srgbClr val="000000"/>
                          </a:solidFill>
                          <a:effectLst/>
                          <a:latin typeface="Calibri" panose="020F050202020403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400" b="1" i="0" u="none" strike="noStrike">
                          <a:solidFill>
                            <a:srgbClr val="000000"/>
                          </a:solidFill>
                          <a:effectLst/>
                          <a:latin typeface="Calibri" panose="020F0502020204030204" pitchFamily="34" charset="0"/>
                        </a:rPr>
                        <a:t>GSEC 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400" b="1" i="0" u="none" strike="noStrike">
                          <a:solidFill>
                            <a:srgbClr val="000000"/>
                          </a:solidFill>
                          <a:effectLst/>
                          <a:latin typeface="Calibri" panose="020F0502020204030204" pitchFamily="34" charset="0"/>
                        </a:rPr>
                        <a:t>Sensex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400" b="1" i="0" u="none" strike="noStrike">
                          <a:solidFill>
                            <a:srgbClr val="000000"/>
                          </a:solidFill>
                          <a:effectLst/>
                          <a:latin typeface="Calibri" panose="020F0502020204030204" pitchFamily="34" charset="0"/>
                        </a:rPr>
                        <a:t>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400" b="1" i="0" u="none" strike="noStrike">
                          <a:solidFill>
                            <a:srgbClr val="000000"/>
                          </a:solidFill>
                          <a:effectLst/>
                          <a:latin typeface="Calibri" panose="020F0502020204030204" pitchFamily="34" charset="0"/>
                        </a:rPr>
                        <a:t> Balanced Fund NAV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400" b="1" i="0" u="none" strike="noStrike">
                          <a:solidFill>
                            <a:srgbClr val="000000"/>
                          </a:solidFill>
                          <a:effectLst/>
                          <a:latin typeface="Calibri" panose="020F0502020204030204" pitchFamily="34" charset="0"/>
                        </a:rPr>
                        <a:t>1yr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400" b="1" i="0" u="none" strike="noStrike">
                          <a:solidFill>
                            <a:srgbClr val="000000"/>
                          </a:solidFill>
                          <a:effectLst/>
                          <a:latin typeface="Calibri" panose="020F0502020204030204" pitchFamily="34" charset="0"/>
                        </a:rPr>
                        <a:t>3yr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400" b="1" i="0" u="none" strike="noStrike">
                          <a:solidFill>
                            <a:srgbClr val="000000"/>
                          </a:solidFill>
                          <a:effectLst/>
                          <a:latin typeface="Calibri" panose="020F0502020204030204" pitchFamily="34" charset="0"/>
                        </a:rPr>
                        <a:t>5yr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400" b="1" i="0" u="none" strike="noStrike">
                          <a:solidFill>
                            <a:srgbClr val="000000"/>
                          </a:solidFill>
                          <a:effectLst/>
                          <a:latin typeface="Calibri" panose="020F0502020204030204" pitchFamily="34" charset="0"/>
                        </a:rPr>
                        <a:t>7yr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400" b="1" i="0" u="none" strike="noStrike">
                          <a:solidFill>
                            <a:srgbClr val="000000"/>
                          </a:solidFill>
                          <a:effectLst/>
                          <a:latin typeface="Calibri" panose="020F0502020204030204" pitchFamily="34" charset="0"/>
                        </a:rPr>
                        <a:t>10yr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487444342"/>
                  </a:ext>
                </a:extLst>
              </a:tr>
              <a:tr h="246015">
                <a:tc>
                  <a:txBody>
                    <a:bodyPr/>
                    <a:lstStyle/>
                    <a:p>
                      <a:pPr algn="ctr" rtl="0" fontAlgn="ctr"/>
                      <a:r>
                        <a:rPr lang="en-US"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8.16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10,609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6-Jun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18.62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3624978"/>
                  </a:ext>
                </a:extLst>
              </a:tr>
              <a:tr h="246015">
                <a:tc>
                  <a:txBody>
                    <a:bodyPr/>
                    <a:lstStyle/>
                    <a:p>
                      <a:pPr algn="ctr" rtl="0" fontAlgn="ctr"/>
                      <a:r>
                        <a:rPr lang="en-US" sz="14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8.19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400" b="0" i="0" u="none" strike="noStrike">
                          <a:solidFill>
                            <a:srgbClr val="000000"/>
                          </a:solidFill>
                          <a:effectLst/>
                          <a:latin typeface="Calibri" panose="020F0502020204030204" pitchFamily="34" charset="0"/>
                        </a:rPr>
                        <a:t>14,651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400" b="0" i="0" u="none" strike="noStrike">
                          <a:solidFill>
                            <a:srgbClr val="000000"/>
                          </a:solidFill>
                          <a:effectLst/>
                          <a:latin typeface="Calibri" panose="020F0502020204030204" pitchFamily="34" charset="0"/>
                        </a:rPr>
                        <a:t>7-Jun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701825"/>
                  </a:ext>
                </a:extLst>
              </a:tr>
              <a:tr h="246015">
                <a:tc>
                  <a:txBody>
                    <a:bodyPr/>
                    <a:lstStyle/>
                    <a:p>
                      <a:pPr algn="ctr" rtl="0" fontAlgn="ctr"/>
                      <a:r>
                        <a:rPr lang="en-US" sz="14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8.71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400" b="0" i="0" u="none" strike="noStrike">
                          <a:solidFill>
                            <a:srgbClr val="000000"/>
                          </a:solidFill>
                          <a:effectLst/>
                          <a:latin typeface="Calibri" panose="020F0502020204030204" pitchFamily="34" charset="0"/>
                        </a:rPr>
                        <a:t>13,462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400" b="0" i="0" u="none" strike="noStrike">
                          <a:solidFill>
                            <a:srgbClr val="000000"/>
                          </a:solidFill>
                          <a:effectLst/>
                          <a:latin typeface="Calibri" panose="020F0502020204030204" pitchFamily="34" charset="0"/>
                        </a:rPr>
                        <a:t>8-Jun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24.08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065417"/>
                  </a:ext>
                </a:extLst>
              </a:tr>
              <a:tr h="246015">
                <a:tc>
                  <a:txBody>
                    <a:bodyPr/>
                    <a:lstStyle/>
                    <a:p>
                      <a:pPr algn="ctr" rtl="0" fontAlgn="ctr"/>
                      <a:r>
                        <a:rPr lang="en-US" sz="14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7.01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400" b="0" i="0" u="none" strike="noStrike">
                          <a:solidFill>
                            <a:srgbClr val="000000"/>
                          </a:solidFill>
                          <a:effectLst/>
                          <a:latin typeface="Calibri" panose="020F0502020204030204" pitchFamily="34" charset="0"/>
                        </a:rPr>
                        <a:t>14,494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400" b="0" i="0" u="none" strike="noStrike">
                          <a:solidFill>
                            <a:srgbClr val="000000"/>
                          </a:solidFill>
                          <a:effectLst/>
                          <a:latin typeface="Calibri" panose="020F0502020204030204" pitchFamily="34" charset="0"/>
                        </a:rPr>
                        <a:t>9-Jun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25.49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1758058"/>
                  </a:ext>
                </a:extLst>
              </a:tr>
              <a:tr h="246015">
                <a:tc>
                  <a:txBody>
                    <a:bodyPr/>
                    <a:lstStyle/>
                    <a:p>
                      <a:pPr algn="ctr" rtl="0" fontAlgn="ctr"/>
                      <a:r>
                        <a:rPr lang="en-US" sz="14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7.56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400" b="0" i="0" u="none" strike="noStrike">
                          <a:solidFill>
                            <a:srgbClr val="000000"/>
                          </a:solidFill>
                          <a:effectLst/>
                          <a:latin typeface="Calibri" panose="020F0502020204030204" pitchFamily="34" charset="0"/>
                        </a:rPr>
                        <a:t>17,701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400" b="0" i="0" u="none" strike="noStrike">
                          <a:solidFill>
                            <a:srgbClr val="000000"/>
                          </a:solidFill>
                          <a:effectLst/>
                          <a:latin typeface="Calibri" panose="020F0502020204030204" pitchFamily="34" charset="0"/>
                        </a:rPr>
                        <a:t>10-Jun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29.86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734729"/>
                  </a:ext>
                </a:extLst>
              </a:tr>
              <a:tr h="246015">
                <a:tc>
                  <a:txBody>
                    <a:bodyPr/>
                    <a:lstStyle/>
                    <a:p>
                      <a:pPr algn="ctr" rtl="0" fontAlgn="ctr"/>
                      <a:r>
                        <a:rPr lang="en-US" sz="14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8.33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400" b="0" i="0" u="none" strike="noStrike">
                          <a:solidFill>
                            <a:srgbClr val="000000"/>
                          </a:solidFill>
                          <a:effectLst/>
                          <a:latin typeface="Calibri" panose="020F0502020204030204" pitchFamily="34" charset="0"/>
                        </a:rPr>
                        <a:t>18,846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400" b="0" i="0" u="none" strike="noStrike">
                          <a:solidFill>
                            <a:srgbClr val="000000"/>
                          </a:solidFill>
                          <a:effectLst/>
                          <a:latin typeface="Calibri" panose="020F0502020204030204" pitchFamily="34" charset="0"/>
                        </a:rPr>
                        <a:t>11-Jun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2450408"/>
                  </a:ext>
                </a:extLst>
              </a:tr>
              <a:tr h="246015">
                <a:tc>
                  <a:txBody>
                    <a:bodyPr/>
                    <a:lstStyle/>
                    <a:p>
                      <a:pPr algn="ctr" rtl="0" fontAlgn="ctr"/>
                      <a:r>
                        <a:rPr lang="en-US" sz="1400" b="0"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8.39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400" b="0" i="0" u="none" strike="noStrike">
                          <a:solidFill>
                            <a:srgbClr val="000000"/>
                          </a:solidFill>
                          <a:effectLst/>
                          <a:latin typeface="Calibri" panose="020F0502020204030204" pitchFamily="34" charset="0"/>
                        </a:rPr>
                        <a:t>17,430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400" b="0" i="0" u="none" strike="noStrike">
                          <a:solidFill>
                            <a:srgbClr val="000000"/>
                          </a:solidFill>
                          <a:effectLst/>
                          <a:latin typeface="Calibri" panose="020F0502020204030204" pitchFamily="34" charset="0"/>
                        </a:rPr>
                        <a:t>12-Jun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31.81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5544945"/>
                  </a:ext>
                </a:extLst>
              </a:tr>
              <a:tr h="246015">
                <a:tc>
                  <a:txBody>
                    <a:bodyPr/>
                    <a:lstStyle/>
                    <a:p>
                      <a:pPr algn="ctr" rtl="0" fontAlgn="ctr"/>
                      <a:r>
                        <a:rPr lang="en-US" sz="1400" b="0"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panose="020F0502020204030204" pitchFamily="34" charset="0"/>
                        </a:rPr>
                        <a:t>7.44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400" b="0" i="0" u="none" strike="noStrike">
                          <a:solidFill>
                            <a:srgbClr val="000000"/>
                          </a:solidFill>
                          <a:effectLst/>
                          <a:latin typeface="Calibri" panose="020F0502020204030204" pitchFamily="34" charset="0"/>
                        </a:rPr>
                        <a:t>19,396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400" b="0" i="0" u="none" strike="noStrike">
                          <a:solidFill>
                            <a:srgbClr val="000000"/>
                          </a:solidFill>
                          <a:effectLst/>
                          <a:latin typeface="Calibri" panose="020F0502020204030204" pitchFamily="34" charset="0"/>
                        </a:rPr>
                        <a:t>13-Jun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35.62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4272421"/>
                  </a:ext>
                </a:extLst>
              </a:tr>
              <a:tr h="246015">
                <a:tc>
                  <a:txBody>
                    <a:bodyPr/>
                    <a:lstStyle/>
                    <a:p>
                      <a:pPr algn="ctr" rtl="0" fontAlgn="ctr"/>
                      <a:r>
                        <a:rPr lang="en-US" sz="1400" b="0" i="0" u="none" strike="noStrike">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panose="020F0502020204030204" pitchFamily="34" charset="0"/>
                        </a:rPr>
                        <a:t>8.74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400" b="0" i="0" u="none" strike="noStrike">
                          <a:solidFill>
                            <a:srgbClr val="000000"/>
                          </a:solidFill>
                          <a:effectLst/>
                          <a:latin typeface="Calibri" panose="020F0502020204030204" pitchFamily="34" charset="0"/>
                        </a:rPr>
                        <a:t>25,414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400" b="0" i="0" u="none" strike="noStrike">
                          <a:solidFill>
                            <a:srgbClr val="000000"/>
                          </a:solidFill>
                          <a:effectLst/>
                          <a:latin typeface="Calibri" panose="020F0502020204030204" pitchFamily="34" charset="0"/>
                        </a:rPr>
                        <a:t>14-Jun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6193894"/>
                  </a:ext>
                </a:extLst>
              </a:tr>
              <a:tr h="246015">
                <a:tc>
                  <a:txBody>
                    <a:bodyPr/>
                    <a:lstStyle/>
                    <a:p>
                      <a:pPr algn="ctr" rtl="0" fontAlgn="ctr"/>
                      <a:r>
                        <a:rPr lang="en-US" sz="1400" b="0" i="0" u="none" strike="noStrike">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panose="020F0502020204030204" pitchFamily="34" charset="0"/>
                        </a:rPr>
                        <a:t>7.86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400" b="0" i="0" u="none" strike="noStrike">
                          <a:solidFill>
                            <a:srgbClr val="000000"/>
                          </a:solidFill>
                          <a:effectLst/>
                          <a:latin typeface="Calibri" panose="020F0502020204030204" pitchFamily="34" charset="0"/>
                        </a:rPr>
                        <a:t>27,781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400" b="0" i="0" u="none" strike="noStrike">
                          <a:solidFill>
                            <a:srgbClr val="000000"/>
                          </a:solidFill>
                          <a:effectLst/>
                          <a:latin typeface="Calibri" panose="020F0502020204030204" pitchFamily="34" charset="0"/>
                        </a:rPr>
                        <a:t>15-Jun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4660070"/>
                  </a:ext>
                </a:extLst>
              </a:tr>
              <a:tr h="246015">
                <a:tc>
                  <a:txBody>
                    <a:bodyPr/>
                    <a:lstStyle/>
                    <a:p>
                      <a:pPr algn="ctr" rtl="0" fontAlgn="ctr"/>
                      <a:r>
                        <a:rPr lang="en-US" sz="1400" b="0"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panose="020F0502020204030204" pitchFamily="34" charset="0"/>
                        </a:rPr>
                        <a:t>7.45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400" b="0" i="0" u="none" strike="noStrike">
                          <a:solidFill>
                            <a:srgbClr val="000000"/>
                          </a:solidFill>
                          <a:effectLst/>
                          <a:latin typeface="Calibri" panose="020F0502020204030204" pitchFamily="34" charset="0"/>
                        </a:rPr>
                        <a:t>27,000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400" b="0" i="0" u="none" strike="noStrike">
                          <a:solidFill>
                            <a:srgbClr val="000000"/>
                          </a:solidFill>
                          <a:effectLst/>
                          <a:latin typeface="Calibri" panose="020F0502020204030204" pitchFamily="34" charset="0"/>
                        </a:rPr>
                        <a:t>16-Jun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53.66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042510"/>
                  </a:ext>
                </a:extLst>
              </a:tr>
              <a:tr h="246015">
                <a:tc>
                  <a:txBody>
                    <a:bodyPr/>
                    <a:lstStyle/>
                    <a:p>
                      <a:pPr algn="ctr" rtl="0" fontAlgn="ctr"/>
                      <a:r>
                        <a:rPr lang="en-US" sz="1400" b="0" i="0" u="none" strike="noStrike">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panose="020F0502020204030204" pitchFamily="34" charset="0"/>
                        </a:rPr>
                        <a:t>6.51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400" b="0" i="0" u="none" strike="noStrike">
                          <a:solidFill>
                            <a:srgbClr val="000000"/>
                          </a:solidFill>
                          <a:effectLst/>
                          <a:latin typeface="Calibri" panose="020F0502020204030204" pitchFamily="34" charset="0"/>
                        </a:rPr>
                        <a:t>30,922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400" b="0" i="0" u="none" strike="noStrike">
                          <a:solidFill>
                            <a:srgbClr val="000000"/>
                          </a:solidFill>
                          <a:effectLst/>
                          <a:latin typeface="Calibri" panose="020F0502020204030204" pitchFamily="34" charset="0"/>
                        </a:rPr>
                        <a:t>17-Jun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61.34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74995010"/>
                  </a:ext>
                </a:extLst>
              </a:tr>
              <a:tr h="246015">
                <a:tc>
                  <a:txBody>
                    <a:bodyPr/>
                    <a:lstStyle/>
                    <a:p>
                      <a:pPr algn="ctr" rtl="0" fontAlgn="ctr"/>
                      <a:r>
                        <a:rPr lang="en-US" sz="14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panose="020F0502020204030204" pitchFamily="34" charset="0"/>
                        </a:rPr>
                        <a:t>7.90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400" b="0" i="0" u="none" strike="noStrike">
                          <a:solidFill>
                            <a:srgbClr val="000000"/>
                          </a:solidFill>
                          <a:effectLst/>
                          <a:latin typeface="Calibri" panose="020F0502020204030204" pitchFamily="34" charset="0"/>
                        </a:rPr>
                        <a:t>35,423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400" b="0" i="0" u="none" strike="noStrike">
                          <a:solidFill>
                            <a:srgbClr val="000000"/>
                          </a:solidFill>
                          <a:effectLst/>
                          <a:latin typeface="Calibri" panose="020F0502020204030204" pitchFamily="34" charset="0"/>
                        </a:rPr>
                        <a:t>18-Jun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64.99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86354336"/>
                  </a:ext>
                </a:extLst>
              </a:tr>
              <a:tr h="246015">
                <a:tc>
                  <a:txBody>
                    <a:bodyPr/>
                    <a:lstStyle/>
                    <a:p>
                      <a:pPr algn="ctr" rtl="0" fontAlgn="ctr"/>
                      <a:r>
                        <a:rPr lang="en-US" sz="1400" b="0" i="0" u="none" strike="noStrike">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panose="020F0502020204030204" pitchFamily="34" charset="0"/>
                        </a:rPr>
                        <a:t>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400" b="0" i="0" u="none" strike="noStrike" dirty="0">
                          <a:solidFill>
                            <a:srgbClr val="000000"/>
                          </a:solidFill>
                          <a:effectLst/>
                          <a:latin typeface="Calibri" panose="020F0502020204030204" pitchFamily="34" charset="0"/>
                        </a:rPr>
                        <a:t>39,395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400" b="0" i="0" u="none" strike="noStrike">
                          <a:solidFill>
                            <a:srgbClr val="000000"/>
                          </a:solidFill>
                          <a:effectLst/>
                          <a:latin typeface="Calibri" panose="020F0502020204030204" pitchFamily="34" charset="0"/>
                        </a:rPr>
                        <a:t>19-Jun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71.81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1781996"/>
                  </a:ext>
                </a:extLst>
              </a:tr>
              <a:tr h="246015">
                <a:tc>
                  <a:txBody>
                    <a:bodyPr/>
                    <a:lstStyle/>
                    <a:p>
                      <a:pPr algn="ctr" rtl="0" fontAlgn="ctr"/>
                      <a:r>
                        <a:rPr lang="en-US" sz="1400" b="0" i="0" u="none" strike="noStrike">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panose="020F0502020204030204" pitchFamily="34" charset="0"/>
                        </a:rPr>
                        <a:t>5.89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400" b="0" i="0" u="none" strike="noStrike" dirty="0">
                          <a:solidFill>
                            <a:srgbClr val="000000"/>
                          </a:solidFill>
                          <a:effectLst/>
                          <a:latin typeface="Calibri" panose="020F0502020204030204" pitchFamily="34" charset="0"/>
                        </a:rPr>
                        <a:t>34,916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400" b="0" i="0" u="none" strike="noStrike">
                          <a:solidFill>
                            <a:srgbClr val="000000"/>
                          </a:solidFill>
                          <a:effectLst/>
                          <a:latin typeface="Calibri" panose="020F0502020204030204" pitchFamily="34" charset="0"/>
                        </a:rPr>
                        <a:t>20-Jun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72.03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2452698"/>
                  </a:ext>
                </a:extLst>
              </a:tr>
              <a:tr h="246015">
                <a:tc>
                  <a:txBody>
                    <a:bodyPr/>
                    <a:lstStyle/>
                    <a:p>
                      <a:pPr algn="ctr" rtl="0" fontAlgn="ctr"/>
                      <a:r>
                        <a:rPr lang="en-US" sz="14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panose="020F0502020204030204" pitchFamily="34" charset="0"/>
                        </a:rPr>
                        <a:t>6.05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400" b="0" i="0" u="none" strike="noStrike" dirty="0">
                          <a:solidFill>
                            <a:srgbClr val="000000"/>
                          </a:solidFill>
                          <a:effectLst/>
                          <a:latin typeface="Calibri" panose="020F0502020204030204" pitchFamily="34" charset="0"/>
                        </a:rPr>
                        <a:t>52,483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400" b="0" i="0" u="none" strike="noStrike">
                          <a:solidFill>
                            <a:srgbClr val="000000"/>
                          </a:solidFill>
                          <a:effectLst/>
                          <a:latin typeface="Calibri" panose="020F0502020204030204" pitchFamily="34" charset="0"/>
                        </a:rPr>
                        <a:t>21-Jun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95.02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7631830"/>
                  </a:ext>
                </a:extLst>
              </a:tr>
              <a:tr h="246015">
                <a:tc>
                  <a:txBody>
                    <a:bodyPr/>
                    <a:lstStyle/>
                    <a:p>
                      <a:pPr algn="ctr" rtl="0" fontAlgn="ctr"/>
                      <a:r>
                        <a:rPr lang="en-US" sz="1400" b="0" i="0" u="none" strike="noStrike">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panose="020F0502020204030204" pitchFamily="34" charset="0"/>
                        </a:rPr>
                        <a:t>7.45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400" b="0" i="0" u="none" strike="noStrike" dirty="0">
                          <a:solidFill>
                            <a:srgbClr val="000000"/>
                          </a:solidFill>
                          <a:effectLst/>
                          <a:latin typeface="Calibri" panose="020F0502020204030204" pitchFamily="34" charset="0"/>
                        </a:rPr>
                        <a:t>53,019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400" b="0" i="0" u="none" strike="noStrike">
                          <a:solidFill>
                            <a:srgbClr val="000000"/>
                          </a:solidFill>
                          <a:effectLst/>
                          <a:latin typeface="Calibri" panose="020F0502020204030204" pitchFamily="34" charset="0"/>
                        </a:rPr>
                        <a:t>22-Jun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95.43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738064"/>
                  </a:ext>
                </a:extLst>
              </a:tr>
              <a:tr h="246015">
                <a:tc>
                  <a:txBody>
                    <a:bodyPr/>
                    <a:lstStyle/>
                    <a:p>
                      <a:pPr algn="ctr" rtl="0" fontAlgn="ctr"/>
                      <a:r>
                        <a:rPr lang="en-US" sz="1400" b="0" i="0" u="none" strike="noStrike">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panose="020F0502020204030204" pitchFamily="34" charset="0"/>
                        </a:rPr>
                        <a:t>7.11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400" b="0" i="0" u="none" strike="noStrike">
                          <a:solidFill>
                            <a:srgbClr val="000000"/>
                          </a:solidFill>
                          <a:effectLst/>
                          <a:latin typeface="Calibri" panose="020F0502020204030204" pitchFamily="34" charset="0"/>
                        </a:rPr>
                        <a:t>64,719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400" b="0" i="0" u="none" strike="noStrike">
                          <a:solidFill>
                            <a:srgbClr val="000000"/>
                          </a:solidFill>
                          <a:effectLst/>
                          <a:latin typeface="Calibri" panose="020F0502020204030204" pitchFamily="34" charset="0"/>
                        </a:rPr>
                        <a:t>23-Jun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112.50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040672"/>
                  </a:ext>
                </a:extLst>
              </a:tr>
              <a:tr h="246015">
                <a:tc gridSpan="5">
                  <a:txBody>
                    <a:bodyPr/>
                    <a:lstStyle/>
                    <a:p>
                      <a:pPr algn="ctr" rtl="0" fontAlgn="ctr"/>
                      <a:r>
                        <a:rPr lang="en-US" sz="1400" b="1" i="0" u="none" strike="noStrike" dirty="0">
                          <a:solidFill>
                            <a:srgbClr val="000000"/>
                          </a:solidFill>
                          <a:effectLst/>
                          <a:latin typeface="Calibri" panose="020F0502020204030204" pitchFamily="34" charset="0"/>
                        </a:rPr>
                        <a:t>Probability of Loss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ctr"/>
                      <a:r>
                        <a:rPr lang="en-US" sz="1400" b="1"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400" b="1"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400" b="1"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400" b="1"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400" b="1"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532176850"/>
                  </a:ext>
                </a:extLst>
              </a:tr>
              <a:tr h="246015">
                <a:tc gridSpan="5">
                  <a:txBody>
                    <a:bodyPr/>
                    <a:lstStyle/>
                    <a:p>
                      <a:pPr algn="ctr" rtl="0" fontAlgn="ctr"/>
                      <a:r>
                        <a:rPr lang="en-US" sz="1400" b="1" i="0" u="none" strike="noStrike" dirty="0">
                          <a:solidFill>
                            <a:srgbClr val="000000"/>
                          </a:solidFill>
                          <a:effectLst/>
                          <a:latin typeface="Calibri" panose="020F0502020204030204" pitchFamily="34" charset="0"/>
                        </a:rPr>
                        <a:t>Average Return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ctr"/>
                      <a:r>
                        <a:rPr lang="en-US" sz="1400" b="1" i="0" u="none" strike="noStrike">
                          <a:solidFill>
                            <a:srgbClr val="000000"/>
                          </a:solidFill>
                          <a:effectLst/>
                          <a:latin typeface="Calibri" panose="020F0502020204030204" pitchFamily="34" charset="0"/>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400" b="1" i="0" u="none" strike="noStrike">
                          <a:solidFill>
                            <a:srgbClr val="000000"/>
                          </a:solidFill>
                          <a:effectLst/>
                          <a:latin typeface="Calibri" panose="020F0502020204030204" pitchFamily="34" charset="0"/>
                        </a:rPr>
                        <a:t>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400" b="1" i="0" u="none" strike="noStrike">
                          <a:solidFill>
                            <a:srgbClr val="000000"/>
                          </a:solidFill>
                          <a:effectLst/>
                          <a:latin typeface="Calibri" panose="020F0502020204030204" pitchFamily="34" charset="0"/>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400" b="1" i="0" u="none" strike="noStrike">
                          <a:solidFill>
                            <a:srgbClr val="000000"/>
                          </a:solidFill>
                          <a:effectLst/>
                          <a:latin typeface="Calibri" panose="020F0502020204030204" pitchFamily="34" charset="0"/>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400" b="1" i="0" u="none" strike="noStrike">
                          <a:solidFill>
                            <a:srgbClr val="000000"/>
                          </a:solidFill>
                          <a:effectLst/>
                          <a:latin typeface="Calibri" panose="020F0502020204030204" pitchFamily="34" charset="0"/>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640585819"/>
                  </a:ext>
                </a:extLst>
              </a:tr>
              <a:tr h="246015">
                <a:tc gridSpan="5">
                  <a:txBody>
                    <a:bodyPr/>
                    <a:lstStyle/>
                    <a:p>
                      <a:pPr algn="ctr" rtl="0" fontAlgn="ctr"/>
                      <a:r>
                        <a:rPr lang="en-US" sz="1400" b="1" i="0" u="none" strike="noStrike" dirty="0">
                          <a:solidFill>
                            <a:srgbClr val="000000"/>
                          </a:solidFill>
                          <a:effectLst/>
                          <a:latin typeface="Calibri" panose="020F0502020204030204" pitchFamily="34" charset="0"/>
                        </a:rPr>
                        <a:t>Standard Deviation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400" b="1" i="0" u="none" strike="noStrike" dirty="0">
                          <a:solidFill>
                            <a:srgbClr val="000000"/>
                          </a:solidFill>
                          <a:effectLst/>
                          <a:latin typeface="Calibri" panose="020F0502020204030204" pitchFamily="34" charset="0"/>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988433350"/>
                  </a:ext>
                </a:extLst>
              </a:tr>
            </a:tbl>
          </a:graphicData>
        </a:graphic>
      </p:graphicFrame>
    </p:spTree>
    <p:extLst>
      <p:ext uri="{BB962C8B-B14F-4D97-AF65-F5344CB8AC3E}">
        <p14:creationId xmlns:p14="http://schemas.microsoft.com/office/powerpoint/2010/main" val="15386067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7" name="Title 1"/>
          <p:cNvSpPr txBox="1">
            <a:spLocks/>
          </p:cNvSpPr>
          <p:nvPr/>
        </p:nvSpPr>
        <p:spPr>
          <a:xfrm>
            <a:off x="-1" y="0"/>
            <a:ext cx="8686801" cy="566670"/>
          </a:xfrm>
          <a:prstGeom prst="rect">
            <a:avLst/>
          </a:prstGeom>
          <a:solidFill>
            <a:srgbClr val="002060"/>
          </a:solidFill>
        </p:spPr>
        <p:txBody>
          <a:bodyPr anchor="ctr">
            <a:noAutofit/>
          </a:bodyPr>
          <a:lstStyle>
            <a:lvl1pPr algn="l"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ysClr val="window" lastClr="FFFFFF"/>
                </a:solidFill>
                <a:effectLst/>
                <a:uLnTx/>
                <a:uFillTx/>
                <a:latin typeface="Calibri" panose="020F0502020204030204" pitchFamily="34" charset="0"/>
                <a:ea typeface="+mj-ea"/>
                <a:cs typeface="Calibri" panose="020F0502020204030204" pitchFamily="34" charset="0"/>
              </a:rPr>
              <a:t>Equity Attribution  –  25 Years</a:t>
            </a:r>
            <a:r>
              <a:rPr kumimoji="0" lang="en-US" sz="2400" b="1" i="0" u="none" strike="noStrike" kern="1200" cap="none" spc="0" normalizeH="0" noProof="0" dirty="0" smtClean="0">
                <a:ln>
                  <a:noFill/>
                </a:ln>
                <a:solidFill>
                  <a:sysClr val="window" lastClr="FFFFFF"/>
                </a:solidFill>
                <a:effectLst/>
                <a:uLnTx/>
                <a:uFillTx/>
                <a:latin typeface="Calibri" panose="020F0502020204030204" pitchFamily="34" charset="0"/>
                <a:ea typeface="+mj-ea"/>
                <a:cs typeface="Calibri" panose="020F0502020204030204" pitchFamily="34" charset="0"/>
              </a:rPr>
              <a:t> </a:t>
            </a:r>
            <a:r>
              <a:rPr kumimoji="0" lang="en-US" sz="2400" b="1" i="0" u="none" strike="noStrike" kern="1200" cap="none" spc="0" normalizeH="0" baseline="0" noProof="0" dirty="0" smtClean="0">
                <a:ln>
                  <a:noFill/>
                </a:ln>
                <a:solidFill>
                  <a:sysClr val="window" lastClr="FFFFFF"/>
                </a:solidFill>
                <a:effectLst/>
                <a:uLnTx/>
                <a:uFillTx/>
                <a:latin typeface="Calibri" panose="020F0502020204030204" pitchFamily="34" charset="0"/>
                <a:ea typeface="+mj-ea"/>
                <a:cs typeface="Calibri" panose="020F0502020204030204" pitchFamily="34" charset="0"/>
              </a:rPr>
              <a:t>Sensex Rolling Returns,  June’23</a:t>
            </a:r>
            <a:endParaRPr kumimoji="0" lang="en-US" sz="2400" b="1" i="0" u="none" strike="noStrike" kern="1200" cap="none" spc="0" normalizeH="0" baseline="0" noProof="0" dirty="0">
              <a:ln>
                <a:noFill/>
              </a:ln>
              <a:solidFill>
                <a:sysClr val="window" lastClr="FFFFFF"/>
              </a:solidFill>
              <a:effectLst/>
              <a:uLnTx/>
              <a:uFillTx/>
              <a:latin typeface="Calibri" panose="020F0502020204030204" pitchFamily="34" charset="0"/>
              <a:ea typeface="+mj-ea"/>
              <a:cs typeface="Calibri" panose="020F0502020204030204" pitchFamily="34" charset="0"/>
            </a:endParaRPr>
          </a:p>
        </p:txBody>
      </p:sp>
      <p:sp>
        <p:nvSpPr>
          <p:cNvPr id="9" name="TextBox 8"/>
          <p:cNvSpPr txBox="1"/>
          <p:nvPr/>
        </p:nvSpPr>
        <p:spPr>
          <a:xfrm>
            <a:off x="8686800" y="1600200"/>
            <a:ext cx="3278778" cy="4801314"/>
          </a:xfrm>
          <a:prstGeom prst="rect">
            <a:avLst/>
          </a:prstGeom>
          <a:noFill/>
        </p:spPr>
        <p:txBody>
          <a:bodyPr wrap="square" rtlCol="0">
            <a:spAutoFit/>
          </a:bodyPr>
          <a:lstStyle/>
          <a:p>
            <a:pPr marL="342900" indent="-342900">
              <a:buFont typeface="+mj-lt"/>
              <a:buAutoNum type="arabicPeriod"/>
              <a:defRPr/>
            </a:pPr>
            <a:r>
              <a:rPr lang="en-US" dirty="0" smtClean="0">
                <a:solidFill>
                  <a:prstClr val="black"/>
                </a:solidFill>
                <a:latin typeface="Calibri"/>
              </a:rPr>
              <a:t>Long duration funds have short term volatility which gets smoothened with time</a:t>
            </a:r>
          </a:p>
          <a:p>
            <a:pPr marL="342900" indent="-342900">
              <a:buFont typeface="+mj-lt"/>
              <a:buAutoNum type="arabicPeriod"/>
              <a:defRPr/>
            </a:pPr>
            <a:r>
              <a:rPr lang="en-US" dirty="0" smtClean="0">
                <a:solidFill>
                  <a:prstClr val="black"/>
                </a:solidFill>
                <a:latin typeface="Calibri"/>
              </a:rPr>
              <a:t>Probability of loss significantly reduce with time</a:t>
            </a:r>
          </a:p>
          <a:p>
            <a:pPr marL="342900" indent="-342900">
              <a:buFont typeface="+mj-lt"/>
              <a:buAutoNum type="arabicPeriod"/>
              <a:defRPr/>
            </a:pPr>
            <a:r>
              <a:rPr lang="en-US" dirty="0" smtClean="0">
                <a:solidFill>
                  <a:prstClr val="black"/>
                </a:solidFill>
                <a:latin typeface="Calibri"/>
              </a:rPr>
              <a:t>Accounting Standards IND AS19 allows for smoothening short term volatility</a:t>
            </a:r>
          </a:p>
          <a:p>
            <a:pPr marL="342900" indent="-342900">
              <a:buFont typeface="+mj-lt"/>
              <a:buAutoNum type="arabicPeriod"/>
              <a:defRPr/>
            </a:pPr>
            <a:r>
              <a:rPr lang="en-US" dirty="0" smtClean="0">
                <a:solidFill>
                  <a:prstClr val="black"/>
                </a:solidFill>
                <a:latin typeface="Calibri"/>
              </a:rPr>
              <a:t>Long term gains by of superior returns justifies duration risk</a:t>
            </a:r>
          </a:p>
          <a:p>
            <a:pPr marL="342900" indent="-342900">
              <a:buFont typeface="+mj-lt"/>
              <a:buAutoNum type="arabicPeriod"/>
              <a:defRPr/>
            </a:pPr>
            <a:r>
              <a:rPr lang="en-US" dirty="0" smtClean="0">
                <a:solidFill>
                  <a:prstClr val="black"/>
                </a:solidFill>
                <a:latin typeface="Calibri"/>
              </a:rPr>
              <a:t>Duration Risk Adjusted Average Return is in the band around 13.0%, significantly more that Fixed Income </a:t>
            </a:r>
          </a:p>
          <a:p>
            <a:pPr>
              <a:defRPr/>
            </a:pPr>
            <a:endParaRPr lang="en-US" dirty="0" smtClean="0">
              <a:solidFill>
                <a:prstClr val="black"/>
              </a:solidFill>
              <a:latin typeface="Calibri"/>
            </a:endParaRPr>
          </a:p>
          <a:p>
            <a:pPr marL="342900" indent="-342900">
              <a:buFont typeface="+mj-lt"/>
              <a:buAutoNum type="arabicPeriod"/>
              <a:defRPr/>
            </a:pPr>
            <a:endParaRPr lang="en-US" dirty="0">
              <a:solidFill>
                <a:prstClr val="black"/>
              </a:solidFill>
              <a:latin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477215222"/>
              </p:ext>
            </p:extLst>
          </p:nvPr>
        </p:nvGraphicFramePr>
        <p:xfrm>
          <a:off x="1828798" y="685811"/>
          <a:ext cx="6781803" cy="5847449"/>
        </p:xfrm>
        <a:graphic>
          <a:graphicData uri="http://schemas.openxmlformats.org/drawingml/2006/table">
            <a:tbl>
              <a:tblPr/>
              <a:tblGrid>
                <a:gridCol w="679567">
                  <a:extLst>
                    <a:ext uri="{9D8B030D-6E8A-4147-A177-3AD203B41FA5}">
                      <a16:colId xmlns:a16="http://schemas.microsoft.com/office/drawing/2014/main" val="2971878205"/>
                    </a:ext>
                  </a:extLst>
                </a:gridCol>
                <a:gridCol w="679567">
                  <a:extLst>
                    <a:ext uri="{9D8B030D-6E8A-4147-A177-3AD203B41FA5}">
                      <a16:colId xmlns:a16="http://schemas.microsoft.com/office/drawing/2014/main" val="1444448336"/>
                    </a:ext>
                  </a:extLst>
                </a:gridCol>
                <a:gridCol w="679567">
                  <a:extLst>
                    <a:ext uri="{9D8B030D-6E8A-4147-A177-3AD203B41FA5}">
                      <a16:colId xmlns:a16="http://schemas.microsoft.com/office/drawing/2014/main" val="1687178021"/>
                    </a:ext>
                  </a:extLst>
                </a:gridCol>
                <a:gridCol w="790517">
                  <a:extLst>
                    <a:ext uri="{9D8B030D-6E8A-4147-A177-3AD203B41FA5}">
                      <a16:colId xmlns:a16="http://schemas.microsoft.com/office/drawing/2014/main" val="1086122112"/>
                    </a:ext>
                  </a:extLst>
                </a:gridCol>
                <a:gridCol w="790517">
                  <a:extLst>
                    <a:ext uri="{9D8B030D-6E8A-4147-A177-3AD203B41FA5}">
                      <a16:colId xmlns:a16="http://schemas.microsoft.com/office/drawing/2014/main" val="2687967843"/>
                    </a:ext>
                  </a:extLst>
                </a:gridCol>
                <a:gridCol w="790517">
                  <a:extLst>
                    <a:ext uri="{9D8B030D-6E8A-4147-A177-3AD203B41FA5}">
                      <a16:colId xmlns:a16="http://schemas.microsoft.com/office/drawing/2014/main" val="2523199960"/>
                    </a:ext>
                  </a:extLst>
                </a:gridCol>
                <a:gridCol w="790517">
                  <a:extLst>
                    <a:ext uri="{9D8B030D-6E8A-4147-A177-3AD203B41FA5}">
                      <a16:colId xmlns:a16="http://schemas.microsoft.com/office/drawing/2014/main" val="1749943784"/>
                    </a:ext>
                  </a:extLst>
                </a:gridCol>
                <a:gridCol w="790517">
                  <a:extLst>
                    <a:ext uri="{9D8B030D-6E8A-4147-A177-3AD203B41FA5}">
                      <a16:colId xmlns:a16="http://schemas.microsoft.com/office/drawing/2014/main" val="2157608829"/>
                    </a:ext>
                  </a:extLst>
                </a:gridCol>
                <a:gridCol w="790517">
                  <a:extLst>
                    <a:ext uri="{9D8B030D-6E8A-4147-A177-3AD203B41FA5}">
                      <a16:colId xmlns:a16="http://schemas.microsoft.com/office/drawing/2014/main" val="352152794"/>
                    </a:ext>
                  </a:extLst>
                </a:gridCol>
              </a:tblGrid>
              <a:tr h="187254">
                <a:tc gridSpan="9">
                  <a:txBody>
                    <a:bodyPr/>
                    <a:lstStyle/>
                    <a:p>
                      <a:pPr algn="ctr" rtl="0" fontAlgn="ctr"/>
                      <a:r>
                        <a:rPr lang="en-US" sz="1200" b="1" i="0" u="none" strike="noStrike" dirty="0">
                          <a:solidFill>
                            <a:srgbClr val="000000"/>
                          </a:solidFill>
                          <a:effectLst/>
                          <a:latin typeface="Tahoma" panose="020B0604030504040204" pitchFamily="34" charset="0"/>
                        </a:rPr>
                        <a:t>SENSEX Rolling Returns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30177252"/>
                  </a:ext>
                </a:extLst>
              </a:tr>
              <a:tr h="356675">
                <a:tc>
                  <a:txBody>
                    <a:bodyPr/>
                    <a:lstStyle/>
                    <a:p>
                      <a:pPr algn="ctr" rtl="0" fontAlgn="ctr"/>
                      <a:r>
                        <a:rPr lang="en-US" sz="1200" b="1" i="0" u="none" strike="noStrike" dirty="0">
                          <a:solidFill>
                            <a:srgbClr val="000000"/>
                          </a:solidFill>
                          <a:effectLst/>
                          <a:latin typeface="Tahoma" panose="020B060403050404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200" b="1" i="0" u="none" strike="noStrike" dirty="0">
                          <a:solidFill>
                            <a:srgbClr val="000000"/>
                          </a:solidFill>
                          <a:effectLst/>
                          <a:latin typeface="Tahoma" panose="020B0604030504040204" pitchFamily="34" charset="0"/>
                        </a:rPr>
                        <a:t>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200" b="1" i="0" u="none" strike="noStrike">
                          <a:solidFill>
                            <a:srgbClr val="000000"/>
                          </a:solidFill>
                          <a:effectLst/>
                          <a:latin typeface="Tahoma" panose="020B0604030504040204" pitchFamily="34" charset="0"/>
                        </a:rPr>
                        <a:t>Sensex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200" b="1" i="0" u="none" strike="noStrike">
                          <a:solidFill>
                            <a:srgbClr val="000000"/>
                          </a:solidFill>
                          <a:effectLst/>
                          <a:latin typeface="Tahoma" panose="020B0604030504040204" pitchFamily="34" charset="0"/>
                        </a:rPr>
                        <a:t>1yr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200" b="1" i="0" u="none" strike="noStrike">
                          <a:solidFill>
                            <a:srgbClr val="000000"/>
                          </a:solidFill>
                          <a:effectLst/>
                          <a:latin typeface="Tahoma" panose="020B0604030504040204" pitchFamily="34" charset="0"/>
                        </a:rPr>
                        <a:t>3yr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200" b="1" i="0" u="none" strike="noStrike">
                          <a:solidFill>
                            <a:srgbClr val="000000"/>
                          </a:solidFill>
                          <a:effectLst/>
                          <a:latin typeface="Tahoma" panose="020B0604030504040204" pitchFamily="34" charset="0"/>
                        </a:rPr>
                        <a:t>5yr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200" b="1" i="0" u="none" strike="noStrike">
                          <a:solidFill>
                            <a:srgbClr val="000000"/>
                          </a:solidFill>
                          <a:effectLst/>
                          <a:latin typeface="Tahoma" panose="020B0604030504040204" pitchFamily="34" charset="0"/>
                        </a:rPr>
                        <a:t>7yr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200" b="1" i="0" u="none" strike="noStrike">
                          <a:solidFill>
                            <a:srgbClr val="000000"/>
                          </a:solidFill>
                          <a:effectLst/>
                          <a:latin typeface="Tahoma" panose="020B0604030504040204" pitchFamily="34" charset="0"/>
                        </a:rPr>
                        <a:t>10yr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200" b="1" i="0" u="none" strike="noStrike">
                          <a:solidFill>
                            <a:srgbClr val="000000"/>
                          </a:solidFill>
                          <a:effectLst/>
                          <a:latin typeface="Tahoma" panose="020B0604030504040204" pitchFamily="34" charset="0"/>
                        </a:rPr>
                        <a:t>15yr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610406549"/>
                  </a:ext>
                </a:extLst>
              </a:tr>
              <a:tr h="178337">
                <a:tc>
                  <a:txBody>
                    <a:bodyPr/>
                    <a:lstStyle/>
                    <a:p>
                      <a:pPr algn="ctr" rtl="0" fontAlgn="ctr"/>
                      <a:r>
                        <a:rPr lang="en-US" sz="1200" b="0" i="0" u="none" strike="noStrike">
                          <a:solidFill>
                            <a:srgbClr val="00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Tahoma" panose="020B0604030504040204" pitchFamily="34" charset="0"/>
                        </a:rPr>
                        <a:t>Jun-98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3,251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0366435"/>
                  </a:ext>
                </a:extLst>
              </a:tr>
              <a:tr h="178337">
                <a:tc>
                  <a:txBody>
                    <a:bodyPr/>
                    <a:lstStyle/>
                    <a:p>
                      <a:pPr algn="ctr" rtl="0" fontAlgn="ctr"/>
                      <a:r>
                        <a:rPr lang="en-US" sz="1200" b="0" i="0" u="none" strike="noStrike">
                          <a:solidFill>
                            <a:srgbClr val="00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Tahoma" panose="020B0604030504040204" pitchFamily="34" charset="0"/>
                        </a:rPr>
                        <a:t>Jun-99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4,141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200" b="0" i="0" u="none" strike="noStrike">
                          <a:solidFill>
                            <a:srgbClr val="000000"/>
                          </a:solidFill>
                          <a:effectLst/>
                          <a:latin typeface="Tahoma" panose="020B0604030504040204" pitchFamily="34" charset="0"/>
                        </a:rPr>
                        <a:t>27.4%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7911097"/>
                  </a:ext>
                </a:extLst>
              </a:tr>
              <a:tr h="178337">
                <a:tc>
                  <a:txBody>
                    <a:bodyPr/>
                    <a:lstStyle/>
                    <a:p>
                      <a:pPr algn="ctr" rtl="0" fontAlgn="ctr"/>
                      <a:r>
                        <a:rPr lang="en-US" sz="1200" b="0" i="0" u="none" strike="noStrike">
                          <a:solidFill>
                            <a:srgbClr val="000000"/>
                          </a:solidFill>
                          <a:effectLst/>
                          <a:latin typeface="Tahoma" panose="020B060403050404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Tahoma" panose="020B0604030504040204" pitchFamily="34" charset="0"/>
                        </a:rPr>
                        <a:t>Jun-00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4,749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200" b="0" i="0" u="none" strike="noStrike">
                          <a:solidFill>
                            <a:srgbClr val="000000"/>
                          </a:solidFill>
                          <a:effectLst/>
                          <a:latin typeface="Tahoma" panose="020B0604030504040204" pitchFamily="34" charset="0"/>
                        </a:rPr>
                        <a:t>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2692325"/>
                  </a:ext>
                </a:extLst>
              </a:tr>
              <a:tr h="178337">
                <a:tc>
                  <a:txBody>
                    <a:bodyPr/>
                    <a:lstStyle/>
                    <a:p>
                      <a:pPr algn="ctr" rtl="0" fontAlgn="ctr"/>
                      <a:r>
                        <a:rPr lang="en-US" sz="1200" b="0" i="0" u="none" strike="noStrike">
                          <a:solidFill>
                            <a:srgbClr val="000000"/>
                          </a:solidFill>
                          <a:effectLst/>
                          <a:latin typeface="Tahoma" panose="020B060403050404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Tahoma" panose="020B0604030504040204" pitchFamily="34" charset="0"/>
                        </a:rPr>
                        <a:t>1-Jun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3,457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200" b="1" i="0" u="none" strike="noStrike">
                          <a:solidFill>
                            <a:srgbClr val="FF0000"/>
                          </a:solidFill>
                          <a:effectLst/>
                          <a:latin typeface="Tahoma" panose="020B0604030504040204" pitchFamily="34" charset="0"/>
                        </a:rPr>
                        <a:t>-27.2%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200" b="0" i="0" u="none" strike="noStrike">
                          <a:solidFill>
                            <a:srgbClr val="000000"/>
                          </a:solidFill>
                          <a:effectLst/>
                          <a:latin typeface="Tahoma" panose="020B060403050404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9233370"/>
                  </a:ext>
                </a:extLst>
              </a:tr>
              <a:tr h="178337">
                <a:tc>
                  <a:txBody>
                    <a:bodyPr/>
                    <a:lstStyle/>
                    <a:p>
                      <a:pPr algn="ctr" rtl="0" fontAlgn="ctr"/>
                      <a:r>
                        <a:rPr lang="en-US" sz="1200" b="0" i="0" u="none" strike="noStrike">
                          <a:solidFill>
                            <a:srgbClr val="000000"/>
                          </a:solidFill>
                          <a:effectLst/>
                          <a:latin typeface="Tahoma" panose="020B060403050404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2-Jun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3,245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200" b="0" i="0" u="none" strike="noStrike">
                          <a:solidFill>
                            <a:srgbClr val="FF0000"/>
                          </a:solidFill>
                          <a:effectLst/>
                          <a:latin typeface="Tahoma" panose="020B060403050404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FF0000"/>
                          </a:solidFill>
                          <a:effectLst/>
                          <a:latin typeface="Tahoma" panose="020B060403050404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455041"/>
                  </a:ext>
                </a:extLst>
              </a:tr>
              <a:tr h="178337">
                <a:tc>
                  <a:txBody>
                    <a:bodyPr/>
                    <a:lstStyle/>
                    <a:p>
                      <a:pPr algn="ctr" rtl="0" fontAlgn="ctr"/>
                      <a:r>
                        <a:rPr lang="en-US" sz="1200" b="0" i="0" u="none" strike="noStrike">
                          <a:solidFill>
                            <a:srgbClr val="000000"/>
                          </a:solidFill>
                          <a:effectLst/>
                          <a:latin typeface="Tahoma" panose="020B060403050404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3-Jun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Tahoma" panose="020B0604030504040204" pitchFamily="34" charset="0"/>
                        </a:rPr>
                        <a:t>3,607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200" b="0" i="0" u="none" strike="noStrike">
                          <a:solidFill>
                            <a:srgbClr val="000000"/>
                          </a:solidFill>
                          <a:effectLst/>
                          <a:latin typeface="Tahoma" panose="020B0604030504040204" pitchFamily="34" charset="0"/>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solidFill>
                            <a:srgbClr val="FF0000"/>
                          </a:solidFill>
                          <a:effectLst/>
                          <a:latin typeface="Tahoma" panose="020B060403050404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200" b="0" i="0" u="none" strike="noStrike">
                          <a:solidFill>
                            <a:srgbClr val="000000"/>
                          </a:solidFill>
                          <a:effectLst/>
                          <a:latin typeface="Tahoma" panose="020B060403050404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2458822"/>
                  </a:ext>
                </a:extLst>
              </a:tr>
              <a:tr h="178337">
                <a:tc>
                  <a:txBody>
                    <a:bodyPr/>
                    <a:lstStyle/>
                    <a:p>
                      <a:pPr algn="ctr" rtl="0" fontAlgn="ctr"/>
                      <a:r>
                        <a:rPr lang="en-US" sz="1200" b="0" i="0" u="none" strike="noStrike">
                          <a:solidFill>
                            <a:srgbClr val="000000"/>
                          </a:solidFill>
                          <a:effectLst/>
                          <a:latin typeface="Tahoma" panose="020B060403050404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4-Jun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Tahoma" panose="020B0604030504040204" pitchFamily="34" charset="0"/>
                        </a:rPr>
                        <a:t>4,795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200" b="0" i="0" u="none" strike="noStrike">
                          <a:solidFill>
                            <a:srgbClr val="000000"/>
                          </a:solidFill>
                          <a:effectLst/>
                          <a:latin typeface="Tahoma" panose="020B0604030504040204" pitchFamily="34" charset="0"/>
                        </a:rPr>
                        <a:t>32.9%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0059057"/>
                  </a:ext>
                </a:extLst>
              </a:tr>
              <a:tr h="178337">
                <a:tc>
                  <a:txBody>
                    <a:bodyPr/>
                    <a:lstStyle/>
                    <a:p>
                      <a:pPr algn="ctr" rtl="0" fontAlgn="ctr"/>
                      <a:r>
                        <a:rPr lang="en-US" sz="1200" b="0" i="0" u="none" strike="noStrike">
                          <a:solidFill>
                            <a:srgbClr val="000000"/>
                          </a:solidFill>
                          <a:effectLst/>
                          <a:latin typeface="Tahoma" panose="020B060403050404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5-Jun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Tahoma" panose="020B0604030504040204" pitchFamily="34" charset="0"/>
                        </a:rPr>
                        <a:t>7,194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200" b="1" i="0" u="none" strike="noStrike">
                          <a:solidFill>
                            <a:srgbClr val="000000"/>
                          </a:solidFill>
                          <a:effectLst/>
                          <a:latin typeface="Tahoma" panose="020B0604030504040204" pitchFamily="34" charset="0"/>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200" b="0" i="0" u="none" strike="noStrike">
                          <a:solidFill>
                            <a:srgbClr val="000000"/>
                          </a:solidFill>
                          <a:effectLst/>
                          <a:latin typeface="Tahoma" panose="020B0604030504040204" pitchFamily="34" charset="0"/>
                        </a:rPr>
                        <a:t>30.4%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Tahoma" panose="020B0604030504040204" pitchFamily="34" charset="0"/>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200" b="0" i="0" u="none" strike="noStrike">
                          <a:solidFill>
                            <a:srgbClr val="000000"/>
                          </a:solidFill>
                          <a:effectLst/>
                          <a:latin typeface="Tahoma" panose="020B0604030504040204" pitchFamily="34" charset="0"/>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2106754"/>
                  </a:ext>
                </a:extLst>
              </a:tr>
              <a:tr h="178337">
                <a:tc>
                  <a:txBody>
                    <a:bodyPr/>
                    <a:lstStyle/>
                    <a:p>
                      <a:pPr algn="ctr" rtl="0" fontAlgn="ctr"/>
                      <a:r>
                        <a:rPr lang="en-US" sz="1200" b="0" i="0" u="none" strike="noStrike">
                          <a:solidFill>
                            <a:srgbClr val="000000"/>
                          </a:solidFill>
                          <a:effectLst/>
                          <a:latin typeface="Tahoma" panose="020B060403050404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6-Jun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Tahoma" panose="020B0604030504040204" pitchFamily="34" charset="0"/>
                        </a:rPr>
                        <a:t>10,609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200" b="0" i="0" u="none" strike="noStrike">
                          <a:solidFill>
                            <a:srgbClr val="000000"/>
                          </a:solidFill>
                          <a:effectLst/>
                          <a:latin typeface="Tahoma" panose="020B0604030504040204" pitchFamily="34" charset="0"/>
                        </a:rPr>
                        <a:t>47.5%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43.3%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25.1%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4212007"/>
                  </a:ext>
                </a:extLst>
              </a:tr>
              <a:tr h="178337">
                <a:tc>
                  <a:txBody>
                    <a:bodyPr/>
                    <a:lstStyle/>
                    <a:p>
                      <a:pPr algn="ctr" rtl="0" fontAlgn="ctr"/>
                      <a:r>
                        <a:rPr lang="en-US" sz="1200" b="0" i="0" u="none" strike="noStrike">
                          <a:solidFill>
                            <a:srgbClr val="000000"/>
                          </a:solidFill>
                          <a:effectLst/>
                          <a:latin typeface="Tahoma" panose="020B060403050404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7-Jun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14,651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200" b="0" i="0" u="none" strike="noStrike" dirty="0">
                          <a:solidFill>
                            <a:srgbClr val="000000"/>
                          </a:solidFill>
                          <a:effectLst/>
                          <a:latin typeface="Tahoma" panose="020B0604030504040204" pitchFamily="34" charset="0"/>
                        </a:rPr>
                        <a:t>38.1%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Tahoma" panose="020B0604030504040204" pitchFamily="34" charset="0"/>
                        </a:rPr>
                        <a:t>45.1%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200" b="0" i="0" u="none" strike="noStrike">
                          <a:solidFill>
                            <a:srgbClr val="000000"/>
                          </a:solidFill>
                          <a:effectLst/>
                          <a:latin typeface="Tahoma" panose="020B0604030504040204" pitchFamily="34" charset="0"/>
                        </a:rPr>
                        <a:t>35.2%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Tahoma" panose="020B0604030504040204" pitchFamily="34" charset="0"/>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3435046"/>
                  </a:ext>
                </a:extLst>
              </a:tr>
              <a:tr h="178337">
                <a:tc>
                  <a:txBody>
                    <a:bodyPr/>
                    <a:lstStyle/>
                    <a:p>
                      <a:pPr algn="ctr" rtl="0" fontAlgn="ctr"/>
                      <a:r>
                        <a:rPr lang="en-US" sz="1200" b="0" i="0" u="none" strike="noStrike">
                          <a:solidFill>
                            <a:srgbClr val="000000"/>
                          </a:solidFill>
                          <a:effectLst/>
                          <a:latin typeface="Tahoma" panose="020B060403050404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8-Jun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13,462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200" b="0" i="0" u="none" strike="noStrike" dirty="0">
                          <a:solidFill>
                            <a:srgbClr val="FF0000"/>
                          </a:solidFill>
                          <a:effectLst/>
                          <a:latin typeface="Tahoma" panose="020B060403050404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Tahoma" panose="020B0604030504040204" pitchFamily="34" charset="0"/>
                        </a:rPr>
                        <a:t>23.2%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Tahoma" panose="020B0604030504040204" pitchFamily="34" charset="0"/>
                        </a:rPr>
                        <a:t>30.1%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21.4%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7044197"/>
                  </a:ext>
                </a:extLst>
              </a:tr>
              <a:tr h="178337">
                <a:tc>
                  <a:txBody>
                    <a:bodyPr/>
                    <a:lstStyle/>
                    <a:p>
                      <a:pPr algn="ctr" rtl="0" fontAlgn="ctr"/>
                      <a:r>
                        <a:rPr lang="en-US" sz="1200" b="0" i="0" u="none" strike="noStrike">
                          <a:solidFill>
                            <a:srgbClr val="000000"/>
                          </a:solidFill>
                          <a:effectLst/>
                          <a:latin typeface="Tahoma" panose="020B060403050404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9-Jun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14,494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200" b="0" i="0" u="none" strike="noStrike">
                          <a:solidFill>
                            <a:srgbClr val="000000"/>
                          </a:solidFill>
                          <a:effectLst/>
                          <a:latin typeface="Tahoma" panose="020B060403050404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solidFill>
                            <a:srgbClr val="000000"/>
                          </a:solidFill>
                          <a:effectLst/>
                          <a:latin typeface="Tahoma" panose="020B0604030504040204" pitchFamily="34" charset="0"/>
                        </a:rPr>
                        <a:t>24.8%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200" b="0" i="0" u="none" strike="noStrike">
                          <a:solidFill>
                            <a:srgbClr val="000000"/>
                          </a:solidFill>
                          <a:effectLst/>
                          <a:latin typeface="Tahoma" panose="020B0604030504040204" pitchFamily="34" charset="0"/>
                        </a:rPr>
                        <a:t>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149218"/>
                  </a:ext>
                </a:extLst>
              </a:tr>
              <a:tr h="178337">
                <a:tc>
                  <a:txBody>
                    <a:bodyPr/>
                    <a:lstStyle/>
                    <a:p>
                      <a:pPr algn="ctr" rtl="0" fontAlgn="ctr"/>
                      <a:r>
                        <a:rPr lang="en-US" sz="1200" b="0" i="0" u="none" strike="noStrike">
                          <a:solidFill>
                            <a:srgbClr val="000000"/>
                          </a:solidFill>
                          <a:effectLst/>
                          <a:latin typeface="Tahoma" panose="020B060403050404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10-Jun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17,701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200" b="0" i="0" u="none" strike="noStrike">
                          <a:solidFill>
                            <a:srgbClr val="000000"/>
                          </a:solidFill>
                          <a:effectLst/>
                          <a:latin typeface="Tahoma" panose="020B0604030504040204" pitchFamily="34" charset="0"/>
                        </a:rPr>
                        <a:t>22.1%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Tahoma" panose="020B0604030504040204" pitchFamily="34" charset="0"/>
                        </a:rPr>
                        <a:t>19.7%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Tahoma" panose="020B0604030504040204" pitchFamily="34" charset="0"/>
                        </a:rPr>
                        <a:t>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Tahoma" panose="020B0604030504040204" pitchFamily="34" charset="0"/>
                        </a:rPr>
                        <a:t>14.1%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956332"/>
                  </a:ext>
                </a:extLst>
              </a:tr>
              <a:tr h="178337">
                <a:tc>
                  <a:txBody>
                    <a:bodyPr/>
                    <a:lstStyle/>
                    <a:p>
                      <a:pPr algn="ctr" rtl="0" fontAlgn="ctr"/>
                      <a:r>
                        <a:rPr lang="en-US" sz="1200" b="0" i="0" u="none" strike="noStrike">
                          <a:solidFill>
                            <a:srgbClr val="000000"/>
                          </a:solidFill>
                          <a:effectLst/>
                          <a:latin typeface="Tahoma" panose="020B060403050404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11-Jun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18,846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200" b="0" i="0" u="none" strike="noStrike">
                          <a:solidFill>
                            <a:srgbClr val="000000"/>
                          </a:solidFill>
                          <a:effectLst/>
                          <a:latin typeface="Tahoma" panose="020B060403050404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solidFill>
                            <a:srgbClr val="000000"/>
                          </a:solidFill>
                          <a:effectLst/>
                          <a:latin typeface="Tahoma" panose="020B0604030504040204" pitchFamily="34" charset="0"/>
                        </a:rPr>
                        <a:t>21.6%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200" b="0" i="0" u="none" strike="noStrike">
                          <a:solidFill>
                            <a:srgbClr val="000000"/>
                          </a:solidFill>
                          <a:effectLst/>
                          <a:latin typeface="Tahoma" panose="020B0604030504040204" pitchFamily="34" charset="0"/>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5261734"/>
                  </a:ext>
                </a:extLst>
              </a:tr>
              <a:tr h="178337">
                <a:tc>
                  <a:txBody>
                    <a:bodyPr/>
                    <a:lstStyle/>
                    <a:p>
                      <a:pPr algn="ctr" rtl="0" fontAlgn="ctr"/>
                      <a:r>
                        <a:rPr lang="en-US" sz="1200" b="0" i="0" u="none" strike="noStrike">
                          <a:solidFill>
                            <a:srgbClr val="000000"/>
                          </a:solidFill>
                          <a:effectLst/>
                          <a:latin typeface="Tahoma" panose="020B060403050404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12-Jun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17,430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200" b="0" i="0" u="none" strike="noStrike">
                          <a:solidFill>
                            <a:srgbClr val="FF0000"/>
                          </a:solidFill>
                          <a:effectLst/>
                          <a:latin typeface="Tahoma" panose="020B060403050404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Tahoma" panose="020B0604030504040204" pitchFamily="34" charset="0"/>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0369595"/>
                  </a:ext>
                </a:extLst>
              </a:tr>
              <a:tr h="178337">
                <a:tc>
                  <a:txBody>
                    <a:bodyPr/>
                    <a:lstStyle/>
                    <a:p>
                      <a:pPr algn="ctr" rtl="0" fontAlgn="ctr"/>
                      <a:r>
                        <a:rPr lang="en-US" sz="1200" b="0" i="0" u="none" strike="noStrike">
                          <a:solidFill>
                            <a:srgbClr val="000000"/>
                          </a:solidFill>
                          <a:effectLst/>
                          <a:latin typeface="Tahoma" panose="020B060403050404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13-Jun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19,396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200" b="0" i="0" u="none" strike="noStrike">
                          <a:solidFill>
                            <a:srgbClr val="000000"/>
                          </a:solidFill>
                          <a:effectLst/>
                          <a:latin typeface="Tahoma" panose="020B0604030504040204" pitchFamily="34" charset="0"/>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Tahoma" panose="020B060403050404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8292344"/>
                  </a:ext>
                </a:extLst>
              </a:tr>
              <a:tr h="178337">
                <a:tc>
                  <a:txBody>
                    <a:bodyPr/>
                    <a:lstStyle/>
                    <a:p>
                      <a:pPr algn="ctr" rtl="0" fontAlgn="ctr"/>
                      <a:r>
                        <a:rPr lang="en-US" sz="1200" b="0" i="0" u="none" strike="noStrike">
                          <a:solidFill>
                            <a:srgbClr val="000000"/>
                          </a:solidFill>
                          <a:effectLst/>
                          <a:latin typeface="Tahoma" panose="020B060403050404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14-Jun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25,414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200" b="0" i="0" u="none" strike="noStrike">
                          <a:solidFill>
                            <a:srgbClr val="000000"/>
                          </a:solidFill>
                          <a:effectLst/>
                          <a:latin typeface="Tahoma" panose="020B0604030504040204" pitchFamily="34" charset="0"/>
                        </a:rPr>
                        <a:t>31.0%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Tahoma" panose="020B0604030504040204" pitchFamily="34" charset="0"/>
                        </a:rPr>
                        <a:t>18.1%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200" b="0" i="0" u="none" strike="noStrike">
                          <a:solidFill>
                            <a:srgbClr val="000000"/>
                          </a:solidFill>
                          <a:effectLst/>
                          <a:latin typeface="Tahoma" panose="020B0604030504040204" pitchFamily="34" charset="0"/>
                        </a:rPr>
                        <a:t>12.9%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4609379"/>
                  </a:ext>
                </a:extLst>
              </a:tr>
              <a:tr h="178337">
                <a:tc>
                  <a:txBody>
                    <a:bodyPr/>
                    <a:lstStyle/>
                    <a:p>
                      <a:pPr algn="ctr" rtl="0" fontAlgn="ctr"/>
                      <a:r>
                        <a:rPr lang="en-US" sz="1200" b="0" i="0" u="none" strike="noStrike">
                          <a:solidFill>
                            <a:srgbClr val="000000"/>
                          </a:solidFill>
                          <a:effectLst/>
                          <a:latin typeface="Tahoma" panose="020B060403050404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15-Jun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27,781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200" b="0" i="0" u="none" strike="noStrike">
                          <a:solidFill>
                            <a:srgbClr val="000000"/>
                          </a:solidFill>
                          <a:effectLst/>
                          <a:latin typeface="Tahoma" panose="020B0604030504040204" pitchFamily="34" charset="0"/>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Tahoma" panose="020B060403050404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59267901"/>
                  </a:ext>
                </a:extLst>
              </a:tr>
              <a:tr h="178337">
                <a:tc>
                  <a:txBody>
                    <a:bodyPr/>
                    <a:lstStyle/>
                    <a:p>
                      <a:pPr algn="ctr" rtl="0" fontAlgn="ctr"/>
                      <a:r>
                        <a:rPr lang="en-US" sz="1200" b="0" i="0" u="none" strike="noStrike">
                          <a:solidFill>
                            <a:srgbClr val="000000"/>
                          </a:solidFill>
                          <a:effectLst/>
                          <a:latin typeface="Tahoma" panose="020B060403050404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16-Jun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27,000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200" b="0" i="0" u="none" strike="noStrike">
                          <a:solidFill>
                            <a:srgbClr val="FF0000"/>
                          </a:solidFill>
                          <a:effectLst/>
                          <a:latin typeface="Tahoma" panose="020B060403050404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Tahoma" panose="020B0604030504040204" pitchFamily="34" charset="0"/>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0180993"/>
                  </a:ext>
                </a:extLst>
              </a:tr>
              <a:tr h="178337">
                <a:tc>
                  <a:txBody>
                    <a:bodyPr/>
                    <a:lstStyle/>
                    <a:p>
                      <a:pPr algn="ctr" rtl="0" fontAlgn="ctr"/>
                      <a:r>
                        <a:rPr lang="en-US" sz="1200" b="0" i="0" u="none" strike="noStrike">
                          <a:solidFill>
                            <a:srgbClr val="000000"/>
                          </a:solidFill>
                          <a:effectLst/>
                          <a:latin typeface="Tahoma" panose="020B060403050404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17-Jun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30,922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200" b="0" i="0" u="none" strike="noStrike">
                          <a:solidFill>
                            <a:srgbClr val="000000"/>
                          </a:solidFill>
                          <a:effectLst/>
                          <a:latin typeface="Tahoma" panose="020B0604030504040204" pitchFamily="34" charset="0"/>
                        </a:rPr>
                        <a:t>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Tahoma" panose="020B060403050404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568408"/>
                  </a:ext>
                </a:extLst>
              </a:tr>
              <a:tr h="178337">
                <a:tc>
                  <a:txBody>
                    <a:bodyPr/>
                    <a:lstStyle/>
                    <a:p>
                      <a:pPr algn="ctr" rtl="0" fontAlgn="ctr"/>
                      <a:r>
                        <a:rPr lang="en-US" sz="1200" b="0" i="0" u="none" strike="noStrike">
                          <a:solidFill>
                            <a:srgbClr val="000000"/>
                          </a:solidFill>
                          <a:effectLst/>
                          <a:latin typeface="Tahoma" panose="020B060403050404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18-Jun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35,423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200" b="0" i="0" u="none" strike="noStrike">
                          <a:solidFill>
                            <a:srgbClr val="000000"/>
                          </a:solidFill>
                          <a:effectLst/>
                          <a:latin typeface="Tahoma" panose="020B0604030504040204" pitchFamily="34" charset="0"/>
                        </a:rPr>
                        <a:t>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6887078"/>
                  </a:ext>
                </a:extLst>
              </a:tr>
              <a:tr h="178337">
                <a:tc>
                  <a:txBody>
                    <a:bodyPr/>
                    <a:lstStyle/>
                    <a:p>
                      <a:pPr algn="ctr" rtl="0" fontAlgn="ctr"/>
                      <a:r>
                        <a:rPr lang="en-US" sz="1200" b="0" i="0" u="none" strike="noStrike">
                          <a:solidFill>
                            <a:srgbClr val="000000"/>
                          </a:solidFill>
                          <a:effectLst/>
                          <a:latin typeface="Tahoma" panose="020B060403050404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19-Jun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39,395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200" b="0" i="0" u="none" strike="noStrike">
                          <a:solidFill>
                            <a:srgbClr val="000000"/>
                          </a:solidFill>
                          <a:effectLst/>
                          <a:latin typeface="Tahoma" panose="020B0604030504040204" pitchFamily="34" charset="0"/>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Tahoma" panose="020B0604030504040204" pitchFamily="34" charset="0"/>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Tahoma" panose="020B0604030504040204" pitchFamily="34" charset="0"/>
                        </a:rPr>
                        <a:t>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08393536"/>
                  </a:ext>
                </a:extLst>
              </a:tr>
              <a:tr h="178337">
                <a:tc>
                  <a:txBody>
                    <a:bodyPr/>
                    <a:lstStyle/>
                    <a:p>
                      <a:pPr algn="ctr" rtl="0" fontAlgn="ctr"/>
                      <a:r>
                        <a:rPr lang="en-US" sz="1200" b="0" i="0" u="none" strike="noStrike">
                          <a:solidFill>
                            <a:srgbClr val="000000"/>
                          </a:solidFill>
                          <a:effectLst/>
                          <a:latin typeface="Tahoma" panose="020B060403050404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20-Jun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34,916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200" b="0" i="0" u="none" strike="noStrike">
                          <a:solidFill>
                            <a:srgbClr val="FF0000"/>
                          </a:solidFill>
                          <a:effectLst/>
                          <a:latin typeface="Tahoma" panose="020B0604030504040204" pitchFamily="34" charset="0"/>
                        </a:rPr>
                        <a:t>-11.4%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Tahoma" panose="020B060403050404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2638178"/>
                  </a:ext>
                </a:extLst>
              </a:tr>
              <a:tr h="178337">
                <a:tc>
                  <a:txBody>
                    <a:bodyPr/>
                    <a:lstStyle/>
                    <a:p>
                      <a:pPr algn="ctr" rtl="0" fontAlgn="ctr"/>
                      <a:r>
                        <a:rPr lang="en-US" sz="1200" b="0" i="0" u="none" strike="noStrike">
                          <a:solidFill>
                            <a:srgbClr val="000000"/>
                          </a:solidFill>
                          <a:effectLst/>
                          <a:latin typeface="Tahoma" panose="020B060403050404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21-Jun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52,483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200" b="0" i="0" u="none" strike="noStrike">
                          <a:solidFill>
                            <a:srgbClr val="000000"/>
                          </a:solidFill>
                          <a:effectLst/>
                          <a:latin typeface="Tahoma" panose="020B0604030504040204" pitchFamily="34" charset="0"/>
                        </a:rPr>
                        <a:t>50.3%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Tahoma" panose="020B0604030504040204" pitchFamily="34" charset="0"/>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9104770"/>
                  </a:ext>
                </a:extLst>
              </a:tr>
              <a:tr h="178337">
                <a:tc>
                  <a:txBody>
                    <a:bodyPr/>
                    <a:lstStyle/>
                    <a:p>
                      <a:pPr algn="ctr" rtl="0" fontAlgn="ctr"/>
                      <a:r>
                        <a:rPr lang="en-US" sz="1200" b="0" i="0" u="none" strike="noStrike">
                          <a:solidFill>
                            <a:srgbClr val="000000"/>
                          </a:solidFill>
                          <a:effectLst/>
                          <a:latin typeface="Tahoma" panose="020B060403050404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22-Jun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53,019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200" b="0" i="0" u="none" strike="noStrike">
                          <a:solidFill>
                            <a:srgbClr val="000000"/>
                          </a:solidFill>
                          <a:effectLst/>
                          <a:latin typeface="Tahoma" panose="020B060403050404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146727"/>
                  </a:ext>
                </a:extLst>
              </a:tr>
              <a:tr h="178337">
                <a:tc>
                  <a:txBody>
                    <a:bodyPr/>
                    <a:lstStyle/>
                    <a:p>
                      <a:pPr algn="ctr" rtl="0" fontAlgn="ctr"/>
                      <a:r>
                        <a:rPr lang="en-US" sz="1200" b="0" i="0" u="none" strike="noStrike">
                          <a:solidFill>
                            <a:srgbClr val="000000"/>
                          </a:solidFill>
                          <a:effectLst/>
                          <a:latin typeface="Tahoma" panose="020B060403050404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23-Jun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64,719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200" b="0" i="0" u="none" strike="noStrike">
                          <a:solidFill>
                            <a:srgbClr val="000000"/>
                          </a:solidFill>
                          <a:effectLst/>
                          <a:latin typeface="Tahoma" panose="020B0604030504040204" pitchFamily="34" charset="0"/>
                        </a:rPr>
                        <a:t>22.1%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22.8%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Tahoma" panose="020B060403050404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3254433"/>
                  </a:ext>
                </a:extLst>
              </a:tr>
              <a:tr h="178337">
                <a:tc gridSpan="3">
                  <a:txBody>
                    <a:bodyPr/>
                    <a:lstStyle/>
                    <a:p>
                      <a:pPr algn="ctr" rtl="0" fontAlgn="ctr"/>
                      <a:r>
                        <a:rPr lang="en-US" sz="1200" b="1" i="0" u="none" strike="noStrike">
                          <a:solidFill>
                            <a:srgbClr val="000000"/>
                          </a:solidFill>
                          <a:effectLst/>
                          <a:latin typeface="Tahoma" panose="020B0604030504040204" pitchFamily="34" charset="0"/>
                        </a:rPr>
                        <a:t>Probability of Loss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a:txBody>
                    <a:bodyPr/>
                    <a:lstStyle/>
                    <a:p>
                      <a:pPr algn="ctr" rtl="0" fontAlgn="ctr"/>
                      <a:r>
                        <a:rPr lang="en-US" sz="1200" b="1" i="0" u="none" strike="noStrike">
                          <a:solidFill>
                            <a:srgbClr val="000000"/>
                          </a:solidFill>
                          <a:effectLst/>
                          <a:latin typeface="Tahoma" panose="020B0604030504040204" pitchFamily="34" charset="0"/>
                        </a:rPr>
                        <a:t>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200" b="1" i="0" u="none" strike="noStrike">
                          <a:solidFill>
                            <a:srgbClr val="000000"/>
                          </a:solidFill>
                          <a:effectLst/>
                          <a:latin typeface="Tahoma" panose="020B0604030504040204" pitchFamily="34" charset="0"/>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200" b="1" i="0" u="none" strike="noStrike">
                          <a:solidFill>
                            <a:srgbClr val="000000"/>
                          </a:solidFill>
                          <a:effectLst/>
                          <a:latin typeface="Tahoma" panose="020B060403050404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200" b="1" i="0" u="none" strike="noStrike">
                          <a:solidFill>
                            <a:srgbClr val="000000"/>
                          </a:solidFill>
                          <a:effectLst/>
                          <a:latin typeface="Tahoma" panose="020B060403050404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200" b="1" i="0" u="none" strike="noStrike" dirty="0">
                          <a:solidFill>
                            <a:srgbClr val="000000"/>
                          </a:solidFill>
                          <a:effectLst/>
                          <a:latin typeface="Tahoma" panose="020B060403050404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200" b="1" i="0" u="none" strike="noStrike">
                          <a:solidFill>
                            <a:srgbClr val="000000"/>
                          </a:solidFill>
                          <a:effectLst/>
                          <a:latin typeface="Tahoma" panose="020B060403050404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141717314"/>
                  </a:ext>
                </a:extLst>
              </a:tr>
              <a:tr h="178337">
                <a:tc gridSpan="3">
                  <a:txBody>
                    <a:bodyPr/>
                    <a:lstStyle/>
                    <a:p>
                      <a:pPr algn="ctr" rtl="0" fontAlgn="ctr"/>
                      <a:r>
                        <a:rPr lang="en-US" sz="1200" b="1" i="0" u="none" strike="noStrike">
                          <a:solidFill>
                            <a:srgbClr val="000000"/>
                          </a:solidFill>
                          <a:effectLst/>
                          <a:latin typeface="Tahoma" panose="020B0604030504040204" pitchFamily="34" charset="0"/>
                        </a:rPr>
                        <a:t>Average Returns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a:txBody>
                    <a:bodyPr/>
                    <a:lstStyle/>
                    <a:p>
                      <a:pPr algn="ctr" rtl="0" fontAlgn="ctr"/>
                      <a:r>
                        <a:rPr lang="en-US" sz="1200" b="1" i="0" u="none" strike="noStrike">
                          <a:solidFill>
                            <a:srgbClr val="000000"/>
                          </a:solidFill>
                          <a:effectLst/>
                          <a:latin typeface="Tahoma" panose="020B0604030504040204" pitchFamily="34" charset="0"/>
                        </a:rPr>
                        <a:t>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200" b="1" i="0" u="none" strike="noStrike">
                          <a:solidFill>
                            <a:srgbClr val="000000"/>
                          </a:solidFill>
                          <a:effectLst/>
                          <a:latin typeface="Tahoma" panose="020B0604030504040204" pitchFamily="34" charset="0"/>
                        </a:rPr>
                        <a:t>12.9%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200" b="1" i="0" u="none" strike="noStrike">
                          <a:solidFill>
                            <a:srgbClr val="000000"/>
                          </a:solidFill>
                          <a:effectLst/>
                          <a:latin typeface="Tahoma" panose="020B060403050404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200" b="1" i="0" u="none" strike="noStrike">
                          <a:solidFill>
                            <a:srgbClr val="000000"/>
                          </a:solidFill>
                          <a:effectLst/>
                          <a:latin typeface="Tahoma" panose="020B0604030504040204" pitchFamily="34" charset="0"/>
                        </a:rPr>
                        <a:t>13.7%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200" b="1" i="0" u="none" strike="noStrike" dirty="0">
                          <a:solidFill>
                            <a:srgbClr val="000000"/>
                          </a:solidFill>
                          <a:effectLst/>
                          <a:latin typeface="Tahoma" panose="020B060403050404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200" b="1" i="0" u="none" strike="noStrike">
                          <a:solidFill>
                            <a:srgbClr val="000000"/>
                          </a:solidFill>
                          <a:effectLst/>
                          <a:latin typeface="Tahoma" panose="020B0604030504040204" pitchFamily="34" charset="0"/>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51586745"/>
                  </a:ext>
                </a:extLst>
              </a:tr>
              <a:tr h="178337">
                <a:tc gridSpan="3">
                  <a:txBody>
                    <a:bodyPr/>
                    <a:lstStyle/>
                    <a:p>
                      <a:pPr algn="ctr" rtl="0" fontAlgn="ctr"/>
                      <a:r>
                        <a:rPr lang="en-US" sz="1200" b="1" i="0" u="none" strike="noStrike">
                          <a:solidFill>
                            <a:srgbClr val="000000"/>
                          </a:solidFill>
                          <a:effectLst/>
                          <a:latin typeface="Tahoma" panose="020B0604030504040204" pitchFamily="34" charset="0"/>
                        </a:rPr>
                        <a:t>Standard Deviation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a:txBody>
                    <a:bodyPr/>
                    <a:lstStyle/>
                    <a:p>
                      <a:pPr algn="ctr" rtl="0" fontAlgn="ctr"/>
                      <a:r>
                        <a:rPr lang="en-US" sz="1200" b="1" i="0" u="none" strike="noStrike">
                          <a:solidFill>
                            <a:srgbClr val="000000"/>
                          </a:solidFill>
                          <a:effectLst/>
                          <a:latin typeface="Tahoma" panose="020B060403050404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200" b="1" i="0" u="none" strike="noStrike">
                          <a:solidFill>
                            <a:srgbClr val="000000"/>
                          </a:solidFill>
                          <a:effectLst/>
                          <a:latin typeface="Tahoma" panose="020B060403050404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200" b="1" i="0" u="none" strike="noStrike">
                          <a:solidFill>
                            <a:srgbClr val="000000"/>
                          </a:solidFill>
                          <a:effectLst/>
                          <a:latin typeface="Tahoma" panose="020B060403050404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200" b="1" i="0" u="none" strike="noStrike">
                          <a:solidFill>
                            <a:srgbClr val="000000"/>
                          </a:solidFill>
                          <a:effectLst/>
                          <a:latin typeface="Tahoma" panose="020B060403050404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200" b="1" i="0" u="none" strike="noStrike">
                          <a:solidFill>
                            <a:srgbClr val="000000"/>
                          </a:solidFill>
                          <a:effectLst/>
                          <a:latin typeface="Tahoma" panose="020B060403050404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200" b="1" i="0" u="none" strike="noStrike" dirty="0">
                          <a:solidFill>
                            <a:srgbClr val="000000"/>
                          </a:solidFill>
                          <a:effectLst/>
                          <a:latin typeface="Tahoma" panose="020B060403050404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814533804"/>
                  </a:ext>
                </a:extLst>
              </a:tr>
            </a:tbl>
          </a:graphicData>
        </a:graphic>
      </p:graphicFrame>
    </p:spTree>
    <p:extLst>
      <p:ext uri="{BB962C8B-B14F-4D97-AF65-F5344CB8AC3E}">
        <p14:creationId xmlns:p14="http://schemas.microsoft.com/office/powerpoint/2010/main" val="1092182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7" name="Title 1"/>
          <p:cNvSpPr txBox="1">
            <a:spLocks/>
          </p:cNvSpPr>
          <p:nvPr/>
        </p:nvSpPr>
        <p:spPr>
          <a:xfrm>
            <a:off x="-1" y="0"/>
            <a:ext cx="8686801" cy="566670"/>
          </a:xfrm>
          <a:prstGeom prst="rect">
            <a:avLst/>
          </a:prstGeom>
          <a:solidFill>
            <a:srgbClr val="002060"/>
          </a:solidFill>
        </p:spPr>
        <p:txBody>
          <a:bodyPr anchor="ctr">
            <a:noAutofit/>
          </a:bodyPr>
          <a:lstStyle>
            <a:lvl1pPr algn="l"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ysClr val="window" lastClr="FFFFFF"/>
                </a:solidFill>
                <a:effectLst/>
                <a:uLnTx/>
                <a:uFillTx/>
                <a:latin typeface="Calibri" panose="020F0502020204030204" pitchFamily="34" charset="0"/>
                <a:ea typeface="+mj-ea"/>
                <a:cs typeface="Calibri" panose="020F0502020204030204" pitchFamily="34" charset="0"/>
              </a:rPr>
              <a:t>Equity Attribution  –  100%</a:t>
            </a:r>
            <a:r>
              <a:rPr kumimoji="0" lang="en-US" sz="2400" b="1" i="0" u="none" strike="noStrike" kern="1200" cap="none" spc="0" normalizeH="0" noProof="0" dirty="0" smtClean="0">
                <a:ln>
                  <a:noFill/>
                </a:ln>
                <a:solidFill>
                  <a:sysClr val="window" lastClr="FFFFFF"/>
                </a:solidFill>
                <a:effectLst/>
                <a:uLnTx/>
                <a:uFillTx/>
                <a:latin typeface="Calibri" panose="020F0502020204030204" pitchFamily="34" charset="0"/>
                <a:ea typeface="+mj-ea"/>
                <a:cs typeface="Calibri" panose="020F0502020204030204" pitchFamily="34" charset="0"/>
              </a:rPr>
              <a:t> Equity Fund</a:t>
            </a:r>
            <a:endParaRPr kumimoji="0" lang="en-US" sz="2400" b="1" i="0" u="none" strike="noStrike" kern="1200" cap="none" spc="0" normalizeH="0" baseline="0" noProof="0" dirty="0">
              <a:ln>
                <a:noFill/>
              </a:ln>
              <a:solidFill>
                <a:sysClr val="window" lastClr="FFFFFF"/>
              </a:solidFill>
              <a:effectLst/>
              <a:uLnTx/>
              <a:uFillTx/>
              <a:latin typeface="Calibri" panose="020F0502020204030204" pitchFamily="34" charset="0"/>
              <a:ea typeface="+mj-ea"/>
              <a:cs typeface="Calibri" panose="020F0502020204030204" pitchFamily="34" charset="0"/>
            </a:endParaRPr>
          </a:p>
        </p:txBody>
      </p:sp>
      <p:sp>
        <p:nvSpPr>
          <p:cNvPr id="9" name="TextBox 8"/>
          <p:cNvSpPr txBox="1"/>
          <p:nvPr/>
        </p:nvSpPr>
        <p:spPr>
          <a:xfrm>
            <a:off x="6781800" y="1676399"/>
            <a:ext cx="4381500" cy="369331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Where</a:t>
            </a:r>
            <a:r>
              <a:rPr kumimoji="0" lang="en-US" sz="1800" b="0" i="0" u="none" strike="noStrike" kern="1200" cap="none" spc="0" normalizeH="0" noProof="0" dirty="0" smtClean="0">
                <a:ln>
                  <a:noFill/>
                </a:ln>
                <a:solidFill>
                  <a:prstClr val="black"/>
                </a:solidFill>
                <a:effectLst/>
                <a:uLnTx/>
                <a:uFillTx/>
                <a:latin typeface="Calibri"/>
                <a:ea typeface="+mn-ea"/>
                <a:cs typeface="+mn-cs"/>
              </a:rPr>
              <a:t> Wt. Liability Duration is more than 7-8 Years,  equity is recommended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noProof="0" dirty="0" smtClean="0">
                <a:solidFill>
                  <a:prstClr val="black"/>
                </a:solidFill>
                <a:latin typeface="Calibri"/>
              </a:rPr>
              <a:t>Meet ALM Goals</a:t>
            </a: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Duration Risk Adjusted Average 10Y CAGR is around 13+%, significantly more that any</a:t>
            </a:r>
            <a:r>
              <a:rPr kumimoji="0" lang="en-US" sz="1800" b="0" i="0" u="none" strike="noStrike" kern="1200" cap="none" spc="0" normalizeH="0" noProof="0" dirty="0" smtClean="0">
                <a:ln>
                  <a:noFill/>
                </a:ln>
                <a:solidFill>
                  <a:prstClr val="black"/>
                </a:solidFill>
                <a:effectLst/>
                <a:uLnTx/>
                <a:uFillTx/>
                <a:latin typeface="Calibri"/>
                <a:ea typeface="+mn-ea"/>
                <a:cs typeface="+mn-cs"/>
              </a:rPr>
              <a:t> f</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ixed</a:t>
            </a:r>
            <a:r>
              <a:rPr kumimoji="0" lang="en-US" sz="1800" b="0" i="0" u="none" strike="noStrike" kern="1200" cap="none" spc="0" normalizeH="0" noProof="0" dirty="0" smtClean="0">
                <a:ln>
                  <a:noFill/>
                </a:ln>
                <a:solidFill>
                  <a:prstClr val="black"/>
                </a:solidFill>
                <a:effectLst/>
                <a:uLnTx/>
                <a:uFillTx/>
                <a:latin typeface="Calibri"/>
                <a:ea typeface="+mn-ea"/>
                <a:cs typeface="+mn-cs"/>
              </a:rPr>
              <a:t> i</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ncome product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solidFill>
                  <a:prstClr val="black"/>
                </a:solidFill>
                <a:latin typeface="Calibri"/>
              </a:rPr>
              <a:t>Risk Mitigation for equity investments</a:t>
            </a:r>
          </a:p>
          <a:p>
            <a:pPr marL="800100" lvl="1" indent="-342900">
              <a:buFont typeface="+mj-lt"/>
              <a:buAutoNum type="arabicPeriod"/>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100% Equity Attribution Fund</a:t>
            </a:r>
          </a:p>
          <a:p>
            <a:pPr marL="800100" lvl="1" indent="-342900">
              <a:buFont typeface="+mj-lt"/>
              <a:buAutoNum type="arabicPeriod"/>
              <a:defRPr/>
            </a:pPr>
            <a:r>
              <a:rPr lang="en-US" dirty="0" smtClean="0">
                <a:solidFill>
                  <a:prstClr val="black"/>
                </a:solidFill>
                <a:latin typeface="Calibri"/>
              </a:rPr>
              <a:t>Capping of Equity Exposure</a:t>
            </a:r>
          </a:p>
          <a:p>
            <a:pPr marL="800100" lvl="1" indent="-342900">
              <a:buFont typeface="+mj-lt"/>
              <a:buAutoNum type="arabicPeriod"/>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Sustain investment pattern over cycles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926939306"/>
              </p:ext>
            </p:extLst>
          </p:nvPr>
        </p:nvGraphicFramePr>
        <p:xfrm>
          <a:off x="1828800" y="685800"/>
          <a:ext cx="4572000" cy="5592100"/>
        </p:xfrm>
        <a:graphic>
          <a:graphicData uri="http://schemas.openxmlformats.org/drawingml/2006/table">
            <a:tbl>
              <a:tblPr/>
              <a:tblGrid>
                <a:gridCol w="1154784">
                  <a:extLst>
                    <a:ext uri="{9D8B030D-6E8A-4147-A177-3AD203B41FA5}">
                      <a16:colId xmlns:a16="http://schemas.microsoft.com/office/drawing/2014/main" val="2708077503"/>
                    </a:ext>
                  </a:extLst>
                </a:gridCol>
                <a:gridCol w="1154784">
                  <a:extLst>
                    <a:ext uri="{9D8B030D-6E8A-4147-A177-3AD203B41FA5}">
                      <a16:colId xmlns:a16="http://schemas.microsoft.com/office/drawing/2014/main" val="134522943"/>
                    </a:ext>
                  </a:extLst>
                </a:gridCol>
                <a:gridCol w="1131216">
                  <a:extLst>
                    <a:ext uri="{9D8B030D-6E8A-4147-A177-3AD203B41FA5}">
                      <a16:colId xmlns:a16="http://schemas.microsoft.com/office/drawing/2014/main" val="1621357932"/>
                    </a:ext>
                  </a:extLst>
                </a:gridCol>
                <a:gridCol w="1131216">
                  <a:extLst>
                    <a:ext uri="{9D8B030D-6E8A-4147-A177-3AD203B41FA5}">
                      <a16:colId xmlns:a16="http://schemas.microsoft.com/office/drawing/2014/main" val="249905489"/>
                    </a:ext>
                  </a:extLst>
                </a:gridCol>
              </a:tblGrid>
              <a:tr h="279605">
                <a:tc gridSpan="4">
                  <a:txBody>
                    <a:bodyPr/>
                    <a:lstStyle/>
                    <a:p>
                      <a:pPr algn="ctr" fontAlgn="ctr"/>
                      <a:r>
                        <a:rPr lang="en-US" sz="1600" b="1" i="0" u="none" strike="noStrike" dirty="0">
                          <a:solidFill>
                            <a:srgbClr val="000000"/>
                          </a:solidFill>
                          <a:effectLst/>
                          <a:latin typeface="Calibri" panose="020F0502020204030204" pitchFamily="34" charset="0"/>
                        </a:rPr>
                        <a:t>SENSEX 10Y PERFORMANCE</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3567160"/>
                  </a:ext>
                </a:extLst>
              </a:tr>
              <a:tr h="279605">
                <a:tc>
                  <a:txBody>
                    <a:bodyPr/>
                    <a:lstStyle/>
                    <a:p>
                      <a:pPr algn="ctr" fontAlgn="ctr"/>
                      <a:r>
                        <a:rPr lang="en-US" sz="1600" b="1" i="0" u="none" strike="noStrike">
                          <a:solidFill>
                            <a:srgbClr val="000000"/>
                          </a:solidFill>
                          <a:effectLst/>
                          <a:latin typeface="Calibri" panose="020F0502020204030204" pitchFamily="34" charset="0"/>
                        </a:rPr>
                        <a:t>From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600" b="1" i="0" u="none" strike="noStrike">
                          <a:solidFill>
                            <a:srgbClr val="000000"/>
                          </a:solidFill>
                          <a:effectLst/>
                          <a:latin typeface="Calibri" panose="020F0502020204030204" pitchFamily="34" charset="0"/>
                        </a:rPr>
                        <a:t>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600" b="1" i="0" u="none" strike="noStrike">
                          <a:solidFill>
                            <a:srgbClr val="000000"/>
                          </a:solidFill>
                          <a:effectLst/>
                          <a:latin typeface="Calibri" panose="020F0502020204030204" pitchFamily="34" charset="0"/>
                        </a:rPr>
                        <a:t>10Y CAGR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600" b="1" i="0" u="none" strike="noStrike">
                          <a:solidFill>
                            <a:srgbClr val="000000"/>
                          </a:solidFill>
                          <a:effectLst/>
                          <a:latin typeface="Calibri" panose="020F0502020204030204" pitchFamily="34" charset="0"/>
                        </a:rPr>
                        <a:t>5Y Av.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67021139"/>
                  </a:ext>
                </a:extLst>
              </a:tr>
              <a:tr h="279605">
                <a:tc>
                  <a:txBody>
                    <a:bodyPr/>
                    <a:lstStyle/>
                    <a:p>
                      <a:pPr algn="ctr" fontAlgn="ctr"/>
                      <a:r>
                        <a:rPr lang="en-US" sz="1600" b="0" i="0" u="none" strike="noStrike">
                          <a:solidFill>
                            <a:srgbClr val="000000"/>
                          </a:solidFill>
                          <a:effectLst/>
                          <a:latin typeface="Calibri" panose="020F0502020204030204" pitchFamily="34" charset="0"/>
                        </a:rPr>
                        <a:t>June'98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June'08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sz="1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540959"/>
                  </a:ext>
                </a:extLst>
              </a:tr>
              <a:tr h="279605">
                <a:tc>
                  <a:txBody>
                    <a:bodyPr/>
                    <a:lstStyle/>
                    <a:p>
                      <a:pPr algn="ctr" fontAlgn="ctr"/>
                      <a:r>
                        <a:rPr lang="en-US" sz="1600" b="0" i="0" u="none" strike="noStrike">
                          <a:solidFill>
                            <a:srgbClr val="000000"/>
                          </a:solidFill>
                          <a:effectLst/>
                          <a:latin typeface="Calibri" panose="020F0502020204030204" pitchFamily="34" charset="0"/>
                        </a:rPr>
                        <a:t>June'99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June'09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797114249"/>
                  </a:ext>
                </a:extLst>
              </a:tr>
              <a:tr h="279605">
                <a:tc>
                  <a:txBody>
                    <a:bodyPr/>
                    <a:lstStyle/>
                    <a:p>
                      <a:pPr algn="ctr" fontAlgn="ctr"/>
                      <a:r>
                        <a:rPr lang="en-US" sz="1600" b="0" i="0" u="none" strike="noStrike">
                          <a:solidFill>
                            <a:srgbClr val="000000"/>
                          </a:solidFill>
                          <a:effectLst/>
                          <a:latin typeface="Calibri" panose="020F0502020204030204" pitchFamily="34" charset="0"/>
                        </a:rPr>
                        <a:t>June'00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June'10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121877717"/>
                  </a:ext>
                </a:extLst>
              </a:tr>
              <a:tr h="279605">
                <a:tc>
                  <a:txBody>
                    <a:bodyPr/>
                    <a:lstStyle/>
                    <a:p>
                      <a:pPr algn="ctr" fontAlgn="ctr"/>
                      <a:r>
                        <a:rPr lang="en-US" sz="1600" b="0" i="0" u="none" strike="noStrike">
                          <a:solidFill>
                            <a:srgbClr val="000000"/>
                          </a:solidFill>
                          <a:effectLst/>
                          <a:latin typeface="Calibri" panose="020F0502020204030204" pitchFamily="34" charset="0"/>
                        </a:rPr>
                        <a:t>June'01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June'11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604013378"/>
                  </a:ext>
                </a:extLst>
              </a:tr>
              <a:tr h="279605">
                <a:tc>
                  <a:txBody>
                    <a:bodyPr/>
                    <a:lstStyle/>
                    <a:p>
                      <a:pPr algn="ctr" fontAlgn="ctr"/>
                      <a:r>
                        <a:rPr lang="en-US" sz="1600" b="0" i="0" u="none" strike="noStrike">
                          <a:solidFill>
                            <a:srgbClr val="000000"/>
                          </a:solidFill>
                          <a:effectLst/>
                          <a:latin typeface="Calibri" panose="020F0502020204030204" pitchFamily="34" charset="0"/>
                        </a:rPr>
                        <a:t>June'02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June'12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4784987"/>
                  </a:ext>
                </a:extLst>
              </a:tr>
              <a:tr h="279605">
                <a:tc>
                  <a:txBody>
                    <a:bodyPr/>
                    <a:lstStyle/>
                    <a:p>
                      <a:pPr algn="ctr" fontAlgn="ctr"/>
                      <a:r>
                        <a:rPr lang="en-US" sz="1600" b="0" i="0" u="none" strike="noStrike">
                          <a:solidFill>
                            <a:srgbClr val="000000"/>
                          </a:solidFill>
                          <a:effectLst/>
                          <a:latin typeface="Calibri" panose="020F0502020204030204" pitchFamily="34" charset="0"/>
                        </a:rPr>
                        <a:t>June'03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June'13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9560266"/>
                  </a:ext>
                </a:extLst>
              </a:tr>
              <a:tr h="279605">
                <a:tc>
                  <a:txBody>
                    <a:bodyPr/>
                    <a:lstStyle/>
                    <a:p>
                      <a:pPr algn="ctr" fontAlgn="ctr"/>
                      <a:r>
                        <a:rPr lang="en-US" sz="1600" b="0" i="0" u="none" strike="noStrike">
                          <a:solidFill>
                            <a:srgbClr val="000000"/>
                          </a:solidFill>
                          <a:effectLst/>
                          <a:latin typeface="Calibri" panose="020F0502020204030204" pitchFamily="34" charset="0"/>
                        </a:rPr>
                        <a:t>June'04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June'14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3350459"/>
                  </a:ext>
                </a:extLst>
              </a:tr>
              <a:tr h="279605">
                <a:tc>
                  <a:txBody>
                    <a:bodyPr/>
                    <a:lstStyle/>
                    <a:p>
                      <a:pPr algn="ctr" fontAlgn="ctr"/>
                      <a:r>
                        <a:rPr lang="en-US" sz="1600" b="0" i="0" u="none" strike="noStrike">
                          <a:solidFill>
                            <a:srgbClr val="000000"/>
                          </a:solidFill>
                          <a:effectLst/>
                          <a:latin typeface="Calibri" panose="020F0502020204030204" pitchFamily="34" charset="0"/>
                        </a:rPr>
                        <a:t>June'05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June'15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523291"/>
                  </a:ext>
                </a:extLst>
              </a:tr>
              <a:tr h="279605">
                <a:tc>
                  <a:txBody>
                    <a:bodyPr/>
                    <a:lstStyle/>
                    <a:p>
                      <a:pPr algn="ctr" fontAlgn="ctr"/>
                      <a:r>
                        <a:rPr lang="en-US" sz="1600" b="0" i="0" u="none" strike="noStrike">
                          <a:solidFill>
                            <a:srgbClr val="000000"/>
                          </a:solidFill>
                          <a:effectLst/>
                          <a:latin typeface="Calibri" panose="020F0502020204030204" pitchFamily="34" charset="0"/>
                        </a:rPr>
                        <a:t>June'06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June'16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997816"/>
                  </a:ext>
                </a:extLst>
              </a:tr>
              <a:tr h="279605">
                <a:tc>
                  <a:txBody>
                    <a:bodyPr/>
                    <a:lstStyle/>
                    <a:p>
                      <a:pPr algn="ctr" fontAlgn="ctr"/>
                      <a:r>
                        <a:rPr lang="en-US" sz="1600" b="0" i="0" u="none" strike="noStrike" dirty="0">
                          <a:solidFill>
                            <a:srgbClr val="000000"/>
                          </a:solidFill>
                          <a:effectLst/>
                          <a:latin typeface="Calibri" panose="020F0502020204030204" pitchFamily="34" charset="0"/>
                        </a:rPr>
                        <a:t>June'07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June'17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8743700"/>
                  </a:ext>
                </a:extLst>
              </a:tr>
              <a:tr h="279605">
                <a:tc>
                  <a:txBody>
                    <a:bodyPr/>
                    <a:lstStyle/>
                    <a:p>
                      <a:pPr algn="ctr" fontAlgn="ctr"/>
                      <a:r>
                        <a:rPr lang="en-US" sz="1600" b="0" i="0" u="none" strike="noStrike">
                          <a:solidFill>
                            <a:srgbClr val="000000"/>
                          </a:solidFill>
                          <a:effectLst/>
                          <a:latin typeface="Calibri" panose="020F0502020204030204" pitchFamily="34" charset="0"/>
                        </a:rPr>
                        <a:t>June'08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June'18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5875289"/>
                  </a:ext>
                </a:extLst>
              </a:tr>
              <a:tr h="279605">
                <a:tc>
                  <a:txBody>
                    <a:bodyPr/>
                    <a:lstStyle/>
                    <a:p>
                      <a:pPr algn="ctr" fontAlgn="ctr"/>
                      <a:r>
                        <a:rPr lang="en-US" sz="1600" b="0" i="0" u="none" strike="noStrike">
                          <a:solidFill>
                            <a:srgbClr val="000000"/>
                          </a:solidFill>
                          <a:effectLst/>
                          <a:latin typeface="Calibri" panose="020F0502020204030204" pitchFamily="34" charset="0"/>
                        </a:rPr>
                        <a:t>June'09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June'19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5697439"/>
                  </a:ext>
                </a:extLst>
              </a:tr>
              <a:tr h="279605">
                <a:tc>
                  <a:txBody>
                    <a:bodyPr/>
                    <a:lstStyle/>
                    <a:p>
                      <a:pPr algn="ctr" fontAlgn="ctr"/>
                      <a:r>
                        <a:rPr lang="en-US" sz="1600" b="0" i="0" u="none" strike="noStrike">
                          <a:solidFill>
                            <a:srgbClr val="000000"/>
                          </a:solidFill>
                          <a:effectLst/>
                          <a:latin typeface="Calibri" panose="020F0502020204030204" pitchFamily="34" charset="0"/>
                        </a:rPr>
                        <a:t>June'10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June'20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919388"/>
                  </a:ext>
                </a:extLst>
              </a:tr>
              <a:tr h="279605">
                <a:tc>
                  <a:txBody>
                    <a:bodyPr/>
                    <a:lstStyle/>
                    <a:p>
                      <a:pPr algn="ctr" fontAlgn="ctr"/>
                      <a:r>
                        <a:rPr lang="en-US" sz="1600" b="0" i="0" u="none" strike="noStrike">
                          <a:solidFill>
                            <a:srgbClr val="000000"/>
                          </a:solidFill>
                          <a:effectLst/>
                          <a:latin typeface="Calibri" panose="020F0502020204030204" pitchFamily="34" charset="0"/>
                        </a:rPr>
                        <a:t>June'11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June'21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9486451"/>
                  </a:ext>
                </a:extLst>
              </a:tr>
              <a:tr h="279605">
                <a:tc>
                  <a:txBody>
                    <a:bodyPr/>
                    <a:lstStyle/>
                    <a:p>
                      <a:pPr algn="ctr" fontAlgn="ctr"/>
                      <a:r>
                        <a:rPr lang="en-US" sz="1600" b="0" i="0" u="none" strike="noStrike">
                          <a:solidFill>
                            <a:srgbClr val="000000"/>
                          </a:solidFill>
                          <a:effectLst/>
                          <a:latin typeface="Calibri" panose="020F0502020204030204" pitchFamily="34" charset="0"/>
                        </a:rPr>
                        <a:t>June'12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June'22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2093029"/>
                  </a:ext>
                </a:extLst>
              </a:tr>
              <a:tr h="279605">
                <a:tc>
                  <a:txBody>
                    <a:bodyPr/>
                    <a:lstStyle/>
                    <a:p>
                      <a:pPr algn="ctr" fontAlgn="ctr"/>
                      <a:r>
                        <a:rPr lang="en-US" sz="1600" b="0" i="0" u="none" strike="noStrike">
                          <a:solidFill>
                            <a:srgbClr val="000000"/>
                          </a:solidFill>
                          <a:effectLst/>
                          <a:latin typeface="Calibri" panose="020F0502020204030204" pitchFamily="34" charset="0"/>
                        </a:rPr>
                        <a:t>June'13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June'23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791446"/>
                  </a:ext>
                </a:extLst>
              </a:tr>
              <a:tr h="279605">
                <a:tc gridSpan="2">
                  <a:txBody>
                    <a:bodyPr/>
                    <a:lstStyle/>
                    <a:p>
                      <a:pPr algn="ctr" fontAlgn="ctr"/>
                      <a:r>
                        <a:rPr lang="en-US" sz="1600" b="1" i="0" u="none" strike="noStrike">
                          <a:solidFill>
                            <a:srgbClr val="000000"/>
                          </a:solidFill>
                          <a:effectLst/>
                          <a:latin typeface="Calibri" panose="020F0502020204030204" pitchFamily="34" charset="0"/>
                        </a:rPr>
                        <a:t>Average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a:txBody>
                    <a:bodyPr/>
                    <a:lstStyle/>
                    <a:p>
                      <a:pPr algn="ctr" fontAlgn="ctr"/>
                      <a:r>
                        <a:rPr lang="en-US" sz="1600" b="1" i="0" u="none" strike="noStrike">
                          <a:solidFill>
                            <a:srgbClr val="000000"/>
                          </a:solidFill>
                          <a:effectLst/>
                          <a:latin typeface="Calibri" panose="020F050202020403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600" b="1" i="0" u="none" strike="noStrike" dirty="0">
                          <a:solidFill>
                            <a:srgbClr val="000000"/>
                          </a:solidFill>
                          <a:effectLst/>
                          <a:latin typeface="Calibri" panose="020F050202020403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857976759"/>
                  </a:ext>
                </a:extLst>
              </a:tr>
              <a:tr h="279605">
                <a:tc gridSpan="2">
                  <a:txBody>
                    <a:bodyPr/>
                    <a:lstStyle/>
                    <a:p>
                      <a:pPr algn="ctr" fontAlgn="ctr"/>
                      <a:r>
                        <a:rPr lang="en-US" sz="1600" b="1" i="0" u="none" strike="noStrike">
                          <a:solidFill>
                            <a:srgbClr val="000000"/>
                          </a:solidFill>
                          <a:effectLst/>
                          <a:latin typeface="Calibri" panose="020F0502020204030204" pitchFamily="34" charset="0"/>
                        </a:rPr>
                        <a:t>Standard Deviation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a:txBody>
                    <a:bodyPr/>
                    <a:lstStyle/>
                    <a:p>
                      <a:pPr algn="ctr" fontAlgn="ctr"/>
                      <a:r>
                        <a:rPr lang="en-US" sz="1600" b="1" i="0" u="none" strike="noStrike">
                          <a:solidFill>
                            <a:srgbClr val="000000"/>
                          </a:solidFill>
                          <a:effectLst/>
                          <a:latin typeface="Calibri" panose="020F050202020403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600" b="1" i="0" u="none" strike="noStrike" dirty="0">
                          <a:solidFill>
                            <a:srgbClr val="00000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877789318"/>
                  </a:ext>
                </a:extLst>
              </a:tr>
            </a:tbl>
          </a:graphicData>
        </a:graphic>
      </p:graphicFrame>
    </p:spTree>
    <p:extLst>
      <p:ext uri="{BB962C8B-B14F-4D97-AF65-F5344CB8AC3E}">
        <p14:creationId xmlns:p14="http://schemas.microsoft.com/office/powerpoint/2010/main" val="4147466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7" name="Rectangle 6"/>
          <p:cNvSpPr/>
          <p:nvPr/>
        </p:nvSpPr>
        <p:spPr>
          <a:xfrm rot="10800000" flipV="1">
            <a:off x="1676398" y="779637"/>
            <a:ext cx="9753601" cy="5078313"/>
          </a:xfrm>
          <a:prstGeom prst="rect">
            <a:avLst/>
          </a:prstGeom>
        </p:spPr>
        <p:txBody>
          <a:bodyPr wrap="square">
            <a:spAutoFit/>
          </a:bodyPr>
          <a:lstStyle/>
          <a:p>
            <a:pPr marL="342900" indent="-342900">
              <a:buFont typeface="+mj-lt"/>
              <a:buAutoNum type="arabicPeriod"/>
              <a:defRPr/>
            </a:pP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Defined Benefit Liability Funding – Liability </a:t>
            </a:r>
            <a:r>
              <a:rPr lang="en-US" b="1"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Behaviour</a:t>
            </a: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to drive the </a:t>
            </a: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Asset </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a:t>
            </a: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llocation Strategies</a:t>
            </a:r>
          </a:p>
          <a:p>
            <a:pPr marL="342900" indent="-342900">
              <a:buFont typeface="+mj-lt"/>
              <a:buAutoNum type="arabicPeriod"/>
              <a:defRPr/>
            </a:pP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Maximize benefits of  IND AS19 -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Short volatility smoothened to OCI, no impact on P&amp;L</a:t>
            </a:r>
          </a:p>
          <a:p>
            <a:pPr marL="342900" lvl="1" indent="-342900">
              <a:buFont typeface="+mj-lt"/>
              <a:buAutoNum type="arabicPeriod"/>
              <a:defRPr/>
            </a:pP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Achieve ALM Goals</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matching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duration means Asset and Liability growth will glide in the same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direction, </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bring the focus to Net Funding </a:t>
            </a:r>
            <a:endPar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defRPr/>
            </a:pP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Long duration Assets</a:t>
            </a:r>
          </a:p>
          <a:p>
            <a:pPr marL="800100" lvl="1" indent="-342900">
              <a:buFont typeface="+mj-lt"/>
              <a:buAutoNum type="arabicPeriod"/>
              <a:defRPr/>
            </a:pP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Key </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is to invest across interest rate </a:t>
            </a: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cycles</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as dynamic asset duration management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unfolds.</a:t>
            </a:r>
          </a:p>
          <a:p>
            <a:pPr marL="800100" lvl="1" indent="-342900">
              <a:buFont typeface="+mj-lt"/>
              <a:buAutoNum type="arabicPeriod"/>
              <a:defRPr/>
            </a:pP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Probability </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of capital loss on a </a:t>
            </a: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longer </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horizon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is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diminishes significantly</a:t>
            </a:r>
          </a:p>
          <a:p>
            <a:pPr marL="342900" indent="-342900">
              <a:buFont typeface="+mj-lt"/>
              <a:buAutoNum type="arabicPeriod"/>
              <a:defRPr/>
            </a:pP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Risk Mitigation Strategies</a:t>
            </a:r>
          </a:p>
          <a:p>
            <a:pPr marL="800100" lvl="1" indent="-342900">
              <a:buFont typeface="+mj-lt"/>
              <a:buAutoNum type="arabicPeriod"/>
              <a:defRPr/>
            </a:pP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Mix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of  Non-duration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Traditional)  and Duration (Linked Funds with or with Capital Guarantee)</a:t>
            </a:r>
          </a:p>
          <a:p>
            <a:pPr marL="800100" lvl="1" indent="-342900">
              <a:buFont typeface="+mj-lt"/>
              <a:buAutoNum type="arabicPeriod"/>
              <a:defRPr/>
            </a:pP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Sticking to a </a:t>
            </a: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well defined funding plan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across cycles, not timing the market (SIP)</a:t>
            </a:r>
          </a:p>
          <a:p>
            <a:pPr marL="800100" lvl="1" indent="-342900">
              <a:buFont typeface="+mj-lt"/>
              <a:buAutoNum type="arabicPeriod"/>
              <a:defRPr/>
            </a:pP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Capping </a:t>
            </a: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Equity Exposure</a:t>
            </a:r>
          </a:p>
          <a:p>
            <a:pPr marL="800100" lvl="1" indent="-342900">
              <a:buFont typeface="+mj-lt"/>
              <a:buAutoNum type="arabicPeriod"/>
              <a:defRPr/>
            </a:pP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Trust the </a:t>
            </a: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Insurers Duration Management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once asset allocation strategies are defined </a:t>
            </a:r>
          </a:p>
          <a:p>
            <a:pPr marL="342900" indent="-342900">
              <a:buFont typeface="+mj-lt"/>
              <a:buAutoNum type="arabicPeriod"/>
              <a:defRPr/>
            </a:pP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Recommendations</a:t>
            </a:r>
          </a:p>
          <a:p>
            <a:pPr marL="800100" lvl="1" indent="-342900">
              <a:buFont typeface="+mj-lt"/>
              <a:buAutoNum type="arabicPeriod"/>
              <a:defRPr/>
            </a:pP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Based on the liability duration and lumpiness of settlement, multiple asset classes should be considered</a:t>
            </a:r>
          </a:p>
          <a:p>
            <a:pPr marL="800100" lvl="1" indent="-342900">
              <a:buFont typeface="+mj-lt"/>
              <a:buAutoNum type="arabicPeriod"/>
              <a:defRPr/>
            </a:pP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ALM Goals should be driven by Liability Duration and expected Cash Outflows for Settlements</a:t>
            </a:r>
          </a:p>
          <a:p>
            <a:pPr marL="800100" lvl="1" indent="-342900">
              <a:buFont typeface="+mj-lt"/>
              <a:buAutoNum type="arabicPeriod"/>
              <a:defRPr/>
            </a:pP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Get the benefits for a higher planned funded status</a:t>
            </a:r>
          </a:p>
          <a:p>
            <a:pPr marL="800100" lvl="1" indent="-342900">
              <a:buFont typeface="+mj-lt"/>
              <a:buAutoNum type="arabicPeriod"/>
              <a:defRPr/>
            </a:pP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Consistent investments  strategies across cycles is important </a:t>
            </a:r>
          </a:p>
        </p:txBody>
      </p:sp>
      <p:sp>
        <p:nvSpPr>
          <p:cNvPr id="9" name="Title 1">
            <a:extLst>
              <a:ext uri="{FF2B5EF4-FFF2-40B4-BE49-F238E27FC236}">
                <a16:creationId xmlns:a16="http://schemas.microsoft.com/office/drawing/2014/main" id="{9F631C76-B338-4C5A-9202-66028F46C56E}"/>
              </a:ext>
            </a:extLst>
          </p:cNvPr>
          <p:cNvSpPr txBox="1">
            <a:spLocks/>
          </p:cNvSpPr>
          <p:nvPr/>
        </p:nvSpPr>
        <p:spPr>
          <a:xfrm>
            <a:off x="4471" y="0"/>
            <a:ext cx="7207697" cy="815608"/>
          </a:xfrm>
          <a:prstGeom prst="rect">
            <a:avLst/>
          </a:prstGeom>
          <a:solidFill>
            <a:srgbClr val="002060"/>
          </a:solidFill>
        </p:spPr>
        <p:txBody>
          <a:bodyPr wrap="square">
            <a:spAutoFit/>
          </a:bodyPr>
          <a:lstStyle>
            <a:defPPr>
              <a:defRPr lang="en-US"/>
            </a:defPPr>
            <a:lvl1pPr>
              <a:defRPr sz="2400" b="1">
                <a:solidFill>
                  <a:srgbClr val="002060"/>
                </a:solidFill>
                <a:latin typeface="Arial Narrow"/>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smtClean="0">
              <a:ln>
                <a:noFill/>
              </a:ln>
              <a:solidFill>
                <a:prstClr val="white"/>
              </a:solidFill>
              <a:effectLst/>
              <a:uLnTx/>
              <a:uFillTx/>
              <a:latin typeface="Arial Narrow"/>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rPr>
              <a:t>Summary &amp; Recommendation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Arial Narrow"/>
            </a:endParaRPr>
          </a:p>
        </p:txBody>
      </p:sp>
    </p:spTree>
    <p:extLst>
      <p:ext uri="{BB962C8B-B14F-4D97-AF65-F5344CB8AC3E}">
        <p14:creationId xmlns:p14="http://schemas.microsoft.com/office/powerpoint/2010/main" val="3752089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Title 1"/>
          <p:cNvSpPr txBox="1">
            <a:spLocks/>
          </p:cNvSpPr>
          <p:nvPr/>
        </p:nvSpPr>
        <p:spPr>
          <a:xfrm>
            <a:off x="705394" y="1371600"/>
            <a:ext cx="10855235" cy="21161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marL="182880" marR="0" lvl="0" indent="0" algn="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w="12700">
                <a:solidFill>
                  <a:srgbClr val="002060"/>
                </a:solidFill>
                <a:prstDash val="solid"/>
              </a:ln>
              <a:solidFill>
                <a:prstClr val="black"/>
              </a:solidFill>
              <a:effectLst>
                <a:outerShdw blurRad="41275" dist="20320" dir="1800000" algn="tl" rotWithShape="0">
                  <a:srgbClr val="000000">
                    <a:alpha val="40000"/>
                  </a:srgbClr>
                </a:outerShdw>
              </a:effectLst>
              <a:uLnTx/>
              <a:uFillTx/>
              <a:latin typeface="Calibri Light" panose="020F0302020204030204"/>
              <a:ea typeface="+mj-ea"/>
              <a:cs typeface="Arial" pitchFamily="34" charset="0"/>
            </a:endParaRPr>
          </a:p>
          <a:p>
            <a:pPr marL="182880" marR="0" lvl="0" indent="0" algn="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w="12700">
                  <a:solidFill>
                    <a:srgbClr val="002060"/>
                  </a:solidFill>
                  <a:prstDash val="solid"/>
                </a:ln>
                <a:solidFill>
                  <a:prstClr val="black"/>
                </a:solidFill>
                <a:effectLst>
                  <a:outerShdw blurRad="41275" dist="20320" dir="1800000" algn="tl" rotWithShape="0">
                    <a:srgbClr val="000000">
                      <a:alpha val="40000"/>
                    </a:srgbClr>
                  </a:outerShdw>
                </a:effectLst>
                <a:uLnTx/>
                <a:uFillTx/>
                <a:latin typeface="Calibri Light" panose="020F0302020204030204"/>
                <a:ea typeface="+mj-ea"/>
                <a:cs typeface="Arial" pitchFamily="34" charset="0"/>
              </a:rPr>
              <a:t>Understanding Importance of  </a:t>
            </a:r>
            <a:r>
              <a:rPr kumimoji="0" lang="en-US" sz="4000" b="0" i="0" u="none" strike="noStrike" kern="1200" cap="none" spc="0" normalizeH="0" baseline="0" noProof="0" dirty="0">
                <a:ln w="12700">
                  <a:solidFill>
                    <a:srgbClr val="002060"/>
                  </a:solidFill>
                  <a:prstDash val="solid"/>
                </a:ln>
                <a:solidFill>
                  <a:prstClr val="black"/>
                </a:solidFill>
                <a:effectLst>
                  <a:outerShdw blurRad="41275" dist="20320" dir="1800000" algn="tl" rotWithShape="0">
                    <a:srgbClr val="000000">
                      <a:alpha val="40000"/>
                    </a:srgbClr>
                  </a:outerShdw>
                </a:effectLst>
                <a:uLnTx/>
                <a:uFillTx/>
                <a:latin typeface="Calibri Light" panose="020F0302020204030204"/>
                <a:ea typeface="+mj-ea"/>
                <a:cs typeface="Arial" pitchFamily="34" charset="0"/>
              </a:rPr>
              <a:t>Liability </a:t>
            </a:r>
            <a:r>
              <a:rPr kumimoji="0" lang="en-US" sz="4000" b="0" i="0" u="none" strike="noStrike" kern="1200" cap="none" spc="0" normalizeH="0" baseline="0" noProof="0" dirty="0" smtClean="0">
                <a:ln w="12700">
                  <a:solidFill>
                    <a:srgbClr val="002060"/>
                  </a:solidFill>
                  <a:prstDash val="solid"/>
                </a:ln>
                <a:solidFill>
                  <a:prstClr val="black"/>
                </a:solidFill>
                <a:effectLst>
                  <a:outerShdw blurRad="41275" dist="20320" dir="1800000" algn="tl" rotWithShape="0">
                    <a:srgbClr val="000000">
                      <a:alpha val="40000"/>
                    </a:srgbClr>
                  </a:outerShdw>
                </a:effectLst>
                <a:uLnTx/>
                <a:uFillTx/>
                <a:latin typeface="Calibri Light" panose="020F0302020204030204"/>
                <a:ea typeface="+mj-ea"/>
                <a:cs typeface="Arial" pitchFamily="34" charset="0"/>
              </a:rPr>
              <a:t>Behavior</a:t>
            </a:r>
          </a:p>
          <a:p>
            <a:pPr marL="182880" marR="0" lvl="0" indent="0" algn="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w="12700">
                  <a:solidFill>
                    <a:srgbClr val="002060"/>
                  </a:solidFill>
                  <a:prstDash val="solid"/>
                </a:ln>
                <a:solidFill>
                  <a:prstClr val="black"/>
                </a:solidFill>
                <a:effectLst>
                  <a:outerShdw blurRad="41275" dist="20320" dir="1800000" algn="tl" rotWithShape="0">
                    <a:srgbClr val="000000">
                      <a:alpha val="40000"/>
                    </a:srgbClr>
                  </a:outerShdw>
                </a:effectLst>
                <a:uLnTx/>
                <a:uFillTx/>
                <a:latin typeface="Calibri Light" panose="020F0302020204030204"/>
                <a:ea typeface="+mj-ea"/>
                <a:cs typeface="Arial" pitchFamily="34" charset="0"/>
              </a:rPr>
              <a:t>For Defined Benefit Plans </a:t>
            </a:r>
            <a:endParaRPr kumimoji="0" lang="en-US" sz="4000" b="0" i="0" u="none" strike="noStrike" kern="1200" cap="none" spc="0" normalizeH="0" baseline="0" noProof="0" dirty="0">
              <a:ln w="12700">
                <a:solidFill>
                  <a:srgbClr val="002060"/>
                </a:solidFill>
                <a:prstDash val="solid"/>
              </a:ln>
              <a:solidFill>
                <a:prstClr val="black"/>
              </a:solidFill>
              <a:effectLst>
                <a:outerShdw blurRad="41275" dist="20320" dir="1800000" algn="tl" rotWithShape="0">
                  <a:srgbClr val="000000">
                    <a:alpha val="40000"/>
                  </a:srgbClr>
                </a:outerShdw>
              </a:effectLst>
              <a:uLnTx/>
              <a:uFillTx/>
              <a:latin typeface="Calibri Light" panose="020F0302020204030204"/>
              <a:ea typeface="+mj-ea"/>
              <a:cs typeface="Arial" pitchFamily="34" charset="0"/>
            </a:endParaRPr>
          </a:p>
          <a:p>
            <a:pPr marL="182880" marR="0" lvl="0" indent="0" algn="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w="12700">
                <a:solidFill>
                  <a:srgbClr val="002060"/>
                </a:solidFill>
                <a:prstDash val="solid"/>
              </a:ln>
              <a:solidFill>
                <a:prstClr val="black"/>
              </a:solidFill>
              <a:effectLst>
                <a:outerShdw blurRad="41275" dist="20320" dir="1800000" algn="tl" rotWithShape="0">
                  <a:srgbClr val="000000">
                    <a:alpha val="40000"/>
                  </a:srgbClr>
                </a:outerShdw>
              </a:effectLst>
              <a:uLnTx/>
              <a:uFillTx/>
              <a:latin typeface="Calibri Light" panose="020F0302020204030204"/>
              <a:ea typeface="+mj-ea"/>
              <a:cs typeface="+mj-cs"/>
            </a:endParaRPr>
          </a:p>
        </p:txBody>
      </p:sp>
      <p:pic>
        <p:nvPicPr>
          <p:cNvPr id="7" name="Picture 6"/>
          <p:cNvPicPr>
            <a:picLocks noChangeAspect="1"/>
          </p:cNvPicPr>
          <p:nvPr/>
        </p:nvPicPr>
        <p:blipFill>
          <a:blip r:embed="rId6"/>
          <a:stretch>
            <a:fillRect/>
          </a:stretch>
        </p:blipFill>
        <p:spPr>
          <a:xfrm>
            <a:off x="5105400" y="3627286"/>
            <a:ext cx="6324600" cy="2348857"/>
          </a:xfrm>
          <a:prstGeom prst="rect">
            <a:avLst/>
          </a:prstGeom>
        </p:spPr>
      </p:pic>
    </p:spTree>
    <p:extLst>
      <p:ext uri="{BB962C8B-B14F-4D97-AF65-F5344CB8AC3E}">
        <p14:creationId xmlns:p14="http://schemas.microsoft.com/office/powerpoint/2010/main" val="1600939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1" y="76201"/>
            <a:ext cx="1143000" cy="10668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7" name="Title 1"/>
          <p:cNvSpPr txBox="1">
            <a:spLocks/>
          </p:cNvSpPr>
          <p:nvPr/>
        </p:nvSpPr>
        <p:spPr>
          <a:xfrm>
            <a:off x="-1" y="0"/>
            <a:ext cx="6858001" cy="685800"/>
          </a:xfrm>
          <a:prstGeom prst="rect">
            <a:avLst/>
          </a:prstGeom>
          <a:solidFill>
            <a:srgbClr val="002060"/>
          </a:solidFill>
        </p:spPr>
        <p:txBody>
          <a:bodyPr anchor="ctr">
            <a:noAutofit/>
          </a:bodyPr>
          <a:lstStyle>
            <a:lvl1pPr algn="l"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400" dirty="0" smtClean="0">
                <a:solidFill>
                  <a:sysClr val="window" lastClr="FFFFFF"/>
                </a:solidFill>
                <a:latin typeface="Calibri" panose="020F0502020204030204" pitchFamily="34" charset="0"/>
                <a:cs typeface="Calibri" panose="020F0502020204030204" pitchFamily="34" charset="0"/>
              </a:rPr>
              <a:t>Question for our Actuaries ?????</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2400" dirty="0" smtClean="0">
                <a:solidFill>
                  <a:sysClr val="window" lastClr="FFFFFF"/>
                </a:solidFill>
                <a:latin typeface="Calibri" panose="020F0502020204030204" pitchFamily="34" charset="0"/>
                <a:cs typeface="Calibri" panose="020F0502020204030204" pitchFamily="34" charset="0"/>
              </a:rPr>
              <a:t>Process for Setting Up a Gratuity Fund</a:t>
            </a:r>
            <a:endParaRPr kumimoji="0" lang="en-US" sz="2400" b="1" i="0" u="none" strike="noStrike" kern="1200" cap="none" spc="0" normalizeH="0" baseline="0" noProof="0" dirty="0">
              <a:ln>
                <a:noFill/>
              </a:ln>
              <a:solidFill>
                <a:sysClr val="window" lastClr="FFFFFF"/>
              </a:solidFill>
              <a:effectLst/>
              <a:uLnTx/>
              <a:uFillTx/>
              <a:latin typeface="Calibri" panose="020F0502020204030204" pitchFamily="34" charset="0"/>
              <a:ea typeface="+mj-ea"/>
              <a:cs typeface="Calibri" panose="020F0502020204030204" pitchFamily="34" charset="0"/>
            </a:endParaRPr>
          </a:p>
        </p:txBody>
      </p:sp>
      <p:graphicFrame>
        <p:nvGraphicFramePr>
          <p:cNvPr id="10" name="Diagram 9"/>
          <p:cNvGraphicFramePr/>
          <p:nvPr>
            <p:extLst>
              <p:ext uri="{D42A27DB-BD31-4B8C-83A1-F6EECF244321}">
                <p14:modId xmlns:p14="http://schemas.microsoft.com/office/powerpoint/2010/main" val="3581325948"/>
              </p:ext>
            </p:extLst>
          </p:nvPr>
        </p:nvGraphicFramePr>
        <p:xfrm>
          <a:off x="228600" y="838200"/>
          <a:ext cx="8458200" cy="6019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TextBox 3"/>
          <p:cNvSpPr txBox="1"/>
          <p:nvPr/>
        </p:nvSpPr>
        <p:spPr>
          <a:xfrm>
            <a:off x="8686800" y="1143000"/>
            <a:ext cx="3505200" cy="5539978"/>
          </a:xfrm>
          <a:prstGeom prst="rect">
            <a:avLst/>
          </a:prstGeom>
          <a:noFill/>
        </p:spPr>
        <p:txBody>
          <a:bodyPr wrap="square" rtlCol="0">
            <a:spAutoFit/>
          </a:bodyPr>
          <a:lstStyle/>
          <a:p>
            <a:pPr marL="285750" indent="-285750">
              <a:buFont typeface="Wingdings" panose="05000000000000000000" pitchFamily="2" charset="2"/>
              <a:buChar char="Ø"/>
            </a:pPr>
            <a:r>
              <a:rPr lang="en-US" sz="1600" i="1" dirty="0" smtClean="0">
                <a:latin typeface="Calibri" panose="020F0502020204030204" pitchFamily="34" charset="0"/>
                <a:cs typeface="Calibri" panose="020F0502020204030204" pitchFamily="34" charset="0"/>
              </a:rPr>
              <a:t>If </a:t>
            </a:r>
            <a:r>
              <a:rPr lang="en-US" sz="1600" i="1" dirty="0">
                <a:latin typeface="Calibri" panose="020F0502020204030204" pitchFamily="34" charset="0"/>
                <a:cs typeface="Calibri" panose="020F0502020204030204" pitchFamily="34" charset="0"/>
              </a:rPr>
              <a:t>I</a:t>
            </a:r>
            <a:r>
              <a:rPr lang="en-US" sz="1600" i="1" dirty="0" smtClean="0">
                <a:latin typeface="Calibri" panose="020F0502020204030204" pitchFamily="34" charset="0"/>
                <a:cs typeface="Calibri" panose="020F0502020204030204" pitchFamily="34" charset="0"/>
              </a:rPr>
              <a:t>rrevocable Trust Deed is not created nor filed with CIT for approval, the fund is of the company. </a:t>
            </a:r>
          </a:p>
          <a:p>
            <a:pPr marL="742950" lvl="1" indent="-285750">
              <a:buFont typeface="Wingdings" panose="05000000000000000000" pitchFamily="2" charset="2"/>
              <a:buChar char="Ø"/>
            </a:pPr>
            <a:r>
              <a:rPr lang="en-US" sz="1600" i="1" dirty="0" smtClean="0">
                <a:latin typeface="Calibri" panose="020F0502020204030204" pitchFamily="34" charset="0"/>
                <a:cs typeface="Calibri" panose="020F0502020204030204" pitchFamily="34" charset="0"/>
              </a:rPr>
              <a:t>Is the liability rightly recognized?</a:t>
            </a:r>
          </a:p>
          <a:p>
            <a:pPr marL="742950" lvl="1" indent="-285750">
              <a:buFont typeface="Wingdings" panose="05000000000000000000" pitchFamily="2" charset="2"/>
              <a:buChar char="Ø"/>
            </a:pPr>
            <a:r>
              <a:rPr lang="en-US" sz="1600" i="1" dirty="0" smtClean="0">
                <a:latin typeface="Calibri" panose="020F0502020204030204" pitchFamily="34" charset="0"/>
                <a:cs typeface="Calibri" panose="020F0502020204030204" pitchFamily="34" charset="0"/>
              </a:rPr>
              <a:t>Is the employer expense rightly stated (</a:t>
            </a:r>
            <a:r>
              <a:rPr lang="en-US" sz="1600" i="1" dirty="0" err="1" smtClean="0">
                <a:latin typeface="Calibri" panose="020F0502020204030204" pitchFamily="34" charset="0"/>
                <a:cs typeface="Calibri" panose="020F0502020204030204" pitchFamily="34" charset="0"/>
              </a:rPr>
              <a:t>Eg</a:t>
            </a:r>
            <a:r>
              <a:rPr lang="en-US" sz="1600" i="1" dirty="0" smtClean="0">
                <a:latin typeface="Calibri" panose="020F0502020204030204" pitchFamily="34" charset="0"/>
                <a:cs typeface="Calibri" panose="020F0502020204030204" pitchFamily="34" charset="0"/>
              </a:rPr>
              <a:t>. interest cost)?</a:t>
            </a:r>
          </a:p>
          <a:p>
            <a:pPr marL="285750" indent="-285750">
              <a:buFont typeface="Wingdings" panose="05000000000000000000" pitchFamily="2" charset="2"/>
              <a:buChar char="Ø"/>
            </a:pPr>
            <a:r>
              <a:rPr lang="en-US" sz="1600" b="1" i="1" dirty="0" smtClean="0">
                <a:latin typeface="Calibri" panose="020F0502020204030204" pitchFamily="34" charset="0"/>
                <a:cs typeface="Calibri" panose="020F0502020204030204" pitchFamily="34" charset="0"/>
              </a:rPr>
              <a:t>How do </a:t>
            </a:r>
            <a:r>
              <a:rPr lang="en-US" sz="1600" b="1" i="1" dirty="0">
                <a:latin typeface="Calibri" panose="020F0502020204030204" pitchFamily="34" charset="0"/>
                <a:cs typeface="Calibri" panose="020F0502020204030204" pitchFamily="34" charset="0"/>
              </a:rPr>
              <a:t>you </a:t>
            </a:r>
            <a:r>
              <a:rPr lang="en-US" sz="1600" b="1" i="1" dirty="0" smtClean="0">
                <a:latin typeface="Calibri" panose="020F0502020204030204" pitchFamily="34" charset="0"/>
                <a:cs typeface="Calibri" panose="020F0502020204030204" pitchFamily="34" charset="0"/>
              </a:rPr>
              <a:t>protect </a:t>
            </a:r>
            <a:r>
              <a:rPr lang="en-US" sz="1600" b="1" i="1" dirty="0">
                <a:latin typeface="Calibri" panose="020F0502020204030204" pitchFamily="34" charset="0"/>
                <a:cs typeface="Calibri" panose="020F0502020204030204" pitchFamily="34" charset="0"/>
              </a:rPr>
              <a:t>yourselves</a:t>
            </a:r>
            <a:r>
              <a:rPr lang="en-US" sz="1600" b="1" i="1" dirty="0" smtClean="0">
                <a:latin typeface="Calibri" panose="020F0502020204030204" pitchFamily="34" charset="0"/>
                <a:cs typeface="Calibri" panose="020F0502020204030204" pitchFamily="34" charset="0"/>
              </a:rPr>
              <a:t>?</a:t>
            </a:r>
          </a:p>
          <a:p>
            <a:pPr marL="742950" lvl="1" indent="-285750">
              <a:buFont typeface="Wingdings" panose="05000000000000000000" pitchFamily="2" charset="2"/>
              <a:buChar char="Ø"/>
            </a:pPr>
            <a:r>
              <a:rPr lang="en-US" sz="1600" b="1" i="1" dirty="0" smtClean="0">
                <a:latin typeface="Calibri" panose="020F0502020204030204" pitchFamily="34" charset="0"/>
                <a:cs typeface="Calibri" panose="020F0502020204030204" pitchFamily="34" charset="0"/>
              </a:rPr>
              <a:t>Copy of Trust Application with CIT/CIT Approval</a:t>
            </a:r>
          </a:p>
          <a:p>
            <a:pPr marL="742950" lvl="1" indent="-285750">
              <a:buFont typeface="Wingdings" panose="05000000000000000000" pitchFamily="2" charset="2"/>
              <a:buChar char="Ø"/>
            </a:pPr>
            <a:r>
              <a:rPr lang="en-US" sz="1600" i="1" dirty="0">
                <a:latin typeface="Calibri" panose="020F0502020204030204" pitchFamily="34" charset="0"/>
                <a:cs typeface="Calibri" panose="020F0502020204030204" pitchFamily="34" charset="0"/>
              </a:rPr>
              <a:t>An approval for a fund which is already set up is in the nature of post facto approval and it relates back to the date on which it is set up in accordance with the scheme of the law – Prakash Software Solution (P.) Ltd. v. Income-tax Officer [2018] 89 taxmann.com 130 (Ahmedabad – Trib.)</a:t>
            </a:r>
            <a:endParaRPr lang="en-US" sz="1600" b="1" i="1"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i="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3443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9" name="Title 1">
            <a:extLst>
              <a:ext uri="{FF2B5EF4-FFF2-40B4-BE49-F238E27FC236}">
                <a16:creationId xmlns:a16="http://schemas.microsoft.com/office/drawing/2014/main" id="{9F631C76-B338-4C5A-9202-66028F46C56E}"/>
              </a:ext>
            </a:extLst>
          </p:cNvPr>
          <p:cNvSpPr txBox="1">
            <a:spLocks/>
          </p:cNvSpPr>
          <p:nvPr/>
        </p:nvSpPr>
        <p:spPr>
          <a:xfrm>
            <a:off x="4471" y="0"/>
            <a:ext cx="7207697" cy="815608"/>
          </a:xfrm>
          <a:prstGeom prst="rect">
            <a:avLst/>
          </a:prstGeom>
          <a:solidFill>
            <a:srgbClr val="002060"/>
          </a:solidFill>
        </p:spPr>
        <p:txBody>
          <a:bodyPr wrap="square">
            <a:spAutoFit/>
          </a:bodyPr>
          <a:lstStyle>
            <a:defPPr>
              <a:defRPr lang="en-US"/>
            </a:defPPr>
            <a:lvl1pPr>
              <a:defRPr sz="2400" b="1">
                <a:solidFill>
                  <a:srgbClr val="002060"/>
                </a:solidFill>
                <a:latin typeface="Arial Narrow"/>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smtClean="0">
              <a:ln>
                <a:noFill/>
              </a:ln>
              <a:solidFill>
                <a:prstClr val="white"/>
              </a:solidFill>
              <a:effectLst/>
              <a:uLnTx/>
              <a:uFillTx/>
              <a:latin typeface="Arial Narr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0" dirty="0" smtClean="0">
                <a:solidFill>
                  <a:prstClr val="white"/>
                </a:solidFill>
                <a:latin typeface="Calibri" panose="020F0502020204030204" pitchFamily="34" charset="0"/>
                <a:cs typeface="Calibri" panose="020F0502020204030204" pitchFamily="34" charset="0"/>
              </a:rPr>
              <a:t>Important Case Laws on Gratuity Trusts/Fund</a:t>
            </a:r>
            <a:endPar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Arial Narrow"/>
              <a:ea typeface="+mn-ea"/>
              <a:cs typeface="+mn-cs"/>
            </a:endParaRPr>
          </a:p>
        </p:txBody>
      </p:sp>
      <p:sp>
        <p:nvSpPr>
          <p:cNvPr id="3" name="Rectangle 2"/>
          <p:cNvSpPr/>
          <p:nvPr/>
        </p:nvSpPr>
        <p:spPr>
          <a:xfrm>
            <a:off x="1752600" y="914400"/>
            <a:ext cx="8915400" cy="4882427"/>
          </a:xfrm>
          <a:prstGeom prst="rect">
            <a:avLst/>
          </a:prstGeom>
        </p:spPr>
        <p:txBody>
          <a:bodyPr wrap="square">
            <a:spAutoFit/>
          </a:bodyPr>
          <a:lstStyle/>
          <a:p>
            <a:pPr marL="342900" marR="0" lvl="0" indent="-342900" algn="just">
              <a:lnSpc>
                <a:spcPct val="107000"/>
              </a:lnSpc>
              <a:spcBef>
                <a:spcPts val="0"/>
              </a:spcBef>
              <a:spcAft>
                <a:spcPts val="750"/>
              </a:spcAft>
              <a:buFont typeface="+mj-lt"/>
              <a:buAutoNum type="arabicPeriod"/>
            </a:pPr>
            <a:r>
              <a:rPr lang="en-US" sz="1400" b="1" dirty="0">
                <a:solidFill>
                  <a:srgbClr val="475055"/>
                </a:solidFill>
                <a:latin typeface="Calibri" panose="020F0502020204030204" pitchFamily="34" charset="0"/>
                <a:ea typeface="Times New Roman" panose="02020603050405020304" pitchFamily="18" charset="0"/>
                <a:cs typeface="Calibri" panose="020F0502020204030204" pitchFamily="34" charset="0"/>
              </a:rPr>
              <a:t>Commissioner has the power to accord approval to Gratuity Fund with retrospective effect </a:t>
            </a:r>
            <a:r>
              <a:rPr lang="en-US" sz="1400" dirty="0">
                <a:solidFill>
                  <a:srgbClr val="475055"/>
                </a:solidFill>
                <a:latin typeface="Calibri" panose="020F0502020204030204" pitchFamily="34" charset="0"/>
                <a:ea typeface="Times New Roman" panose="02020603050405020304" pitchFamily="18" charset="0"/>
                <a:cs typeface="Calibri" panose="020F0502020204030204" pitchFamily="34" charset="0"/>
              </a:rPr>
              <a:t>from the date from which the Fund satisfied the requirements of rule 3 of Part C of the Fourth Schedule. – Clarification 3 in Circular No. 14 [F.  No. 19/4/69-IT(A-II)], dated 23-4-1969.</a:t>
            </a:r>
            <a:endParaRPr lang="en-US" sz="14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07000"/>
              </a:lnSpc>
              <a:spcBef>
                <a:spcPts val="0"/>
              </a:spcBef>
              <a:spcAft>
                <a:spcPts val="750"/>
              </a:spcAft>
              <a:buFont typeface="+mj-lt"/>
              <a:buAutoNum type="arabicPeriod"/>
            </a:pPr>
            <a:r>
              <a:rPr lang="en-US" sz="1400" b="1" dirty="0">
                <a:solidFill>
                  <a:srgbClr val="475055"/>
                </a:solidFill>
                <a:latin typeface="Calibri" panose="020F0502020204030204" pitchFamily="34" charset="0"/>
                <a:ea typeface="Times New Roman" panose="02020603050405020304" pitchFamily="18" charset="0"/>
                <a:cs typeface="Calibri" panose="020F0502020204030204" pitchFamily="34" charset="0"/>
              </a:rPr>
              <a:t>ITO cannot question the validity of approval granted to a Gratuity Fund by the Commissioner. </a:t>
            </a:r>
            <a:r>
              <a:rPr lang="en-US" sz="1400" dirty="0">
                <a:solidFill>
                  <a:srgbClr val="475055"/>
                </a:solidFill>
                <a:latin typeface="Calibri" panose="020F0502020204030204" pitchFamily="34" charset="0"/>
                <a:ea typeface="Times New Roman" panose="02020603050405020304" pitchFamily="18" charset="0"/>
                <a:cs typeface="Calibri" panose="020F0502020204030204" pitchFamily="34" charset="0"/>
              </a:rPr>
              <a:t>If there is an anomaly in the approval granted, only the Commissioner has the power to take corrective steps. All that the ITO can do is examine the conditions precedent to claiming deduction u/s 36(1)(v) – [1993] 71 Taxman 226 (Calcutta)</a:t>
            </a:r>
            <a:endParaRPr lang="en-US" sz="14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07000"/>
              </a:lnSpc>
              <a:spcBef>
                <a:spcPts val="0"/>
              </a:spcBef>
              <a:spcAft>
                <a:spcPts val="750"/>
              </a:spcAft>
              <a:buFont typeface="+mj-lt"/>
              <a:buAutoNum type="arabicPeriod"/>
            </a:pPr>
            <a:r>
              <a:rPr lang="en-US" sz="1400" dirty="0">
                <a:solidFill>
                  <a:srgbClr val="475055"/>
                </a:solidFill>
                <a:latin typeface="Calibri" panose="020F0502020204030204" pitchFamily="34" charset="0"/>
                <a:ea typeface="Times New Roman" panose="02020603050405020304" pitchFamily="18" charset="0"/>
                <a:cs typeface="Calibri" panose="020F0502020204030204" pitchFamily="34" charset="0"/>
              </a:rPr>
              <a:t>Where an </a:t>
            </a:r>
            <a:r>
              <a:rPr lang="en-US" sz="1400" dirty="0" err="1">
                <a:solidFill>
                  <a:srgbClr val="475055"/>
                </a:solidFill>
                <a:latin typeface="Calibri" panose="020F0502020204030204" pitchFamily="34" charset="0"/>
                <a:ea typeface="Times New Roman" panose="02020603050405020304" pitchFamily="18" charset="0"/>
                <a:cs typeface="Calibri" panose="020F0502020204030204" pitchFamily="34" charset="0"/>
              </a:rPr>
              <a:t>assessee</a:t>
            </a:r>
            <a:r>
              <a:rPr lang="en-US" sz="1400" dirty="0">
                <a:solidFill>
                  <a:srgbClr val="475055"/>
                </a:solidFill>
                <a:latin typeface="Calibri" panose="020F0502020204030204" pitchFamily="34" charset="0"/>
                <a:ea typeface="Times New Roman" panose="02020603050405020304" pitchFamily="18" charset="0"/>
                <a:cs typeface="Calibri" panose="020F0502020204030204" pitchFamily="34" charset="0"/>
              </a:rPr>
              <a:t> company has made </a:t>
            </a:r>
            <a:r>
              <a:rPr lang="en-US" sz="1400" b="1" dirty="0">
                <a:solidFill>
                  <a:srgbClr val="475055"/>
                </a:solidFill>
                <a:latin typeface="Calibri" panose="020F0502020204030204" pitchFamily="34" charset="0"/>
                <a:ea typeface="Times New Roman" panose="02020603050405020304" pitchFamily="18" charset="0"/>
                <a:cs typeface="Calibri" panose="020F0502020204030204" pitchFamily="34" charset="0"/>
              </a:rPr>
              <a:t>payment directly to Life Insurance Corporation of Indian towards premium for Group Gratuity Scheme</a:t>
            </a:r>
            <a:r>
              <a:rPr lang="en-US" sz="1400" dirty="0">
                <a:solidFill>
                  <a:srgbClr val="475055"/>
                </a:solidFill>
                <a:latin typeface="Calibri" panose="020F0502020204030204" pitchFamily="34" charset="0"/>
                <a:ea typeface="Times New Roman" panose="02020603050405020304" pitchFamily="18" charset="0"/>
                <a:cs typeface="Calibri" panose="020F0502020204030204" pitchFamily="34" charset="0"/>
              </a:rPr>
              <a:t> held in the name of Approved Gratuity Fund instead of first contributing to Approved Gratuity Fund and Approved Gratuity Fund making the payment of premium, deduction u/s 36(1)(v) will be allowable – </a:t>
            </a:r>
            <a:r>
              <a:rPr lang="en-US" sz="1400" b="1" dirty="0">
                <a:solidFill>
                  <a:srgbClr val="475055"/>
                </a:solidFill>
                <a:latin typeface="Calibri" panose="020F0502020204030204" pitchFamily="34" charset="0"/>
                <a:ea typeface="Times New Roman" panose="02020603050405020304" pitchFamily="18" charset="0"/>
                <a:cs typeface="Calibri" panose="020F0502020204030204" pitchFamily="34" charset="0"/>
              </a:rPr>
              <a:t>CIT vs. </a:t>
            </a:r>
            <a:r>
              <a:rPr lang="en-US" sz="1400" b="1" dirty="0" err="1">
                <a:solidFill>
                  <a:srgbClr val="475055"/>
                </a:solidFill>
                <a:latin typeface="Calibri" panose="020F0502020204030204" pitchFamily="34" charset="0"/>
                <a:ea typeface="Times New Roman" panose="02020603050405020304" pitchFamily="18" charset="0"/>
                <a:cs typeface="Calibri" panose="020F0502020204030204" pitchFamily="34" charset="0"/>
              </a:rPr>
              <a:t>Textool</a:t>
            </a:r>
            <a:r>
              <a:rPr lang="en-US" sz="1400" b="1" dirty="0">
                <a:solidFill>
                  <a:srgbClr val="475055"/>
                </a:solidFill>
                <a:latin typeface="Calibri" panose="020F0502020204030204" pitchFamily="34" charset="0"/>
                <a:ea typeface="Times New Roman" panose="02020603050405020304" pitchFamily="18" charset="0"/>
                <a:cs typeface="Calibri" panose="020F0502020204030204" pitchFamily="34" charset="0"/>
              </a:rPr>
              <a:t> Co. Ltd</a:t>
            </a:r>
            <a:r>
              <a:rPr lang="en-US" sz="1400" dirty="0">
                <a:solidFill>
                  <a:srgbClr val="475055"/>
                </a:solidFill>
                <a:latin typeface="Calibri" panose="020F0502020204030204" pitchFamily="34" charset="0"/>
                <a:ea typeface="Times New Roman" panose="02020603050405020304" pitchFamily="18" charset="0"/>
                <a:cs typeface="Calibri" panose="020F0502020204030204" pitchFamily="34" charset="0"/>
              </a:rPr>
              <a:t>. [2013] 35 taxmann.com 639 (Supreme Court)</a:t>
            </a:r>
            <a:endParaRPr lang="en-US" sz="14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07000"/>
              </a:lnSpc>
              <a:spcBef>
                <a:spcPts val="0"/>
              </a:spcBef>
              <a:spcAft>
                <a:spcPts val="750"/>
              </a:spcAft>
              <a:buFont typeface="+mj-lt"/>
              <a:buAutoNum type="arabicPeriod" startAt="5"/>
            </a:pPr>
            <a:r>
              <a:rPr lang="en-US" sz="1400" dirty="0">
                <a:solidFill>
                  <a:srgbClr val="475055"/>
                </a:solidFill>
                <a:latin typeface="Calibri" panose="020F0502020204030204" pitchFamily="34" charset="0"/>
                <a:ea typeface="Times New Roman" panose="02020603050405020304" pitchFamily="18" charset="0"/>
                <a:cs typeface="Calibri" panose="020F0502020204030204" pitchFamily="34" charset="0"/>
              </a:rPr>
              <a:t>Where an </a:t>
            </a:r>
            <a:r>
              <a:rPr lang="en-US" sz="1400" dirty="0" err="1">
                <a:solidFill>
                  <a:srgbClr val="475055"/>
                </a:solidFill>
                <a:latin typeface="Calibri" panose="020F0502020204030204" pitchFamily="34" charset="0"/>
                <a:ea typeface="Times New Roman" panose="02020603050405020304" pitchFamily="18" charset="0"/>
                <a:cs typeface="Calibri" panose="020F0502020204030204" pitchFamily="34" charset="0"/>
              </a:rPr>
              <a:t>assessee</a:t>
            </a:r>
            <a:r>
              <a:rPr lang="en-US" sz="1400" dirty="0">
                <a:solidFill>
                  <a:srgbClr val="475055"/>
                </a:solidFill>
                <a:latin typeface="Calibri" panose="020F0502020204030204" pitchFamily="34" charset="0"/>
                <a:ea typeface="Times New Roman" panose="02020603050405020304" pitchFamily="18" charset="0"/>
                <a:cs typeface="Calibri" panose="020F0502020204030204" pitchFamily="34" charset="0"/>
              </a:rPr>
              <a:t> had filed application to competent authority for approval of a Gratuity Scheme and had duly complied with conditions laid down for approval, </a:t>
            </a:r>
            <a:r>
              <a:rPr lang="en-US" sz="1400" b="1" dirty="0">
                <a:solidFill>
                  <a:srgbClr val="475055"/>
                </a:solidFill>
                <a:latin typeface="Calibri" panose="020F0502020204030204" pitchFamily="34" charset="0"/>
                <a:ea typeface="Times New Roman" panose="02020603050405020304" pitchFamily="18" charset="0"/>
                <a:cs typeface="Calibri" panose="020F0502020204030204" pitchFamily="34" charset="0"/>
              </a:rPr>
              <a:t>Assessing Officer cannot disallow </a:t>
            </a:r>
            <a:r>
              <a:rPr lang="en-US" sz="1400" b="1" dirty="0" err="1">
                <a:solidFill>
                  <a:srgbClr val="475055"/>
                </a:solidFill>
                <a:latin typeface="Calibri" panose="020F0502020204030204" pitchFamily="34" charset="0"/>
                <a:ea typeface="Times New Roman" panose="02020603050405020304" pitchFamily="18" charset="0"/>
                <a:cs typeface="Calibri" panose="020F0502020204030204" pitchFamily="34" charset="0"/>
              </a:rPr>
              <a:t>assessee’s</a:t>
            </a:r>
            <a:r>
              <a:rPr lang="en-US" sz="1400" b="1" dirty="0">
                <a:solidFill>
                  <a:srgbClr val="475055"/>
                </a:solidFill>
                <a:latin typeface="Calibri" panose="020F0502020204030204" pitchFamily="34" charset="0"/>
                <a:ea typeface="Times New Roman" panose="02020603050405020304" pitchFamily="18" charset="0"/>
                <a:cs typeface="Calibri" panose="020F0502020204030204" pitchFamily="34" charset="0"/>
              </a:rPr>
              <a:t> claim for deduction under section 36(1)(v) merely because the application for approval was pending before the Commissioner</a:t>
            </a:r>
            <a:r>
              <a:rPr lang="en-US" sz="1400" dirty="0">
                <a:solidFill>
                  <a:srgbClr val="475055"/>
                </a:solidFill>
                <a:latin typeface="Calibri" panose="020F0502020204030204" pitchFamily="34" charset="0"/>
                <a:ea typeface="Times New Roman" panose="02020603050405020304" pitchFamily="18" charset="0"/>
                <a:cs typeface="Calibri" panose="020F0502020204030204" pitchFamily="34" charset="0"/>
              </a:rPr>
              <a:t>. The Commissioner should have either rejected or approved the Gratuity Scheme – CIT vs Jaipur Thar </a:t>
            </a:r>
            <a:r>
              <a:rPr lang="en-US" sz="1400" dirty="0" err="1">
                <a:solidFill>
                  <a:srgbClr val="475055"/>
                </a:solidFill>
                <a:latin typeface="Calibri" panose="020F0502020204030204" pitchFamily="34" charset="0"/>
                <a:ea typeface="Times New Roman" panose="02020603050405020304" pitchFamily="18" charset="0"/>
                <a:cs typeface="Calibri" panose="020F0502020204030204" pitchFamily="34" charset="0"/>
              </a:rPr>
              <a:t>Gramin</a:t>
            </a:r>
            <a:r>
              <a:rPr lang="en-US" sz="1400" dirty="0">
                <a:solidFill>
                  <a:srgbClr val="475055"/>
                </a:solidFill>
                <a:latin typeface="Calibri" panose="020F0502020204030204" pitchFamily="34" charset="0"/>
                <a:ea typeface="Times New Roman" panose="02020603050405020304" pitchFamily="18" charset="0"/>
                <a:cs typeface="Calibri" panose="020F0502020204030204" pitchFamily="34" charset="0"/>
              </a:rPr>
              <a:t> Bank [2017] 81 taxmann.com 126 (Rajasthan)</a:t>
            </a:r>
            <a:endParaRPr lang="en-US" sz="14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07000"/>
              </a:lnSpc>
              <a:spcBef>
                <a:spcPts val="0"/>
              </a:spcBef>
              <a:spcAft>
                <a:spcPts val="750"/>
              </a:spcAft>
              <a:buFont typeface="+mj-lt"/>
              <a:buAutoNum type="arabicPeriod" startAt="5"/>
            </a:pPr>
            <a:r>
              <a:rPr lang="en-US" sz="1400" dirty="0">
                <a:solidFill>
                  <a:srgbClr val="475055"/>
                </a:solidFill>
                <a:latin typeface="Calibri" panose="020F0502020204030204" pitchFamily="34" charset="0"/>
                <a:ea typeface="Times New Roman" panose="02020603050405020304" pitchFamily="18" charset="0"/>
                <a:cs typeface="Calibri" panose="020F0502020204030204" pitchFamily="34" charset="0"/>
              </a:rPr>
              <a:t>Payment on a date after the creation of Trust but prior to date of approval of Gratuity Fund will be allowed as deduction u/s 36(1)(v). </a:t>
            </a:r>
            <a:r>
              <a:rPr lang="en-US" sz="1400" b="1" dirty="0">
                <a:solidFill>
                  <a:srgbClr val="475055"/>
                </a:solidFill>
                <a:latin typeface="Calibri" panose="020F0502020204030204" pitchFamily="34" charset="0"/>
                <a:ea typeface="Times New Roman" panose="02020603050405020304" pitchFamily="18" charset="0"/>
                <a:cs typeface="Calibri" panose="020F0502020204030204" pitchFamily="34" charset="0"/>
              </a:rPr>
              <a:t>An approval for a fund which is already set up is in the nature of </a:t>
            </a:r>
            <a:r>
              <a:rPr lang="en-US" sz="1400" b="1" i="1" dirty="0">
                <a:solidFill>
                  <a:srgbClr val="475055"/>
                </a:solidFill>
                <a:latin typeface="Calibri" panose="020F0502020204030204" pitchFamily="34" charset="0"/>
                <a:ea typeface="Times New Roman" panose="02020603050405020304" pitchFamily="18" charset="0"/>
                <a:cs typeface="Calibri" panose="020F0502020204030204" pitchFamily="34" charset="0"/>
              </a:rPr>
              <a:t>post facto </a:t>
            </a:r>
            <a:r>
              <a:rPr lang="en-US" sz="1400" b="1" dirty="0">
                <a:solidFill>
                  <a:srgbClr val="475055"/>
                </a:solidFill>
                <a:latin typeface="Calibri" panose="020F0502020204030204" pitchFamily="34" charset="0"/>
                <a:ea typeface="Times New Roman" panose="02020603050405020304" pitchFamily="18" charset="0"/>
                <a:cs typeface="Calibri" panose="020F0502020204030204" pitchFamily="34" charset="0"/>
              </a:rPr>
              <a:t>approval and it relates back to the date on which it is set up in accordance with the scheme of the law</a:t>
            </a:r>
            <a:r>
              <a:rPr lang="en-US" sz="1400" dirty="0">
                <a:solidFill>
                  <a:srgbClr val="475055"/>
                </a:solidFill>
                <a:latin typeface="Calibri" panose="020F0502020204030204" pitchFamily="34" charset="0"/>
                <a:ea typeface="Times New Roman" panose="02020603050405020304" pitchFamily="18" charset="0"/>
                <a:cs typeface="Calibri" panose="020F0502020204030204" pitchFamily="34" charset="0"/>
              </a:rPr>
              <a:t> – Prakash Software Solution (P.) Ltd. v. Income-tax Officer [2018] 89 taxmann.com 130 (Ahmedabad – Trib.)</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68771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7" name="Title 1"/>
          <p:cNvSpPr txBox="1">
            <a:spLocks/>
          </p:cNvSpPr>
          <p:nvPr/>
        </p:nvSpPr>
        <p:spPr>
          <a:xfrm>
            <a:off x="0" y="0"/>
            <a:ext cx="7315200" cy="685800"/>
          </a:xfrm>
          <a:prstGeom prst="rect">
            <a:avLst/>
          </a:prstGeom>
          <a:solidFill>
            <a:schemeClr val="accent6">
              <a:lumMod val="50000"/>
            </a:schemeClr>
          </a:solidFill>
        </p:spPr>
        <p:txBody>
          <a:bodyPr vert="horz" lIns="91440" tIns="45720" rIns="91440" bIns="45720" rtlCol="0" anchor="ctr">
            <a:norm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defRPr/>
            </a:pPr>
            <a:r>
              <a:rPr lang="en-US" dirty="0" smtClean="0">
                <a:solidFill>
                  <a:srgbClr val="FFFFFF"/>
                </a:solidFill>
                <a:latin typeface="Arial Narrow"/>
              </a:rPr>
              <a:t>Open Session</a:t>
            </a:r>
            <a:endParaRPr lang="en-US" dirty="0">
              <a:solidFill>
                <a:srgbClr val="FFFFFF"/>
              </a:solidFill>
              <a:latin typeface="Arial Narrow"/>
            </a:endParaRPr>
          </a:p>
        </p:txBody>
      </p:sp>
      <p:pic>
        <p:nvPicPr>
          <p:cNvPr id="8" name="Picture 7"/>
          <p:cNvPicPr>
            <a:picLocks noChangeAspect="1"/>
          </p:cNvPicPr>
          <p:nvPr/>
        </p:nvPicPr>
        <p:blipFill>
          <a:blip r:embed="rId6"/>
          <a:stretch>
            <a:fillRect/>
          </a:stretch>
        </p:blipFill>
        <p:spPr>
          <a:xfrm>
            <a:off x="2899953" y="2057376"/>
            <a:ext cx="7615647" cy="3433218"/>
          </a:xfrm>
          <a:prstGeom prst="rect">
            <a:avLst/>
          </a:prstGeom>
        </p:spPr>
      </p:pic>
    </p:spTree>
    <p:extLst>
      <p:ext uri="{BB962C8B-B14F-4D97-AF65-F5344CB8AC3E}">
        <p14:creationId xmlns:p14="http://schemas.microsoft.com/office/powerpoint/2010/main" val="40978850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Text Placeholder 8">
            <a:extLst>
              <a:ext uri="{FF2B5EF4-FFF2-40B4-BE49-F238E27FC236}">
                <a16:creationId xmlns:a16="http://schemas.microsoft.com/office/drawing/2014/main" id="{9E5AD4E2-A990-4EFD-BBB1-5DF5094243E6}"/>
              </a:ext>
            </a:extLst>
          </p:cNvPr>
          <p:cNvSpPr txBox="1">
            <a:spLocks/>
          </p:cNvSpPr>
          <p:nvPr/>
        </p:nvSpPr>
        <p:spPr>
          <a:xfrm>
            <a:off x="2209800" y="2362200"/>
            <a:ext cx="9296400" cy="1981200"/>
          </a:xfrm>
        </p:spPr>
        <p:txBody>
          <a:bodyPr>
            <a:normAutofit fontScale="25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IN" sz="38400" b="1" i="0" u="none" strike="noStrike" kern="0" cap="none" spc="0" normalizeH="0" baseline="0" noProof="0" dirty="0" smtClean="0">
                <a:ln>
                  <a:noFill/>
                </a:ln>
                <a:solidFill>
                  <a:sysClr val="windowText" lastClr="000000"/>
                </a:solidFill>
                <a:effectLst/>
                <a:uLnTx/>
                <a:uFillTx/>
                <a:latin typeface="Calibri"/>
                <a:ea typeface="+mn-ea"/>
                <a:cs typeface="+mn-cs"/>
              </a:rPr>
              <a:t>Thank You.</a:t>
            </a:r>
          </a:p>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IN" sz="202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IN" sz="3700" b="0" i="0" u="none" strike="noStrike" kern="0" cap="none" spc="0" normalizeH="0" baseline="0" noProof="0" dirty="0" smtClean="0">
                <a:ln>
                  <a:noFill/>
                </a:ln>
                <a:solidFill>
                  <a:sysClr val="windowText" lastClr="000000"/>
                </a:solidFill>
                <a:effectLst/>
                <a:uLnTx/>
                <a:uFillTx/>
                <a:latin typeface="Calibri"/>
                <a:ea typeface="+mn-ea"/>
                <a:cs typeface="+mn-cs"/>
              </a:rPr>
              <a:t>         </a:t>
            </a:r>
            <a:endParaRPr kumimoji="0" lang="en-IN" sz="12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3700" b="0" i="0" u="none" strike="noStrike" kern="0" cap="none" spc="0" normalizeH="0" baseline="0" noProof="0" dirty="0" smtClean="0">
                <a:ln>
                  <a:noFill/>
                </a:ln>
                <a:solidFill>
                  <a:sysClr val="windowText" lastClr="000000"/>
                </a:solidFill>
                <a:effectLst/>
                <a:uLnTx/>
                <a:uFillTx/>
                <a:latin typeface="Calibri"/>
                <a:ea typeface="+mn-ea"/>
                <a:cs typeface="+mn-cs"/>
              </a:rPr>
              <a:t>       </a:t>
            </a:r>
            <a:endParaRPr kumimoji="0" lang="en-IN" sz="12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IN" sz="72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 name="TextBox 2"/>
          <p:cNvSpPr txBox="1"/>
          <p:nvPr/>
        </p:nvSpPr>
        <p:spPr>
          <a:xfrm>
            <a:off x="6477000" y="3657600"/>
            <a:ext cx="4686300" cy="1631216"/>
          </a:xfrm>
          <a:prstGeom prst="rect">
            <a:avLst/>
          </a:prstGeom>
          <a:noFill/>
        </p:spPr>
        <p:txBody>
          <a:bodyPr wrap="square" rtlCol="0">
            <a:spAutoFit/>
          </a:bodyPr>
          <a:lstStyle/>
          <a:p>
            <a:r>
              <a:rPr lang="en-US" sz="2000" b="1" i="1" dirty="0" smtClean="0">
                <a:solidFill>
                  <a:schemeClr val="accent6">
                    <a:lumMod val="50000"/>
                  </a:schemeClr>
                </a:solidFill>
                <a:latin typeface="Calibri" panose="020F0502020204030204" pitchFamily="34" charset="0"/>
                <a:cs typeface="Calibri" panose="020F0502020204030204" pitchFamily="34" charset="0"/>
              </a:rPr>
              <a:t>Subbaiah K P</a:t>
            </a:r>
          </a:p>
          <a:p>
            <a:r>
              <a:rPr lang="en-US" sz="2000" b="1" i="1" dirty="0" smtClean="0">
                <a:solidFill>
                  <a:schemeClr val="accent6">
                    <a:lumMod val="50000"/>
                  </a:schemeClr>
                </a:solidFill>
                <a:latin typeface="Calibri" panose="020F0502020204030204" pitchFamily="34" charset="0"/>
                <a:cs typeface="Calibri" panose="020F0502020204030204" pitchFamily="34" charset="0"/>
              </a:rPr>
              <a:t>Senior Executive Vice President</a:t>
            </a:r>
          </a:p>
          <a:p>
            <a:r>
              <a:rPr lang="en-US" sz="2000" b="1" i="1" dirty="0" smtClean="0">
                <a:solidFill>
                  <a:schemeClr val="accent6">
                    <a:lumMod val="50000"/>
                  </a:schemeClr>
                </a:solidFill>
                <a:latin typeface="Calibri" panose="020F0502020204030204" pitchFamily="34" charset="0"/>
                <a:cs typeface="Calibri" panose="020F0502020204030204" pitchFamily="34" charset="0"/>
              </a:rPr>
              <a:t>Kotak Life Insurance Company Limited </a:t>
            </a:r>
          </a:p>
          <a:p>
            <a:r>
              <a:rPr lang="en-US" sz="2000" b="1" i="1" dirty="0" smtClean="0">
                <a:solidFill>
                  <a:schemeClr val="accent6">
                    <a:lumMod val="50000"/>
                  </a:schemeClr>
                </a:solidFill>
                <a:latin typeface="Calibri" panose="020F0502020204030204" pitchFamily="34" charset="0"/>
                <a:cs typeface="Calibri" panose="020F0502020204030204" pitchFamily="34" charset="0"/>
              </a:rPr>
              <a:t>Email 	: Subbaiah.kp@kotak.com</a:t>
            </a:r>
          </a:p>
          <a:p>
            <a:r>
              <a:rPr lang="en-US" sz="2000" b="1" i="1" dirty="0" smtClean="0">
                <a:solidFill>
                  <a:schemeClr val="accent6">
                    <a:lumMod val="50000"/>
                  </a:schemeClr>
                </a:solidFill>
                <a:latin typeface="Calibri" panose="020F0502020204030204" pitchFamily="34" charset="0"/>
                <a:cs typeface="Calibri" panose="020F0502020204030204" pitchFamily="34" charset="0"/>
              </a:rPr>
              <a:t>Mobile 	: +919886747574</a:t>
            </a:r>
            <a:endParaRPr lang="en-US" sz="2000" b="1" i="1" dirty="0">
              <a:solidFill>
                <a:schemeClr val="accent6">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5671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pic>
        <p:nvPicPr>
          <p:cNvPr id="3" name="Picture 2"/>
          <p:cNvPicPr>
            <a:picLocks noChangeAspect="1"/>
          </p:cNvPicPr>
          <p:nvPr/>
        </p:nvPicPr>
        <p:blipFill>
          <a:blip r:embed="rId6"/>
          <a:stretch>
            <a:fillRect/>
          </a:stretch>
        </p:blipFill>
        <p:spPr>
          <a:xfrm>
            <a:off x="2438400" y="990600"/>
            <a:ext cx="7848599" cy="4800600"/>
          </a:xfrm>
          <a:prstGeom prst="rect">
            <a:avLst/>
          </a:prstGeom>
        </p:spPr>
      </p:pic>
      <p:sp>
        <p:nvSpPr>
          <p:cNvPr id="8" name="Title 1"/>
          <p:cNvSpPr txBox="1">
            <a:spLocks/>
          </p:cNvSpPr>
          <p:nvPr/>
        </p:nvSpPr>
        <p:spPr>
          <a:xfrm>
            <a:off x="0" y="0"/>
            <a:ext cx="7543800" cy="665906"/>
          </a:xfrm>
          <a:prstGeom prst="rect">
            <a:avLst/>
          </a:prstGeom>
          <a:solidFill>
            <a:srgbClr val="002060"/>
          </a:solidFill>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sz="2400" dirty="0">
                <a:solidFill>
                  <a:schemeClr val="bg1"/>
                </a:solidFill>
                <a:latin typeface="Calibri" panose="020F0502020204030204" pitchFamily="34" charset="0"/>
                <a:cs typeface="Calibri" panose="020F0502020204030204" pitchFamily="34" charset="0"/>
              </a:rPr>
              <a:t>LIABILITY GROWTH &amp;  FACTORS IMPACTING VALUATION</a:t>
            </a:r>
            <a:endParaRPr lang="en-US" sz="2400"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9021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3" name="Rectangle 2"/>
          <p:cNvSpPr/>
          <p:nvPr/>
        </p:nvSpPr>
        <p:spPr>
          <a:xfrm rot="10800000" flipV="1">
            <a:off x="1752600" y="6029320"/>
            <a:ext cx="6781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rPr>
              <a:t>Source:  </a:t>
            </a:r>
            <a:r>
              <a:rPr kumimoji="0" lang="en-US" sz="14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Industry Study on Employee Benefits Actuarial Assumptions &amp; Experience – 2023 </a:t>
            </a:r>
            <a:endParaRPr kumimoji="0" lang="en-US" sz="1400" b="1"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1400" b="1"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A Study by  </a:t>
            </a:r>
            <a:r>
              <a:rPr kumimoji="0" lang="en-US" sz="14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Universal Actuaries &amp; Benefit Consultants </a:t>
            </a:r>
          </a:p>
        </p:txBody>
      </p:sp>
      <p:pic>
        <p:nvPicPr>
          <p:cNvPr id="4" name="Picture 3"/>
          <p:cNvPicPr>
            <a:picLocks noChangeAspect="1"/>
          </p:cNvPicPr>
          <p:nvPr/>
        </p:nvPicPr>
        <p:blipFill>
          <a:blip r:embed="rId6"/>
          <a:stretch>
            <a:fillRect/>
          </a:stretch>
        </p:blipFill>
        <p:spPr>
          <a:xfrm>
            <a:off x="1752600" y="307755"/>
            <a:ext cx="8991600" cy="5408144"/>
          </a:xfrm>
          <a:prstGeom prst="rect">
            <a:avLst/>
          </a:prstGeom>
        </p:spPr>
      </p:pic>
      <p:sp>
        <p:nvSpPr>
          <p:cNvPr id="7" name="Rounded Rectangle 6"/>
          <p:cNvSpPr/>
          <p:nvPr/>
        </p:nvSpPr>
        <p:spPr bwMode="auto">
          <a:xfrm>
            <a:off x="1905000" y="2590800"/>
            <a:ext cx="8686800" cy="83820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69697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3" name="Rectangle 2"/>
          <p:cNvSpPr/>
          <p:nvPr/>
        </p:nvSpPr>
        <p:spPr>
          <a:xfrm rot="10800000" flipV="1">
            <a:off x="1828800" y="5962640"/>
            <a:ext cx="89916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rPr>
              <a:t>Source:  </a:t>
            </a:r>
            <a:r>
              <a:rPr kumimoji="0" lang="en-US" sz="14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Industry Study on Employee Benefits Actuarial Assumptions &amp; Experience – 2023 </a:t>
            </a:r>
            <a:endParaRPr kumimoji="0" lang="en-US" sz="1400" b="1"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1400" b="1"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A Study by  </a:t>
            </a:r>
            <a:r>
              <a:rPr kumimoji="0" lang="en-US" sz="14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Universal Actuaries &amp; Benefit Consultants </a:t>
            </a:r>
          </a:p>
        </p:txBody>
      </p:sp>
      <p:pic>
        <p:nvPicPr>
          <p:cNvPr id="4" name="Picture 3"/>
          <p:cNvPicPr>
            <a:picLocks noChangeAspect="1"/>
          </p:cNvPicPr>
          <p:nvPr/>
        </p:nvPicPr>
        <p:blipFill>
          <a:blip r:embed="rId6"/>
          <a:stretch>
            <a:fillRect/>
          </a:stretch>
        </p:blipFill>
        <p:spPr>
          <a:xfrm>
            <a:off x="1905001" y="152400"/>
            <a:ext cx="8915400" cy="3276600"/>
          </a:xfrm>
          <a:prstGeom prst="rect">
            <a:avLst/>
          </a:prstGeom>
        </p:spPr>
      </p:pic>
      <p:pic>
        <p:nvPicPr>
          <p:cNvPr id="6" name="Picture 5"/>
          <p:cNvPicPr>
            <a:picLocks noChangeAspect="1"/>
          </p:cNvPicPr>
          <p:nvPr/>
        </p:nvPicPr>
        <p:blipFill>
          <a:blip r:embed="rId7"/>
          <a:stretch>
            <a:fillRect/>
          </a:stretch>
        </p:blipFill>
        <p:spPr>
          <a:xfrm>
            <a:off x="1905001" y="3429000"/>
            <a:ext cx="10000746" cy="2438400"/>
          </a:xfrm>
          <a:prstGeom prst="rect">
            <a:avLst/>
          </a:prstGeom>
        </p:spPr>
      </p:pic>
    </p:spTree>
    <p:extLst>
      <p:ext uri="{BB962C8B-B14F-4D97-AF65-F5344CB8AC3E}">
        <p14:creationId xmlns:p14="http://schemas.microsoft.com/office/powerpoint/2010/main" val="3959688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3" name="Rectangle 2"/>
          <p:cNvSpPr/>
          <p:nvPr/>
        </p:nvSpPr>
        <p:spPr>
          <a:xfrm rot="10800000" flipV="1">
            <a:off x="1905000" y="5962640"/>
            <a:ext cx="6858000" cy="523220"/>
          </a:xfrm>
          <a:prstGeom prst="rect">
            <a:avLst/>
          </a:prstGeom>
        </p:spPr>
        <p:txBody>
          <a:bodyPr wrap="square">
            <a:spAutoFit/>
          </a:bodyPr>
          <a:lstStyle/>
          <a:p>
            <a:r>
              <a:rPr lang="en-US" sz="1200" b="1" dirty="0" smtClean="0">
                <a:solidFill>
                  <a:srgbClr val="000000"/>
                </a:solidFill>
                <a:latin typeface="Arial" panose="020B0604020202020204" pitchFamily="34" charset="0"/>
              </a:rPr>
              <a:t>Source:  </a:t>
            </a:r>
            <a:r>
              <a:rPr lang="en-US" sz="1400" b="1" i="1" dirty="0">
                <a:solidFill>
                  <a:srgbClr val="000000"/>
                </a:solidFill>
                <a:latin typeface="Calibri" panose="020F0502020204030204" pitchFamily="34" charset="0"/>
                <a:cs typeface="Calibri" panose="020F0502020204030204" pitchFamily="34" charset="0"/>
              </a:rPr>
              <a:t>Industry Study on Employee Benefits Actuarial Assumptions &amp; Experience – 2023 </a:t>
            </a:r>
            <a:endParaRPr lang="en-US" sz="1400" b="1" i="1" dirty="0" smtClean="0">
              <a:solidFill>
                <a:srgbClr val="000000"/>
              </a:solidFill>
              <a:latin typeface="Calibri" panose="020F0502020204030204" pitchFamily="34" charset="0"/>
              <a:cs typeface="Calibri" panose="020F0502020204030204" pitchFamily="34" charset="0"/>
            </a:endParaRPr>
          </a:p>
          <a:p>
            <a:r>
              <a:rPr lang="en-US" sz="1400" b="1" i="1" dirty="0">
                <a:latin typeface="Calibri" panose="020F0502020204030204" pitchFamily="34" charset="0"/>
                <a:cs typeface="Calibri" panose="020F0502020204030204" pitchFamily="34" charset="0"/>
              </a:rPr>
              <a:t> </a:t>
            </a:r>
            <a:r>
              <a:rPr lang="en-US" sz="1400" b="1" i="1" dirty="0" smtClean="0">
                <a:latin typeface="Calibri" panose="020F0502020204030204" pitchFamily="34" charset="0"/>
                <a:cs typeface="Calibri" panose="020F0502020204030204" pitchFamily="34" charset="0"/>
              </a:rPr>
              <a:t>              A Study by  </a:t>
            </a:r>
            <a:r>
              <a:rPr lang="en-US" sz="1400" b="1" i="1" dirty="0">
                <a:latin typeface="Calibri" panose="020F0502020204030204" pitchFamily="34" charset="0"/>
                <a:cs typeface="Calibri" panose="020F0502020204030204" pitchFamily="34" charset="0"/>
              </a:rPr>
              <a:t>Universal Actuaries &amp; Benefit Consultants </a:t>
            </a:r>
          </a:p>
        </p:txBody>
      </p:sp>
      <p:pic>
        <p:nvPicPr>
          <p:cNvPr id="8" name="Picture 7"/>
          <p:cNvPicPr>
            <a:picLocks noChangeAspect="1"/>
          </p:cNvPicPr>
          <p:nvPr/>
        </p:nvPicPr>
        <p:blipFill>
          <a:blip r:embed="rId6"/>
          <a:stretch>
            <a:fillRect/>
          </a:stretch>
        </p:blipFill>
        <p:spPr>
          <a:xfrm>
            <a:off x="2133600" y="152401"/>
            <a:ext cx="6400800" cy="5562599"/>
          </a:xfrm>
          <a:prstGeom prst="rect">
            <a:avLst/>
          </a:prstGeom>
        </p:spPr>
      </p:pic>
      <p:sp>
        <p:nvSpPr>
          <p:cNvPr id="4" name="TextBox 3"/>
          <p:cNvSpPr txBox="1"/>
          <p:nvPr/>
        </p:nvSpPr>
        <p:spPr>
          <a:xfrm>
            <a:off x="8534400" y="1416077"/>
            <a:ext cx="3505200" cy="4413516"/>
          </a:xfrm>
          <a:prstGeom prst="rect">
            <a:avLst/>
          </a:prstGeom>
          <a:noFill/>
        </p:spPr>
        <p:txBody>
          <a:bodyPr wrap="square" rtlCol="0">
            <a:spAutoFit/>
          </a:bodyPr>
          <a:lstStyle/>
          <a:p>
            <a:pPr marL="342900" indent="-342900" eaLnBrk="0" hangingPunct="0">
              <a:spcBef>
                <a:spcPct val="20000"/>
              </a:spcBef>
              <a:buSzPct val="125000"/>
              <a:buFont typeface="Wingdings" pitchFamily="2" charset="2"/>
              <a:buChar char="C"/>
              <a:defRPr/>
            </a:pPr>
            <a:r>
              <a:rPr lang="en-US" kern="0" dirty="0">
                <a:latin typeface="Calibri" panose="020F0502020204030204" pitchFamily="34" charset="0"/>
                <a:cs typeface="Calibri" panose="020F0502020204030204" pitchFamily="34" charset="0"/>
              </a:rPr>
              <a:t>Gratuity is defied as part of salary under u/s 17 (1), hence should not be accrued by provisioning </a:t>
            </a:r>
            <a:r>
              <a:rPr lang="en-US" kern="0" dirty="0" smtClean="0">
                <a:latin typeface="Calibri" panose="020F0502020204030204" pitchFamily="34" charset="0"/>
                <a:cs typeface="Calibri" panose="020F0502020204030204" pitchFamily="34" charset="0"/>
              </a:rPr>
              <a:t>only</a:t>
            </a:r>
          </a:p>
          <a:p>
            <a:pPr marL="342900" indent="-342900" eaLnBrk="0" hangingPunct="0">
              <a:spcBef>
                <a:spcPct val="20000"/>
              </a:spcBef>
              <a:buSzPct val="125000"/>
              <a:buFont typeface="Wingdings" pitchFamily="2" charset="2"/>
              <a:buChar char="C"/>
              <a:defRPr/>
            </a:pPr>
            <a:endParaRPr lang="en-US" kern="0" dirty="0">
              <a:latin typeface="Calibri" panose="020F0502020204030204" pitchFamily="34" charset="0"/>
              <a:cs typeface="Calibri" panose="020F0502020204030204" pitchFamily="34" charset="0"/>
            </a:endParaRPr>
          </a:p>
          <a:p>
            <a:pPr marL="342900" indent="-342900" eaLnBrk="0" hangingPunct="0">
              <a:spcBef>
                <a:spcPct val="20000"/>
              </a:spcBef>
              <a:buSzPct val="125000"/>
              <a:buFont typeface="Wingdings" pitchFamily="2" charset="2"/>
              <a:buChar char="C"/>
              <a:defRPr/>
            </a:pPr>
            <a:r>
              <a:rPr lang="en-US" kern="0" dirty="0" smtClean="0">
                <a:latin typeface="Calibri" panose="020F0502020204030204" pitchFamily="34" charset="0"/>
                <a:cs typeface="Calibri" panose="020F0502020204030204" pitchFamily="34" charset="0"/>
              </a:rPr>
              <a:t>Tax benefits</a:t>
            </a:r>
            <a:endParaRPr lang="en-US" kern="0" dirty="0">
              <a:latin typeface="Calibri" panose="020F0502020204030204" pitchFamily="34" charset="0"/>
              <a:cs typeface="Calibri" panose="020F0502020204030204" pitchFamily="34" charset="0"/>
            </a:endParaRPr>
          </a:p>
          <a:p>
            <a:pPr eaLnBrk="0" hangingPunct="0">
              <a:spcBef>
                <a:spcPct val="20000"/>
              </a:spcBef>
              <a:buSzPct val="125000"/>
              <a:defRPr/>
            </a:pPr>
            <a:endParaRPr lang="en-US" kern="0" dirty="0">
              <a:latin typeface="Calibri" panose="020F0502020204030204" pitchFamily="34" charset="0"/>
              <a:cs typeface="Calibri" panose="020F0502020204030204" pitchFamily="34" charset="0"/>
            </a:endParaRPr>
          </a:p>
          <a:p>
            <a:pPr marL="342900" indent="-342900" eaLnBrk="0" hangingPunct="0">
              <a:spcBef>
                <a:spcPct val="20000"/>
              </a:spcBef>
              <a:buSzPct val="125000"/>
              <a:buFont typeface="Wingdings" pitchFamily="2" charset="2"/>
              <a:buChar char="C"/>
              <a:defRPr/>
            </a:pPr>
            <a:r>
              <a:rPr lang="en-US" kern="0" dirty="0" smtClean="0">
                <a:latin typeface="Calibri" panose="020F0502020204030204" pitchFamily="34" charset="0"/>
                <a:cs typeface="Calibri" panose="020F0502020204030204" pitchFamily="34" charset="0"/>
              </a:rPr>
              <a:t>Prudent Corporate </a:t>
            </a:r>
            <a:r>
              <a:rPr lang="en-US" kern="0" dirty="0">
                <a:latin typeface="Calibri" panose="020F0502020204030204" pitchFamily="34" charset="0"/>
                <a:cs typeface="Calibri" panose="020F0502020204030204" pitchFamily="34" charset="0"/>
              </a:rPr>
              <a:t>Governance </a:t>
            </a:r>
            <a:endParaRPr lang="en-US" kern="0" dirty="0" smtClean="0">
              <a:latin typeface="Calibri" panose="020F0502020204030204" pitchFamily="34" charset="0"/>
              <a:cs typeface="Calibri" panose="020F0502020204030204" pitchFamily="34" charset="0"/>
            </a:endParaRPr>
          </a:p>
          <a:p>
            <a:pPr marL="342900" indent="-342900" eaLnBrk="0" hangingPunct="0">
              <a:spcBef>
                <a:spcPct val="20000"/>
              </a:spcBef>
              <a:buSzPct val="125000"/>
              <a:buFont typeface="Wingdings" pitchFamily="2" charset="2"/>
              <a:buChar char="C"/>
              <a:defRPr/>
            </a:pPr>
            <a:endParaRPr lang="en-US" kern="0" dirty="0">
              <a:latin typeface="Calibri" panose="020F0502020204030204" pitchFamily="34" charset="0"/>
              <a:cs typeface="Calibri" panose="020F0502020204030204" pitchFamily="34" charset="0"/>
            </a:endParaRPr>
          </a:p>
          <a:p>
            <a:pPr marL="342900" indent="-342900" eaLnBrk="0" hangingPunct="0">
              <a:spcBef>
                <a:spcPct val="20000"/>
              </a:spcBef>
              <a:buSzPct val="125000"/>
              <a:buFont typeface="Wingdings" pitchFamily="2" charset="2"/>
              <a:buChar char="C"/>
              <a:defRPr/>
            </a:pPr>
            <a:r>
              <a:rPr lang="en-US" kern="0" dirty="0" smtClean="0">
                <a:latin typeface="Calibri" panose="020F0502020204030204" pitchFamily="34" charset="0"/>
                <a:cs typeface="Calibri" panose="020F0502020204030204" pitchFamily="34" charset="0"/>
              </a:rPr>
              <a:t>Funding </a:t>
            </a:r>
            <a:r>
              <a:rPr lang="en-US" kern="0" dirty="0">
                <a:latin typeface="Calibri" panose="020F0502020204030204" pitchFamily="34" charset="0"/>
                <a:cs typeface="Calibri" panose="020F0502020204030204" pitchFamily="34" charset="0"/>
              </a:rPr>
              <a:t>reduces liabilities and improves the valuation on the </a:t>
            </a:r>
            <a:r>
              <a:rPr lang="en-US" kern="0" dirty="0" smtClean="0">
                <a:latin typeface="Calibri" panose="020F0502020204030204" pitchFamily="34" charset="0"/>
                <a:cs typeface="Calibri" panose="020F0502020204030204" pitchFamily="34" charset="0"/>
              </a:rPr>
              <a:t>company</a:t>
            </a:r>
          </a:p>
          <a:p>
            <a:pPr marL="342900" indent="-342900" eaLnBrk="0" hangingPunct="0">
              <a:spcBef>
                <a:spcPct val="20000"/>
              </a:spcBef>
              <a:buSzPct val="125000"/>
              <a:buFont typeface="Wingdings" pitchFamily="2" charset="2"/>
              <a:buChar char="C"/>
              <a:defRPr/>
            </a:pPr>
            <a:endParaRPr lang="en-US" kern="0" dirty="0">
              <a:latin typeface="Calibri" panose="020F0502020204030204" pitchFamily="34" charset="0"/>
              <a:cs typeface="Calibri" panose="020F0502020204030204" pitchFamily="34" charset="0"/>
            </a:endParaRPr>
          </a:p>
          <a:p>
            <a:pPr marL="342900" indent="-342900" eaLnBrk="0" hangingPunct="0">
              <a:spcBef>
                <a:spcPct val="20000"/>
              </a:spcBef>
              <a:buSzPct val="125000"/>
              <a:buFont typeface="Wingdings" pitchFamily="2" charset="2"/>
              <a:buChar char="C"/>
              <a:defRPr/>
            </a:pPr>
            <a:r>
              <a:rPr lang="en-US" kern="0" dirty="0" smtClean="0">
                <a:latin typeface="Calibri" panose="020F0502020204030204" pitchFamily="34" charset="0"/>
                <a:cs typeface="Calibri" panose="020F0502020204030204" pitchFamily="34" charset="0"/>
              </a:rPr>
              <a:t>New Wage Code?</a:t>
            </a:r>
            <a:endParaRPr lang="en-US" dirty="0"/>
          </a:p>
        </p:txBody>
      </p:sp>
    </p:spTree>
    <p:extLst>
      <p:ext uri="{BB962C8B-B14F-4D97-AF65-F5344CB8AC3E}">
        <p14:creationId xmlns:p14="http://schemas.microsoft.com/office/powerpoint/2010/main" val="2443515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graphicFrame>
        <p:nvGraphicFramePr>
          <p:cNvPr id="4" name="Table 3"/>
          <p:cNvGraphicFramePr>
            <a:graphicFrameLocks noGrp="1"/>
          </p:cNvGraphicFramePr>
          <p:nvPr>
            <p:extLst>
              <p:ext uri="{D42A27DB-BD31-4B8C-83A1-F6EECF244321}">
                <p14:modId xmlns:p14="http://schemas.microsoft.com/office/powerpoint/2010/main" val="4072174083"/>
              </p:ext>
            </p:extLst>
          </p:nvPr>
        </p:nvGraphicFramePr>
        <p:xfrm>
          <a:off x="1905000" y="837114"/>
          <a:ext cx="8563519" cy="2451735"/>
        </p:xfrm>
        <a:graphic>
          <a:graphicData uri="http://schemas.openxmlformats.org/drawingml/2006/table">
            <a:tbl>
              <a:tblPr/>
              <a:tblGrid>
                <a:gridCol w="3759179">
                  <a:extLst>
                    <a:ext uri="{9D8B030D-6E8A-4147-A177-3AD203B41FA5}">
                      <a16:colId xmlns:a16="http://schemas.microsoft.com/office/drawing/2014/main" val="4038646970"/>
                    </a:ext>
                  </a:extLst>
                </a:gridCol>
                <a:gridCol w="1201085">
                  <a:extLst>
                    <a:ext uri="{9D8B030D-6E8A-4147-A177-3AD203B41FA5}">
                      <a16:colId xmlns:a16="http://schemas.microsoft.com/office/drawing/2014/main" val="1355050524"/>
                    </a:ext>
                  </a:extLst>
                </a:gridCol>
                <a:gridCol w="1201085">
                  <a:extLst>
                    <a:ext uri="{9D8B030D-6E8A-4147-A177-3AD203B41FA5}">
                      <a16:colId xmlns:a16="http://schemas.microsoft.com/office/drawing/2014/main" val="3882782783"/>
                    </a:ext>
                  </a:extLst>
                </a:gridCol>
                <a:gridCol w="1201085">
                  <a:extLst>
                    <a:ext uri="{9D8B030D-6E8A-4147-A177-3AD203B41FA5}">
                      <a16:colId xmlns:a16="http://schemas.microsoft.com/office/drawing/2014/main" val="2436659013"/>
                    </a:ext>
                  </a:extLst>
                </a:gridCol>
                <a:gridCol w="1201085">
                  <a:extLst>
                    <a:ext uri="{9D8B030D-6E8A-4147-A177-3AD203B41FA5}">
                      <a16:colId xmlns:a16="http://schemas.microsoft.com/office/drawing/2014/main" val="1228838841"/>
                    </a:ext>
                  </a:extLst>
                </a:gridCol>
              </a:tblGrid>
              <a:tr h="214844">
                <a:tc gridSpan="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Understanding </a:t>
                      </a:r>
                      <a:r>
                        <a:rPr lang="en-US" sz="14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XXX Ltd </a:t>
                      </a:r>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Liability </a:t>
                      </a:r>
                      <a:r>
                        <a:rPr lang="en-US" sz="1400" b="1"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Behaviour</a:t>
                      </a:r>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as on (in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77223978"/>
                  </a:ext>
                </a:extLst>
              </a:tr>
              <a:tr h="214844">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31-Mar-21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31-Mar-22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31-Mar-23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CAGR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17336149"/>
                  </a:ext>
                </a:extLst>
              </a:tr>
              <a:tr h="21484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 years)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194628305"/>
                  </a:ext>
                </a:extLst>
              </a:tr>
              <a:tr h="2148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No. of Employees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9871819"/>
                  </a:ext>
                </a:extLst>
              </a:tr>
              <a:tr h="2148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Total Monthly Basic Salary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10,182,000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12,173,000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13,735,000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16.14%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4600838"/>
                  </a:ext>
                </a:extLst>
              </a:tr>
              <a:tr h="2148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1"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Avg</a:t>
                      </a:r>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Monthly Salary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23,734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27,541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30,935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14.17%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4037521"/>
                  </a:ext>
                </a:extLst>
              </a:tr>
              <a:tr h="2148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1"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Avg</a:t>
                      </a:r>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Age (Years)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38.89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6628386"/>
                  </a:ext>
                </a:extLst>
              </a:tr>
              <a:tr h="2148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1"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Avg</a:t>
                      </a:r>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Past Service (Years)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2629774"/>
                  </a:ext>
                </a:extLst>
              </a:tr>
              <a:tr h="2148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Adjusted Future Service (Years)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16.49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16.16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7670537"/>
                  </a:ext>
                </a:extLst>
              </a:tr>
              <a:tr h="2148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Gratuity Liability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54,656,861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63,750,186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70,796,742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13.81%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4094521"/>
                  </a:ext>
                </a:extLst>
              </a:tr>
              <a:tr h="2148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Gratuity Liability per Employee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127,405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144,231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159,452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11.87%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0515430"/>
                  </a:ext>
                </a:extLst>
              </a:tr>
            </a:tbl>
          </a:graphicData>
        </a:graphic>
      </p:graphicFrame>
      <p:sp>
        <p:nvSpPr>
          <p:cNvPr id="6" name="Title 1"/>
          <p:cNvSpPr txBox="1">
            <a:spLocks/>
          </p:cNvSpPr>
          <p:nvPr/>
        </p:nvSpPr>
        <p:spPr>
          <a:xfrm>
            <a:off x="0" y="0"/>
            <a:ext cx="7031865" cy="665906"/>
          </a:xfrm>
          <a:prstGeom prst="rect">
            <a:avLst/>
          </a:prstGeom>
          <a:solidFill>
            <a:srgbClr val="002060"/>
          </a:solidFill>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sz="2400" kern="0" dirty="0" smtClean="0">
                <a:solidFill>
                  <a:schemeClr val="bg1"/>
                </a:solidFill>
                <a:latin typeface="Calibri" panose="020F0502020204030204" pitchFamily="34" charset="0"/>
                <a:cs typeface="Calibri" panose="020F0502020204030204" pitchFamily="34" charset="0"/>
              </a:rPr>
              <a:t>Understanding Liability </a:t>
            </a:r>
            <a:r>
              <a:rPr lang="en-US" sz="2400" kern="0" dirty="0" err="1" smtClean="0">
                <a:solidFill>
                  <a:schemeClr val="bg1"/>
                </a:solidFill>
                <a:latin typeface="Calibri" panose="020F0502020204030204" pitchFamily="34" charset="0"/>
                <a:cs typeface="Calibri" panose="020F0502020204030204" pitchFamily="34" charset="0"/>
              </a:rPr>
              <a:t>Behaviour</a:t>
            </a:r>
            <a:endParaRPr lang="en-US" sz="2400" kern="0" dirty="0">
              <a:solidFill>
                <a:schemeClr val="bg1"/>
              </a:solidFill>
              <a:latin typeface="Calibri" panose="020F0502020204030204" pitchFamily="34" charset="0"/>
              <a:cs typeface="Calibri" panose="020F0502020204030204" pitchFamily="34" charset="0"/>
            </a:endParaRPr>
          </a:p>
        </p:txBody>
      </p:sp>
      <p:sp>
        <p:nvSpPr>
          <p:cNvPr id="7" name="TextBox 6"/>
          <p:cNvSpPr txBox="1"/>
          <p:nvPr/>
        </p:nvSpPr>
        <p:spPr>
          <a:xfrm flipH="1">
            <a:off x="1752599" y="3288849"/>
            <a:ext cx="10439399" cy="1569660"/>
          </a:xfrm>
          <a:prstGeom prst="rect">
            <a:avLst/>
          </a:prstGeom>
          <a:noFill/>
        </p:spPr>
        <p:txBody>
          <a:bodyPr wrap="square" rtlCol="0">
            <a:spAutoFit/>
          </a:bodyPr>
          <a:lstStyle/>
          <a:p>
            <a:pPr marL="342900" indent="-342900">
              <a:buFontTx/>
              <a:buAutoNum type="arabicPeriod"/>
            </a:pPr>
            <a:r>
              <a:rPr lang="en-US" sz="1600" dirty="0" smtClean="0">
                <a:solidFill>
                  <a:prstClr val="black"/>
                </a:solidFill>
                <a:latin typeface="Calibri"/>
              </a:rPr>
              <a:t>The Liability is growing at 13+% @ 2 years CAGR, it is doubling approx. every 6-7 years  </a:t>
            </a:r>
          </a:p>
          <a:p>
            <a:pPr marL="342900" indent="-342900">
              <a:buFontTx/>
              <a:buAutoNum type="arabicPeriod"/>
            </a:pPr>
            <a:r>
              <a:rPr lang="en-US" sz="1600" dirty="0" smtClean="0">
                <a:solidFill>
                  <a:prstClr val="black"/>
                </a:solidFill>
                <a:latin typeface="Calibri"/>
              </a:rPr>
              <a:t>Liability per employee growing at approx. 12% @ 2 year CAGR.  Impact of New Wage Code could be significant</a:t>
            </a:r>
          </a:p>
          <a:p>
            <a:pPr marL="342900" indent="-342900">
              <a:buFontTx/>
              <a:buAutoNum type="arabicPeriod"/>
            </a:pPr>
            <a:r>
              <a:rPr lang="en-US" sz="1600" dirty="0" smtClean="0">
                <a:solidFill>
                  <a:prstClr val="black"/>
                </a:solidFill>
                <a:latin typeface="Calibri"/>
              </a:rPr>
              <a:t>Automotive Industry has lumpy increase in head count, linked to plant expansions or acquisition/mergers</a:t>
            </a:r>
          </a:p>
          <a:p>
            <a:pPr marL="342900" indent="-342900">
              <a:buFontTx/>
              <a:buAutoNum type="arabicPeriod"/>
            </a:pPr>
            <a:r>
              <a:rPr lang="en-US" sz="1600" dirty="0" smtClean="0">
                <a:solidFill>
                  <a:prstClr val="black"/>
                </a:solidFill>
                <a:latin typeface="Calibri"/>
              </a:rPr>
              <a:t>Low attrition has resulted in high past service and significantly high Liability Duration, though aligned to your industry.</a:t>
            </a:r>
          </a:p>
          <a:p>
            <a:pPr marL="342900" indent="-342900">
              <a:buFontTx/>
              <a:buAutoNum type="arabicPeriod"/>
            </a:pPr>
            <a:r>
              <a:rPr lang="en-US" sz="1600" dirty="0" smtClean="0">
                <a:solidFill>
                  <a:prstClr val="black"/>
                </a:solidFill>
                <a:latin typeface="Calibri"/>
              </a:rPr>
              <a:t>Av. Past Service of 9.11 years (P.Y. 8.82 years) means most of the liability is vested </a:t>
            </a:r>
            <a:endParaRPr lang="en-US" sz="1600" b="1" dirty="0">
              <a:solidFill>
                <a:prstClr val="black"/>
              </a:solidFill>
              <a:latin typeface="Calibri"/>
            </a:endParaRPr>
          </a:p>
          <a:p>
            <a:pPr marL="342900" indent="-342900">
              <a:buFontTx/>
              <a:buAutoNum type="arabicPeriod"/>
            </a:pPr>
            <a:r>
              <a:rPr lang="en-US" sz="1600" b="1" dirty="0" smtClean="0">
                <a:solidFill>
                  <a:prstClr val="black"/>
                </a:solidFill>
                <a:latin typeface="Calibri"/>
              </a:rPr>
              <a:t>Withdrawal rate: Up to 30 </a:t>
            </a:r>
            <a:r>
              <a:rPr lang="en-US" sz="1600" b="1" dirty="0" err="1" smtClean="0">
                <a:solidFill>
                  <a:prstClr val="black"/>
                </a:solidFill>
                <a:latin typeface="Calibri"/>
              </a:rPr>
              <a:t>Yrs</a:t>
            </a:r>
            <a:r>
              <a:rPr lang="en-US" sz="1600" b="1" dirty="0" smtClean="0">
                <a:solidFill>
                  <a:prstClr val="black"/>
                </a:solidFill>
                <a:latin typeface="Calibri"/>
              </a:rPr>
              <a:t> –3%, 31-44 </a:t>
            </a:r>
            <a:r>
              <a:rPr lang="en-US" sz="1600" b="1" dirty="0" err="1" smtClean="0">
                <a:solidFill>
                  <a:prstClr val="black"/>
                </a:solidFill>
                <a:latin typeface="Calibri"/>
              </a:rPr>
              <a:t>Yrs</a:t>
            </a:r>
            <a:r>
              <a:rPr lang="en-US" sz="1600" b="1" dirty="0" smtClean="0">
                <a:solidFill>
                  <a:prstClr val="black"/>
                </a:solidFill>
                <a:latin typeface="Calibri"/>
              </a:rPr>
              <a:t> –2% &amp; above 45 </a:t>
            </a:r>
            <a:r>
              <a:rPr lang="en-US" sz="1600" b="1" dirty="0" err="1">
                <a:solidFill>
                  <a:prstClr val="black"/>
                </a:solidFill>
                <a:latin typeface="Calibri"/>
              </a:rPr>
              <a:t>Y</a:t>
            </a:r>
            <a:r>
              <a:rPr lang="en-US" sz="1600" b="1" dirty="0" err="1" smtClean="0">
                <a:solidFill>
                  <a:prstClr val="black"/>
                </a:solidFill>
                <a:latin typeface="Calibri"/>
              </a:rPr>
              <a:t>rs</a:t>
            </a:r>
            <a:r>
              <a:rPr lang="en-US" sz="1600" b="1" dirty="0" smtClean="0">
                <a:solidFill>
                  <a:prstClr val="black"/>
                </a:solidFill>
                <a:latin typeface="Calibri"/>
              </a:rPr>
              <a:t> –1%,  influences DURATION and MATURITY PROFILE</a:t>
            </a:r>
          </a:p>
        </p:txBody>
      </p:sp>
      <p:graphicFrame>
        <p:nvGraphicFramePr>
          <p:cNvPr id="10" name="Table 9"/>
          <p:cNvGraphicFramePr>
            <a:graphicFrameLocks noGrp="1"/>
          </p:cNvGraphicFramePr>
          <p:nvPr>
            <p:extLst>
              <p:ext uri="{D42A27DB-BD31-4B8C-83A1-F6EECF244321}">
                <p14:modId xmlns:p14="http://schemas.microsoft.com/office/powerpoint/2010/main" val="3314608594"/>
              </p:ext>
            </p:extLst>
          </p:nvPr>
        </p:nvGraphicFramePr>
        <p:xfrm>
          <a:off x="2209799" y="4985717"/>
          <a:ext cx="8258719" cy="1593222"/>
        </p:xfrm>
        <a:graphic>
          <a:graphicData uri="http://schemas.openxmlformats.org/drawingml/2006/table">
            <a:tbl>
              <a:tblPr/>
              <a:tblGrid>
                <a:gridCol w="3229627">
                  <a:extLst>
                    <a:ext uri="{9D8B030D-6E8A-4147-A177-3AD203B41FA5}">
                      <a16:colId xmlns:a16="http://schemas.microsoft.com/office/drawing/2014/main" val="2525233971"/>
                    </a:ext>
                  </a:extLst>
                </a:gridCol>
                <a:gridCol w="1031887">
                  <a:extLst>
                    <a:ext uri="{9D8B030D-6E8A-4147-A177-3AD203B41FA5}">
                      <a16:colId xmlns:a16="http://schemas.microsoft.com/office/drawing/2014/main" val="2078439318"/>
                    </a:ext>
                  </a:extLst>
                </a:gridCol>
                <a:gridCol w="1031887">
                  <a:extLst>
                    <a:ext uri="{9D8B030D-6E8A-4147-A177-3AD203B41FA5}">
                      <a16:colId xmlns:a16="http://schemas.microsoft.com/office/drawing/2014/main" val="4019474687"/>
                    </a:ext>
                  </a:extLst>
                </a:gridCol>
                <a:gridCol w="1031887">
                  <a:extLst>
                    <a:ext uri="{9D8B030D-6E8A-4147-A177-3AD203B41FA5}">
                      <a16:colId xmlns:a16="http://schemas.microsoft.com/office/drawing/2014/main" val="621026391"/>
                    </a:ext>
                  </a:extLst>
                </a:gridCol>
                <a:gridCol w="1031887">
                  <a:extLst>
                    <a:ext uri="{9D8B030D-6E8A-4147-A177-3AD203B41FA5}">
                      <a16:colId xmlns:a16="http://schemas.microsoft.com/office/drawing/2014/main" val="3068982438"/>
                    </a:ext>
                  </a:extLst>
                </a:gridCol>
                <a:gridCol w="901544">
                  <a:extLst>
                    <a:ext uri="{9D8B030D-6E8A-4147-A177-3AD203B41FA5}">
                      <a16:colId xmlns:a16="http://schemas.microsoft.com/office/drawing/2014/main" val="784489214"/>
                    </a:ext>
                  </a:extLst>
                </a:gridCol>
              </a:tblGrid>
              <a:tr h="2978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Maturity Profile of Projected Benefit Payments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31-Mar-23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31-Mar-22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YOY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extLst>
                  <a:ext uri="{0D108BD9-81ED-4DB2-BD59-A6C34878D82A}">
                    <a16:rowId xmlns:a16="http://schemas.microsoft.com/office/drawing/2014/main" val="511816493"/>
                  </a:ext>
                </a:extLst>
              </a:tr>
              <a:tr h="15216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Year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3,994,531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2,615,737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6577302"/>
                  </a:ext>
                </a:extLst>
              </a:tr>
              <a:tr h="15216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Year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1,473,848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3,729,708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3730330"/>
                  </a:ext>
                </a:extLst>
              </a:tr>
              <a:tr h="15216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Year 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4,441,463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4,005,443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7766203"/>
                  </a:ext>
                </a:extLst>
              </a:tr>
              <a:tr h="15216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Year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2,764,520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2,522,539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39721"/>
                  </a:ext>
                </a:extLst>
              </a:tr>
              <a:tr h="15216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Year 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2,278,731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1,937,226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8616764"/>
                  </a:ext>
                </a:extLst>
              </a:tr>
              <a:tr h="15216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Years 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3,042,081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3,247,918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3226083"/>
                  </a:ext>
                </a:extLst>
              </a:tr>
              <a:tr h="15216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Balance Years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52,801,568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45,691,615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1689945"/>
                  </a:ext>
                </a:extLst>
              </a:tr>
              <a:tr h="15216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Total Estimated Cash Flows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70,796,742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63,750,186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417428"/>
                  </a:ext>
                </a:extLst>
              </a:tr>
            </a:tbl>
          </a:graphicData>
        </a:graphic>
      </p:graphicFrame>
    </p:spTree>
    <p:extLst>
      <p:ext uri="{BB962C8B-B14F-4D97-AF65-F5344CB8AC3E}">
        <p14:creationId xmlns:p14="http://schemas.microsoft.com/office/powerpoint/2010/main" val="2479647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Title 1"/>
          <p:cNvSpPr txBox="1">
            <a:spLocks/>
          </p:cNvSpPr>
          <p:nvPr/>
        </p:nvSpPr>
        <p:spPr>
          <a:xfrm>
            <a:off x="705394" y="1371600"/>
            <a:ext cx="10855235" cy="21161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marL="182880" marR="0" lvl="0" indent="0" algn="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w="12700">
                <a:solidFill>
                  <a:srgbClr val="002060"/>
                </a:solidFill>
                <a:prstDash val="solid"/>
              </a:ln>
              <a:solidFill>
                <a:prstClr val="black"/>
              </a:solidFill>
              <a:effectLst>
                <a:outerShdw blurRad="41275" dist="20320" dir="1800000" algn="tl" rotWithShape="0">
                  <a:srgbClr val="000000">
                    <a:alpha val="40000"/>
                  </a:srgbClr>
                </a:outerShdw>
              </a:effectLst>
              <a:uLnTx/>
              <a:uFillTx/>
              <a:latin typeface="Calibri Light" panose="020F0302020204030204"/>
              <a:ea typeface="+mj-ea"/>
              <a:cs typeface="Arial" pitchFamily="34" charset="0"/>
            </a:endParaRPr>
          </a:p>
          <a:p>
            <a:pPr marL="182880" marR="0" lvl="0" indent="0" algn="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w="12700">
                  <a:solidFill>
                    <a:srgbClr val="002060"/>
                  </a:solidFill>
                  <a:prstDash val="solid"/>
                </a:ln>
                <a:solidFill>
                  <a:prstClr val="black"/>
                </a:solidFill>
                <a:effectLst>
                  <a:outerShdw blurRad="41275" dist="20320" dir="1800000" algn="tl" rotWithShape="0">
                    <a:srgbClr val="000000">
                      <a:alpha val="40000"/>
                    </a:srgbClr>
                  </a:outerShdw>
                </a:effectLst>
                <a:uLnTx/>
                <a:uFillTx/>
                <a:latin typeface="Calibri Light" panose="020F0302020204030204"/>
                <a:ea typeface="+mj-ea"/>
                <a:cs typeface="Arial" pitchFamily="34" charset="0"/>
              </a:rPr>
              <a:t>Understanding Importance of  meeting ALM</a:t>
            </a:r>
          </a:p>
          <a:p>
            <a:pPr marL="182880" marR="0" lvl="0" indent="0" algn="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w="12700">
                  <a:solidFill>
                    <a:srgbClr val="002060"/>
                  </a:solidFill>
                  <a:prstDash val="solid"/>
                </a:ln>
                <a:solidFill>
                  <a:prstClr val="black"/>
                </a:solidFill>
                <a:effectLst>
                  <a:outerShdw blurRad="41275" dist="20320" dir="1800000" algn="tl" rotWithShape="0">
                    <a:srgbClr val="000000">
                      <a:alpha val="40000"/>
                    </a:srgbClr>
                  </a:outerShdw>
                </a:effectLst>
                <a:uLnTx/>
                <a:uFillTx/>
                <a:latin typeface="Calibri Light" panose="020F0302020204030204"/>
                <a:ea typeface="+mj-ea"/>
                <a:cs typeface="Arial" pitchFamily="34" charset="0"/>
              </a:rPr>
              <a:t>For Defined Benefit Plans </a:t>
            </a:r>
            <a:endParaRPr kumimoji="0" lang="en-US" sz="4000" b="0" i="0" u="none" strike="noStrike" kern="1200" cap="none" spc="0" normalizeH="0" baseline="0" noProof="0" dirty="0">
              <a:ln w="12700">
                <a:solidFill>
                  <a:srgbClr val="002060"/>
                </a:solidFill>
                <a:prstDash val="solid"/>
              </a:ln>
              <a:solidFill>
                <a:prstClr val="black"/>
              </a:solidFill>
              <a:effectLst>
                <a:outerShdw blurRad="41275" dist="20320" dir="1800000" algn="tl" rotWithShape="0">
                  <a:srgbClr val="000000">
                    <a:alpha val="40000"/>
                  </a:srgbClr>
                </a:outerShdw>
              </a:effectLst>
              <a:uLnTx/>
              <a:uFillTx/>
              <a:latin typeface="Calibri Light" panose="020F0302020204030204"/>
              <a:ea typeface="+mj-ea"/>
              <a:cs typeface="Arial" pitchFamily="34" charset="0"/>
            </a:endParaRPr>
          </a:p>
          <a:p>
            <a:pPr marL="182880" marR="0" lvl="0" indent="0" algn="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w="12700">
                <a:solidFill>
                  <a:srgbClr val="002060"/>
                </a:solidFill>
                <a:prstDash val="solid"/>
              </a:ln>
              <a:solidFill>
                <a:prstClr val="black"/>
              </a:solidFill>
              <a:effectLst>
                <a:outerShdw blurRad="41275" dist="20320" dir="1800000" algn="tl" rotWithShape="0">
                  <a:srgbClr val="000000">
                    <a:alpha val="40000"/>
                  </a:srgbClr>
                </a:outerShdw>
              </a:effectLst>
              <a:uLnTx/>
              <a:uFillTx/>
              <a:latin typeface="Calibri Light" panose="020F0302020204030204"/>
              <a:ea typeface="+mj-ea"/>
              <a:cs typeface="+mj-cs"/>
            </a:endParaRPr>
          </a:p>
        </p:txBody>
      </p:sp>
      <p:pic>
        <p:nvPicPr>
          <p:cNvPr id="7" name="Picture 6"/>
          <p:cNvPicPr>
            <a:picLocks noChangeAspect="1"/>
          </p:cNvPicPr>
          <p:nvPr/>
        </p:nvPicPr>
        <p:blipFill>
          <a:blip r:embed="rId6"/>
          <a:stretch>
            <a:fillRect/>
          </a:stretch>
        </p:blipFill>
        <p:spPr>
          <a:xfrm>
            <a:off x="5105400" y="3627286"/>
            <a:ext cx="6324600" cy="2348857"/>
          </a:xfrm>
          <a:prstGeom prst="rect">
            <a:avLst/>
          </a:prstGeom>
        </p:spPr>
      </p:pic>
    </p:spTree>
    <p:extLst>
      <p:ext uri="{BB962C8B-B14F-4D97-AF65-F5344CB8AC3E}">
        <p14:creationId xmlns:p14="http://schemas.microsoft.com/office/powerpoint/2010/main" val="4208964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AEE6B715A08048ADEE35852ECB6708" ma:contentTypeVersion="14" ma:contentTypeDescription="Create a new document." ma:contentTypeScope="" ma:versionID="aceea36624a0ceb422d2c900cff95359">
  <xsd:schema xmlns:xsd="http://www.w3.org/2001/XMLSchema" xmlns:xs="http://www.w3.org/2001/XMLSchema" xmlns:p="http://schemas.microsoft.com/office/2006/metadata/properties" xmlns:ns2="2e62f9a1-6b4f-4142-a286-d5cd9a077995" xmlns:ns3="63ff88a5-1261-4e69-af65-167208e56433" targetNamespace="http://schemas.microsoft.com/office/2006/metadata/properties" ma:root="true" ma:fieldsID="cf4defa7f3a8747598481e28ce3ef5ad" ns2:_="" ns3:_="">
    <xsd:import namespace="2e62f9a1-6b4f-4142-a286-d5cd9a077995"/>
    <xsd:import namespace="63ff88a5-1261-4e69-af65-167208e56433"/>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62f9a1-6b4f-4142-a286-d5cd9a0779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790f828-4d96-4d10-bc53-6c3febba0be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ff88a5-1261-4e69-af65-167208e5643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16b6dbd-2851-4f6f-aa81-2e158a887d45}" ma:internalName="TaxCatchAll" ma:showField="CatchAllData" ma:web="63ff88a5-1261-4e69-af65-167208e5643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FDF3CB-1AD8-48D4-B9FC-8737BB1EE463}"/>
</file>

<file path=customXml/itemProps2.xml><?xml version="1.0" encoding="utf-8"?>
<ds:datastoreItem xmlns:ds="http://schemas.openxmlformats.org/officeDocument/2006/customXml" ds:itemID="{0AF01D61-1202-4B37-B51D-CED4623796B3}"/>
</file>

<file path=docProps/app.xml><?xml version="1.0" encoding="utf-8"?>
<Properties xmlns="http://schemas.openxmlformats.org/officeDocument/2006/extended-properties" xmlns:vt="http://schemas.openxmlformats.org/officeDocument/2006/docPropsVTypes">
  <TotalTime>1399</TotalTime>
  <Words>4411</Words>
  <Application>Microsoft Office PowerPoint</Application>
  <PresentationFormat>Widescreen</PresentationFormat>
  <Paragraphs>1648</Paragraphs>
  <Slides>33</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Arial Narrow</vt:lpstr>
      <vt:lpstr>Bahamas</vt:lpstr>
      <vt:lpstr>Calibri</vt:lpstr>
      <vt:lpstr>Calibri Light</vt:lpstr>
      <vt:lpstr>Garamond</vt:lpstr>
      <vt:lpstr>Tahoma</vt:lpstr>
      <vt:lpstr>Times New Roman</vt:lpstr>
      <vt:lpstr>Verdana</vt:lpstr>
      <vt:lpstr>Wingdings</vt:lpstr>
      <vt:lpstr>LifeConvBirm02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Aparajita Mitra</dc:creator>
  <cp:lastModifiedBy>Subbaiah KP (Group, KLI)</cp:lastModifiedBy>
  <cp:revision>212</cp:revision>
  <dcterms:created xsi:type="dcterms:W3CDTF">2011-07-20T12:11:57Z</dcterms:created>
  <dcterms:modified xsi:type="dcterms:W3CDTF">2023-08-23T23:59:19Z</dcterms:modified>
</cp:coreProperties>
</file>