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1" r:id="rId2"/>
    <p:sldId id="262" r:id="rId3"/>
    <p:sldId id="271" r:id="rId4"/>
    <p:sldId id="273" r:id="rId5"/>
    <p:sldId id="263" r:id="rId6"/>
    <p:sldId id="264" r:id="rId7"/>
    <p:sldId id="274" r:id="rId8"/>
    <p:sldId id="275" r:id="rId9"/>
    <p:sldId id="276" r:id="rId10"/>
    <p:sldId id="281" r:id="rId11"/>
    <p:sldId id="277" r:id="rId12"/>
    <p:sldId id="278" r:id="rId13"/>
    <p:sldId id="279" r:id="rId14"/>
    <p:sldId id="280" r:id="rId15"/>
    <p:sldId id="282"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25945-B1E6-414A-9A0A-38A0469306B8}" v="40" dt="2023-08-20T16:19:13.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672" y="51"/>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23-08-2023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2316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93708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2241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03546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7927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1042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3108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54661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0183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7709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2629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6733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84115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2485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4915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74826" y="3503068"/>
            <a:ext cx="84359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tx1"/>
                </a:solidFill>
              </a:rPr>
              <a:t>Employees’ Pension Scheme 1995 – Higher Pension Option</a:t>
            </a:r>
            <a:endParaRPr lang="es-ES" altLang="en-US" sz="3600" b="1" kern="0" dirty="0">
              <a:solidFill>
                <a:schemeClr val="tx1"/>
              </a:solidFill>
            </a:endParaRPr>
          </a:p>
        </p:txBody>
      </p:sp>
      <p:sp>
        <p:nvSpPr>
          <p:cNvPr id="5" name="Rectangle 168"/>
          <p:cNvSpPr>
            <a:spLocks noChangeArrowheads="1"/>
          </p:cNvSpPr>
          <p:nvPr/>
        </p:nvSpPr>
        <p:spPr bwMode="auto">
          <a:xfrm>
            <a:off x="1744947" y="4455568"/>
            <a:ext cx="51847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chemeClr val="tx1"/>
              </a:solidFill>
            </a:endParaRPr>
          </a:p>
          <a:p>
            <a:pPr algn="l"/>
            <a:r>
              <a:rPr lang="en-US" altLang="en-US" sz="1800" b="1" dirty="0">
                <a:solidFill>
                  <a:schemeClr val="tx1"/>
                </a:solidFill>
              </a:rPr>
              <a:t>Jayesh D. Pandit FIA, CA</a:t>
            </a:r>
            <a:br>
              <a:rPr lang="en-US" altLang="en-US" sz="1800" b="1" dirty="0">
                <a:solidFill>
                  <a:schemeClr val="tx1"/>
                </a:solidFill>
              </a:rPr>
            </a:br>
            <a:endParaRPr lang="en-US" altLang="en-US" sz="1800" b="1" dirty="0">
              <a:solidFill>
                <a:schemeClr val="tx1"/>
              </a:solidFill>
            </a:endParaRPr>
          </a:p>
          <a:p>
            <a:pPr algn="l"/>
            <a:r>
              <a:rPr lang="en-US" altLang="en-US" sz="1800" b="1" dirty="0">
                <a:solidFill>
                  <a:schemeClr val="tx1"/>
                </a:solidFill>
              </a:rPr>
              <a:t>Principal, </a:t>
            </a:r>
            <a:r>
              <a:rPr lang="en-US" altLang="en-US" sz="1800" b="1" dirty="0" err="1">
                <a:solidFill>
                  <a:schemeClr val="tx1"/>
                </a:solidFill>
              </a:rPr>
              <a:t>K.A.Pandit</a:t>
            </a:r>
            <a:br>
              <a:rPr lang="en-US" altLang="en-US" sz="1800" b="1" dirty="0">
                <a:solidFill>
                  <a:schemeClr val="tx1"/>
                </a:solidFill>
              </a:rPr>
            </a:br>
            <a:endParaRPr lang="es-ES" altLang="en-US" sz="1800" b="1" dirty="0">
              <a:solidFill>
                <a:schemeClr val="tx1"/>
              </a:solidFill>
            </a:endParaRPr>
          </a:p>
        </p:txBody>
      </p:sp>
      <p:sp>
        <p:nvSpPr>
          <p:cNvPr id="6" name="Rectangle 150"/>
          <p:cNvSpPr txBox="1">
            <a:spLocks noChangeArrowheads="1"/>
          </p:cNvSpPr>
          <p:nvPr/>
        </p:nvSpPr>
        <p:spPr>
          <a:xfrm>
            <a:off x="1774826" y="1333500"/>
            <a:ext cx="83597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bg1"/>
                </a:solidFill>
              </a:rPr>
              <a:t>Current Issues in Retirement Benefits Seminar</a:t>
            </a:r>
          </a:p>
          <a:p>
            <a:pPr algn="l"/>
            <a:r>
              <a:rPr lang="es-UY" altLang="en-US" sz="3600" b="1" kern="0" dirty="0">
                <a:solidFill>
                  <a:schemeClr val="bg1"/>
                </a:solidFill>
              </a:rPr>
              <a:t>Mumbai  </a:t>
            </a:r>
          </a:p>
          <a:p>
            <a:pPr algn="l"/>
            <a:r>
              <a:rPr lang="es-UY" altLang="en-US" sz="3600" b="1" kern="0" dirty="0">
                <a:solidFill>
                  <a:schemeClr val="bg1"/>
                </a:solidFill>
              </a:rPr>
              <a:t>26 Auust 2023</a:t>
            </a:r>
            <a:endParaRPr lang="es-ES" altLang="en-US" sz="3600" b="1" kern="0" dirty="0">
              <a:solidFill>
                <a:schemeClr val="bg1"/>
              </a:solidFil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Implications for Employers?</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828800" y="1055521"/>
            <a:ext cx="9924547" cy="47556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Non-exempt </a:t>
            </a:r>
          </a:p>
          <a:p>
            <a:pPr lvl="1"/>
            <a:r>
              <a:rPr lang="en-US" altLang="en-US" kern="0" dirty="0"/>
              <a:t>Payroll calculation changes for contributions</a:t>
            </a:r>
          </a:p>
          <a:p>
            <a:pPr lvl="1"/>
            <a:r>
              <a:rPr lang="en-US" altLang="en-US" kern="0" dirty="0"/>
              <a:t>Potential long term higher cost? (TBD – speculative)</a:t>
            </a:r>
          </a:p>
          <a:p>
            <a:r>
              <a:rPr lang="en-US" altLang="en-US" kern="0" dirty="0"/>
              <a:t>Exempt Trusts </a:t>
            </a:r>
            <a:r>
              <a:rPr lang="en-US" altLang="en-US" sz="2000" b="1" i="1" kern="0" dirty="0"/>
              <a:t>(in addition to above)</a:t>
            </a:r>
            <a:endParaRPr lang="en-US" altLang="en-US" b="1" i="1" kern="0" dirty="0"/>
          </a:p>
          <a:p>
            <a:pPr lvl="1"/>
            <a:r>
              <a:rPr lang="en-US" altLang="en-US" kern="0" dirty="0"/>
              <a:t>Trust administration to transfer PF balances to EPS for higher pension past service</a:t>
            </a:r>
          </a:p>
          <a:p>
            <a:pPr lvl="1"/>
            <a:r>
              <a:rPr lang="en-US" altLang="en-US" kern="0" dirty="0"/>
              <a:t>Timing/Cashflow / liquidity and marf2market gains/losses?</a:t>
            </a:r>
          </a:p>
          <a:p>
            <a:pPr lvl="1"/>
            <a:r>
              <a:rPr lang="en-US" altLang="en-US" kern="0" dirty="0"/>
              <a:t>Employee communication and PF balance statement re-issue</a:t>
            </a:r>
          </a:p>
          <a:p>
            <a:pPr lvl="1"/>
            <a:r>
              <a:rPr lang="en-US" altLang="en-US" kern="0" dirty="0"/>
              <a:t>Far more queries</a:t>
            </a:r>
          </a:p>
          <a:p>
            <a:pPr lvl="1"/>
            <a:r>
              <a:rPr lang="en-US" altLang="en-US" kern="0" dirty="0"/>
              <a:t>Liable for errors?</a:t>
            </a:r>
          </a:p>
        </p:txBody>
      </p:sp>
    </p:spTree>
    <p:extLst>
      <p:ext uri="{BB962C8B-B14F-4D97-AF65-F5344CB8AC3E}">
        <p14:creationId xmlns:p14="http://schemas.microsoft.com/office/powerpoint/2010/main" val="394176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Implications for EPFO?</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981200" y="1492763"/>
            <a:ext cx="9924547" cy="29268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Have to comply with the Court Decision</a:t>
            </a:r>
          </a:p>
          <a:p>
            <a:r>
              <a:rPr lang="en-US" altLang="en-US" kern="0" dirty="0"/>
              <a:t>Potentially a significant long term cost</a:t>
            </a:r>
          </a:p>
          <a:p>
            <a:r>
              <a:rPr lang="en-US" altLang="en-US" kern="0" dirty="0"/>
              <a:t>Significant administrative short term burden</a:t>
            </a:r>
          </a:p>
          <a:p>
            <a:pPr lvl="1"/>
            <a:r>
              <a:rPr lang="en-US" altLang="en-US" kern="0" dirty="0"/>
              <a:t>Reviewing applications</a:t>
            </a:r>
          </a:p>
          <a:p>
            <a:pPr lvl="1"/>
            <a:r>
              <a:rPr lang="en-US" altLang="en-US" kern="0" dirty="0"/>
              <a:t>Resolving queries</a:t>
            </a:r>
          </a:p>
          <a:p>
            <a:r>
              <a:rPr lang="en-US" altLang="en-US" kern="0" dirty="0"/>
              <a:t>Longer term calculation updates, administration</a:t>
            </a:r>
          </a:p>
          <a:p>
            <a:r>
              <a:rPr lang="en-US" altLang="en-US" kern="0" dirty="0"/>
              <a:t>Deciding what to do going forwards!</a:t>
            </a:r>
          </a:p>
        </p:txBody>
      </p:sp>
    </p:spTree>
    <p:extLst>
      <p:ext uri="{BB962C8B-B14F-4D97-AF65-F5344CB8AC3E}">
        <p14:creationId xmlns:p14="http://schemas.microsoft.com/office/powerpoint/2010/main" val="17691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Why is there a large cost burden?</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755183" y="1003895"/>
            <a:ext cx="4419600" cy="7170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800" kern="0" dirty="0"/>
              <a:t>Entry Age method</a:t>
            </a:r>
          </a:p>
          <a:p>
            <a:r>
              <a:rPr lang="en-US" altLang="en-US" sz="1800" kern="0" dirty="0"/>
              <a:t>Using simplistic approximate calculations</a:t>
            </a:r>
          </a:p>
        </p:txBody>
      </p:sp>
      <p:graphicFrame>
        <p:nvGraphicFramePr>
          <p:cNvPr id="8" name="Table 7">
            <a:extLst>
              <a:ext uri="{FF2B5EF4-FFF2-40B4-BE49-F238E27FC236}">
                <a16:creationId xmlns:a16="http://schemas.microsoft.com/office/drawing/2014/main" id="{BC097397-80B9-87D8-4D83-620FDD9E6378}"/>
              </a:ext>
            </a:extLst>
          </p:cNvPr>
          <p:cNvGraphicFramePr>
            <a:graphicFrameLocks noGrp="1"/>
          </p:cNvGraphicFramePr>
          <p:nvPr>
            <p:extLst>
              <p:ext uri="{D42A27DB-BD31-4B8C-83A1-F6EECF244321}">
                <p14:modId xmlns:p14="http://schemas.microsoft.com/office/powerpoint/2010/main" val="3393350842"/>
              </p:ext>
            </p:extLst>
          </p:nvPr>
        </p:nvGraphicFramePr>
        <p:xfrm>
          <a:off x="6798822" y="949538"/>
          <a:ext cx="3810000" cy="1120140"/>
        </p:xfrm>
        <a:graphic>
          <a:graphicData uri="http://schemas.openxmlformats.org/drawingml/2006/table">
            <a:tbl>
              <a:tblPr>
                <a:tableStyleId>{5C22544A-7EE6-4342-B048-85BDC9FD1C3A}</a:tableStyleId>
              </a:tblPr>
              <a:tblGrid>
                <a:gridCol w="2180492">
                  <a:extLst>
                    <a:ext uri="{9D8B030D-6E8A-4147-A177-3AD203B41FA5}">
                      <a16:colId xmlns:a16="http://schemas.microsoft.com/office/drawing/2014/main" val="2180664705"/>
                    </a:ext>
                  </a:extLst>
                </a:gridCol>
                <a:gridCol w="1629508">
                  <a:extLst>
                    <a:ext uri="{9D8B030D-6E8A-4147-A177-3AD203B41FA5}">
                      <a16:colId xmlns:a16="http://schemas.microsoft.com/office/drawing/2014/main" val="2488421371"/>
                    </a:ext>
                  </a:extLst>
                </a:gridCol>
              </a:tblGrid>
              <a:tr h="167640">
                <a:tc>
                  <a:txBody>
                    <a:bodyPr/>
                    <a:lstStyle/>
                    <a:p>
                      <a:pPr algn="l" fontAlgn="b"/>
                      <a:r>
                        <a:rPr lang="en-GB" sz="1200" u="none" strike="noStrike" dirty="0">
                          <a:effectLst/>
                        </a:rPr>
                        <a:t>Pre - Retirement Mortality</a:t>
                      </a:r>
                      <a:endParaRPr lang="en-GB" sz="1200" b="0" i="0" u="none" strike="noStrike" dirty="0">
                        <a:solidFill>
                          <a:srgbClr val="000000"/>
                        </a:solidFill>
                        <a:effectLst/>
                        <a:latin typeface="Nunito" pitchFamily="2" charset="0"/>
                      </a:endParaRPr>
                    </a:p>
                  </a:txBody>
                  <a:tcPr marL="3810" marR="3810" marT="3810" marB="0" anchor="b"/>
                </a:tc>
                <a:tc>
                  <a:txBody>
                    <a:bodyPr/>
                    <a:lstStyle/>
                    <a:p>
                      <a:pPr algn="ctr" fontAlgn="b"/>
                      <a:r>
                        <a:rPr lang="en-GB" sz="1200" u="none" strike="noStrike">
                          <a:effectLst/>
                        </a:rPr>
                        <a:t>IALM 2012-14</a:t>
                      </a:r>
                      <a:endParaRPr lang="en-GB" sz="1200" b="0" i="0" u="none" strike="noStrike">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257798378"/>
                  </a:ext>
                </a:extLst>
              </a:tr>
              <a:tr h="167640">
                <a:tc>
                  <a:txBody>
                    <a:bodyPr/>
                    <a:lstStyle/>
                    <a:p>
                      <a:pPr algn="l" fontAlgn="b"/>
                      <a:r>
                        <a:rPr lang="en-GB" sz="1200" u="none" strike="noStrike">
                          <a:effectLst/>
                        </a:rPr>
                        <a:t>Post Reirement Mortality</a:t>
                      </a:r>
                      <a:endParaRPr lang="en-GB" sz="1200" b="0" i="0" u="none" strike="noStrike">
                        <a:solidFill>
                          <a:srgbClr val="000000"/>
                        </a:solidFill>
                        <a:effectLst/>
                        <a:latin typeface="Nunito" pitchFamily="2" charset="0"/>
                      </a:endParaRPr>
                    </a:p>
                  </a:txBody>
                  <a:tcPr marL="3810" marR="3810" marT="3810" marB="0" anchor="b"/>
                </a:tc>
                <a:tc>
                  <a:txBody>
                    <a:bodyPr/>
                    <a:lstStyle/>
                    <a:p>
                      <a:pPr algn="ctr" fontAlgn="b"/>
                      <a:r>
                        <a:rPr lang="en-GB" sz="1200" u="none" strike="noStrike">
                          <a:effectLst/>
                        </a:rPr>
                        <a:t>IIAMT 2012-15</a:t>
                      </a:r>
                      <a:endParaRPr lang="en-GB" sz="1200" b="0" i="0" u="none" strike="noStrike">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379594397"/>
                  </a:ext>
                </a:extLst>
              </a:tr>
              <a:tr h="167640">
                <a:tc>
                  <a:txBody>
                    <a:bodyPr/>
                    <a:lstStyle/>
                    <a:p>
                      <a:pPr algn="l" fontAlgn="b"/>
                      <a:r>
                        <a:rPr lang="en-GB" sz="1200" u="none" strike="noStrike">
                          <a:effectLst/>
                        </a:rPr>
                        <a:t>Discount Rate - Base</a:t>
                      </a:r>
                      <a:endParaRPr lang="en-GB" sz="1200" b="0" i="0" u="none" strike="noStrike">
                        <a:solidFill>
                          <a:srgbClr val="000000"/>
                        </a:solidFill>
                        <a:effectLst/>
                        <a:latin typeface="Nunito" pitchFamily="2" charset="0"/>
                      </a:endParaRPr>
                    </a:p>
                  </a:txBody>
                  <a:tcPr marL="3810" marR="3810" marT="3810" marB="0" anchor="b"/>
                </a:tc>
                <a:tc>
                  <a:txBody>
                    <a:bodyPr/>
                    <a:lstStyle/>
                    <a:p>
                      <a:pPr algn="ctr" fontAlgn="b"/>
                      <a:r>
                        <a:rPr lang="en-GB" sz="1200" u="none" strike="noStrike" dirty="0">
                          <a:effectLst/>
                        </a:rPr>
                        <a:t>8.00% p.a.</a:t>
                      </a:r>
                      <a:endParaRPr lang="en-GB" sz="1200" b="0" i="0" u="none" strike="noStrike" dirty="0">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3719626933"/>
                  </a:ext>
                </a:extLst>
              </a:tr>
              <a:tr h="167640">
                <a:tc>
                  <a:txBody>
                    <a:bodyPr/>
                    <a:lstStyle/>
                    <a:p>
                      <a:pPr algn="l" fontAlgn="b"/>
                      <a:r>
                        <a:rPr lang="en-GB" sz="1200" u="none" strike="noStrike" dirty="0">
                          <a:effectLst/>
                        </a:rPr>
                        <a:t>Discount Rate - Step Reduction</a:t>
                      </a:r>
                      <a:endParaRPr lang="en-GB" sz="1200" b="0" i="0" u="none" strike="noStrike" dirty="0">
                        <a:solidFill>
                          <a:srgbClr val="000000"/>
                        </a:solidFill>
                        <a:effectLst/>
                        <a:latin typeface="Nunito" pitchFamily="2" charset="0"/>
                      </a:endParaRPr>
                    </a:p>
                  </a:txBody>
                  <a:tcPr marL="3810" marR="3810" marT="3810" marB="0" anchor="b"/>
                </a:tc>
                <a:tc>
                  <a:txBody>
                    <a:bodyPr/>
                    <a:lstStyle/>
                    <a:p>
                      <a:pPr algn="ctr" fontAlgn="b"/>
                      <a:r>
                        <a:rPr lang="en-GB" sz="1200" u="none" strike="noStrike" dirty="0">
                          <a:effectLst/>
                        </a:rPr>
                        <a:t>0.20% p.a.</a:t>
                      </a:r>
                      <a:endParaRPr lang="en-GB" sz="1200" b="0" i="0" u="none" strike="noStrike" dirty="0">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213029885"/>
                  </a:ext>
                </a:extLst>
              </a:tr>
              <a:tr h="167640">
                <a:tc>
                  <a:txBody>
                    <a:bodyPr/>
                    <a:lstStyle/>
                    <a:p>
                      <a:pPr algn="l" fontAlgn="b"/>
                      <a:r>
                        <a:rPr lang="en-GB" sz="1200" u="none" strike="noStrike">
                          <a:effectLst/>
                        </a:rPr>
                        <a:t>Discount Rate - Min Floor</a:t>
                      </a:r>
                      <a:endParaRPr lang="en-GB" sz="1200" b="0" i="0" u="none" strike="noStrike">
                        <a:solidFill>
                          <a:srgbClr val="000000"/>
                        </a:solidFill>
                        <a:effectLst/>
                        <a:latin typeface="Nunito" pitchFamily="2" charset="0"/>
                      </a:endParaRPr>
                    </a:p>
                  </a:txBody>
                  <a:tcPr marL="3810" marR="3810" marT="3810" marB="0" anchor="b"/>
                </a:tc>
                <a:tc>
                  <a:txBody>
                    <a:bodyPr/>
                    <a:lstStyle/>
                    <a:p>
                      <a:pPr algn="ctr" fontAlgn="b"/>
                      <a:r>
                        <a:rPr lang="en-GB" sz="1200" u="none" strike="noStrike" dirty="0">
                          <a:effectLst/>
                        </a:rPr>
                        <a:t>6.00% p.a.</a:t>
                      </a:r>
                      <a:endParaRPr lang="en-GB" sz="1200" b="0" i="0" u="none" strike="noStrike" dirty="0">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2543424454"/>
                  </a:ext>
                </a:extLst>
              </a:tr>
              <a:tr h="167640">
                <a:tc>
                  <a:txBody>
                    <a:bodyPr/>
                    <a:lstStyle/>
                    <a:p>
                      <a:pPr algn="l" fontAlgn="b"/>
                      <a:r>
                        <a:rPr lang="en-GB" sz="1200" u="none" strike="noStrike">
                          <a:effectLst/>
                        </a:rPr>
                        <a:t>Salary Escalation Rate</a:t>
                      </a:r>
                      <a:endParaRPr lang="en-GB" sz="1200" b="0" i="0" u="none" strike="noStrike">
                        <a:solidFill>
                          <a:srgbClr val="000000"/>
                        </a:solidFill>
                        <a:effectLst/>
                        <a:latin typeface="Nunito" pitchFamily="2" charset="0"/>
                      </a:endParaRPr>
                    </a:p>
                  </a:txBody>
                  <a:tcPr marL="3810" marR="3810" marT="3810" marB="0" anchor="b"/>
                </a:tc>
                <a:tc>
                  <a:txBody>
                    <a:bodyPr/>
                    <a:lstStyle/>
                    <a:p>
                      <a:pPr algn="ctr" fontAlgn="b"/>
                      <a:r>
                        <a:rPr lang="en-GB" sz="1200" u="none" strike="noStrike" dirty="0">
                          <a:effectLst/>
                        </a:rPr>
                        <a:t>9.00% p.a.</a:t>
                      </a:r>
                      <a:endParaRPr lang="en-GB" sz="1200" b="0" i="0" u="none" strike="noStrike" dirty="0">
                        <a:solidFill>
                          <a:srgbClr val="000000"/>
                        </a:solidFill>
                        <a:effectLst/>
                        <a:latin typeface="Nunito" pitchFamily="2" charset="0"/>
                      </a:endParaRPr>
                    </a:p>
                  </a:txBody>
                  <a:tcPr marL="3810" marR="3810" marT="3810" marB="0" anchor="b"/>
                </a:tc>
                <a:extLst>
                  <a:ext uri="{0D108BD9-81ED-4DB2-BD59-A6C34878D82A}">
                    <a16:rowId xmlns:a16="http://schemas.microsoft.com/office/drawing/2014/main" val="3294138229"/>
                  </a:ext>
                </a:extLst>
              </a:tr>
            </a:tbl>
          </a:graphicData>
        </a:graphic>
      </p:graphicFrame>
      <p:pic>
        <p:nvPicPr>
          <p:cNvPr id="12" name="Picture 11">
            <a:extLst>
              <a:ext uri="{FF2B5EF4-FFF2-40B4-BE49-F238E27FC236}">
                <a16:creationId xmlns:a16="http://schemas.microsoft.com/office/drawing/2014/main" id="{22AAA3CB-C893-C84D-D4D8-50D03D263446}"/>
              </a:ext>
            </a:extLst>
          </p:cNvPr>
          <p:cNvPicPr>
            <a:picLocks noChangeAspect="1"/>
          </p:cNvPicPr>
          <p:nvPr/>
        </p:nvPicPr>
        <p:blipFill>
          <a:blip r:embed="rId6"/>
          <a:stretch>
            <a:fillRect/>
          </a:stretch>
        </p:blipFill>
        <p:spPr>
          <a:xfrm>
            <a:off x="1769588" y="1786533"/>
            <a:ext cx="4072890" cy="5036820"/>
          </a:xfrm>
          <a:prstGeom prst="rect">
            <a:avLst/>
          </a:prstGeom>
        </p:spPr>
      </p:pic>
      <p:sp>
        <p:nvSpPr>
          <p:cNvPr id="10" name="TextBox 9">
            <a:extLst>
              <a:ext uri="{FF2B5EF4-FFF2-40B4-BE49-F238E27FC236}">
                <a16:creationId xmlns:a16="http://schemas.microsoft.com/office/drawing/2014/main" id="{333C5E20-347C-2A34-A1FE-08520235DD07}"/>
              </a:ext>
            </a:extLst>
          </p:cNvPr>
          <p:cNvSpPr txBox="1"/>
          <p:nvPr/>
        </p:nvSpPr>
        <p:spPr>
          <a:xfrm>
            <a:off x="654708" y="4231423"/>
            <a:ext cx="184731" cy="830997"/>
          </a:xfrm>
          <a:prstGeom prst="rect">
            <a:avLst/>
          </a:prstGeom>
          <a:solidFill>
            <a:schemeClr val="bg1"/>
          </a:solidFill>
        </p:spPr>
        <p:txBody>
          <a:bodyPr wrap="none" rtlCol="0">
            <a:spAutoFit/>
          </a:bodyPr>
          <a:lstStyle/>
          <a:p>
            <a:endParaRPr lang="en-GB" sz="4800" b="1" dirty="0">
              <a:solidFill>
                <a:srgbClr val="FF0000"/>
              </a:solidFill>
            </a:endParaRPr>
          </a:p>
        </p:txBody>
      </p:sp>
      <p:graphicFrame>
        <p:nvGraphicFramePr>
          <p:cNvPr id="9" name="Table 8">
            <a:extLst>
              <a:ext uri="{FF2B5EF4-FFF2-40B4-BE49-F238E27FC236}">
                <a16:creationId xmlns:a16="http://schemas.microsoft.com/office/drawing/2014/main" id="{BE23F818-537E-4604-D3BB-029D75F995FD}"/>
              </a:ext>
            </a:extLst>
          </p:cNvPr>
          <p:cNvGraphicFramePr>
            <a:graphicFrameLocks noGrp="1"/>
          </p:cNvGraphicFramePr>
          <p:nvPr>
            <p:extLst>
              <p:ext uri="{D42A27DB-BD31-4B8C-83A1-F6EECF244321}">
                <p14:modId xmlns:p14="http://schemas.microsoft.com/office/powerpoint/2010/main" val="3377600792"/>
              </p:ext>
            </p:extLst>
          </p:nvPr>
        </p:nvGraphicFramePr>
        <p:xfrm>
          <a:off x="5842478" y="1786529"/>
          <a:ext cx="1015522" cy="5036820"/>
        </p:xfrm>
        <a:graphic>
          <a:graphicData uri="http://schemas.openxmlformats.org/drawingml/2006/table">
            <a:tbl>
              <a:tblPr/>
              <a:tblGrid>
                <a:gridCol w="507761">
                  <a:extLst>
                    <a:ext uri="{9D8B030D-6E8A-4147-A177-3AD203B41FA5}">
                      <a16:colId xmlns:a16="http://schemas.microsoft.com/office/drawing/2014/main" val="3772862420"/>
                    </a:ext>
                  </a:extLst>
                </a:gridCol>
                <a:gridCol w="507761">
                  <a:extLst>
                    <a:ext uri="{9D8B030D-6E8A-4147-A177-3AD203B41FA5}">
                      <a16:colId xmlns:a16="http://schemas.microsoft.com/office/drawing/2014/main" val="1678052487"/>
                    </a:ext>
                  </a:extLst>
                </a:gridCol>
              </a:tblGrid>
              <a:tr h="167894">
                <a:tc>
                  <a:txBody>
                    <a:bodyPr/>
                    <a:lstStyle/>
                    <a:p>
                      <a:pPr algn="ctr" fontAlgn="t"/>
                      <a:r>
                        <a:rPr lang="en-IN" sz="700" b="1" i="0" u="none" strike="noStrike">
                          <a:solidFill>
                            <a:srgbClr val="FFFFFF"/>
                          </a:solidFill>
                          <a:effectLst/>
                          <a:latin typeface="Nunito" pitchFamily="2" charset="0"/>
                        </a:rPr>
                        <a:t>Age</a:t>
                      </a:r>
                    </a:p>
                  </a:txBody>
                  <a:tcPr marL="4154" marR="4154" marT="4154" marB="0">
                    <a:lnL>
                      <a:noFill/>
                    </a:lnL>
                    <a:lnR>
                      <a:noFill/>
                    </a:lnR>
                    <a:lnT>
                      <a:noFill/>
                    </a:lnT>
                    <a:lnB>
                      <a:noFill/>
                    </a:lnB>
                    <a:solidFill>
                      <a:srgbClr val="111A3B"/>
                    </a:solidFill>
                  </a:tcPr>
                </a:tc>
                <a:tc>
                  <a:txBody>
                    <a:bodyPr/>
                    <a:lstStyle/>
                    <a:p>
                      <a:pPr algn="ctr" fontAlgn="b"/>
                      <a:r>
                        <a:rPr lang="en-IN" sz="700" b="1" i="0" u="none" strike="noStrike">
                          <a:solidFill>
                            <a:srgbClr val="FFFFFF"/>
                          </a:solidFill>
                          <a:effectLst/>
                          <a:latin typeface="Nunito" pitchFamily="2" charset="0"/>
                        </a:rPr>
                        <a:t>       30,000 </a:t>
                      </a:r>
                    </a:p>
                  </a:txBody>
                  <a:tcPr marL="4154" marR="4154" marT="4154" marB="0" anchor="b">
                    <a:lnL>
                      <a:noFill/>
                    </a:lnL>
                    <a:lnR>
                      <a:noFill/>
                    </a:lnR>
                    <a:lnT>
                      <a:noFill/>
                    </a:lnT>
                    <a:lnB>
                      <a:noFill/>
                    </a:lnB>
                    <a:solidFill>
                      <a:srgbClr val="111A3B"/>
                    </a:solidFill>
                  </a:tcPr>
                </a:tc>
                <a:extLst>
                  <a:ext uri="{0D108BD9-81ED-4DB2-BD59-A6C34878D82A}">
                    <a16:rowId xmlns:a16="http://schemas.microsoft.com/office/drawing/2014/main" val="1923904365"/>
                  </a:ext>
                </a:extLst>
              </a:tr>
              <a:tr h="167894">
                <a:tc>
                  <a:txBody>
                    <a:bodyPr/>
                    <a:lstStyle/>
                    <a:p>
                      <a:pPr algn="ctr" fontAlgn="t"/>
                      <a:r>
                        <a:rPr lang="en-IN" sz="700" b="0" i="0" u="none" strike="noStrike">
                          <a:solidFill>
                            <a:srgbClr val="000000"/>
                          </a:solidFill>
                          <a:effectLst/>
                          <a:latin typeface="Nunito" pitchFamily="2" charset="0"/>
                        </a:rPr>
                        <a:t>20</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21.6%</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509008238"/>
                  </a:ext>
                </a:extLst>
              </a:tr>
              <a:tr h="167894">
                <a:tc>
                  <a:txBody>
                    <a:bodyPr/>
                    <a:lstStyle/>
                    <a:p>
                      <a:pPr algn="ctr" fontAlgn="t"/>
                      <a:r>
                        <a:rPr lang="en-IN" sz="700" b="0" i="0" u="none" strike="noStrike">
                          <a:solidFill>
                            <a:srgbClr val="000000"/>
                          </a:solidFill>
                          <a:effectLst/>
                          <a:latin typeface="Nunito" pitchFamily="2" charset="0"/>
                        </a:rPr>
                        <a:t>21</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21.6%</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552038950"/>
                  </a:ext>
                </a:extLst>
              </a:tr>
              <a:tr h="167894">
                <a:tc>
                  <a:txBody>
                    <a:bodyPr/>
                    <a:lstStyle/>
                    <a:p>
                      <a:pPr algn="ctr" fontAlgn="t"/>
                      <a:r>
                        <a:rPr lang="en-IN" sz="700" b="0" i="0" u="none" strike="noStrike">
                          <a:solidFill>
                            <a:srgbClr val="000000"/>
                          </a:solidFill>
                          <a:effectLst/>
                          <a:latin typeface="Nunito" pitchFamily="2" charset="0"/>
                        </a:rPr>
                        <a:t>22</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21.7%</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311622871"/>
                  </a:ext>
                </a:extLst>
              </a:tr>
              <a:tr h="167894">
                <a:tc>
                  <a:txBody>
                    <a:bodyPr/>
                    <a:lstStyle/>
                    <a:p>
                      <a:pPr algn="ctr" fontAlgn="t"/>
                      <a:r>
                        <a:rPr lang="en-IN" sz="700" b="0" i="0" u="none" strike="noStrike">
                          <a:solidFill>
                            <a:srgbClr val="000000"/>
                          </a:solidFill>
                          <a:effectLst/>
                          <a:latin typeface="Nunito" pitchFamily="2" charset="0"/>
                        </a:rPr>
                        <a:t>23</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21.7%</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4123326663"/>
                  </a:ext>
                </a:extLst>
              </a:tr>
              <a:tr h="167894">
                <a:tc>
                  <a:txBody>
                    <a:bodyPr/>
                    <a:lstStyle/>
                    <a:p>
                      <a:pPr algn="ctr" fontAlgn="t"/>
                      <a:r>
                        <a:rPr lang="en-IN" sz="700" b="0" i="0" u="none" strike="noStrike">
                          <a:solidFill>
                            <a:srgbClr val="000000"/>
                          </a:solidFill>
                          <a:effectLst/>
                          <a:latin typeface="Nunito" pitchFamily="2" charset="0"/>
                        </a:rPr>
                        <a:t>24</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21.6%</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208833012"/>
                  </a:ext>
                </a:extLst>
              </a:tr>
              <a:tr h="167894">
                <a:tc>
                  <a:txBody>
                    <a:bodyPr/>
                    <a:lstStyle/>
                    <a:p>
                      <a:pPr algn="ctr" fontAlgn="t"/>
                      <a:r>
                        <a:rPr lang="en-IN" sz="700" b="0" i="0" u="none" strike="noStrike">
                          <a:solidFill>
                            <a:srgbClr val="000000"/>
                          </a:solidFill>
                          <a:effectLst/>
                          <a:latin typeface="Nunito" pitchFamily="2" charset="0"/>
                        </a:rPr>
                        <a:t>25</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21.6%</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16867235"/>
                  </a:ext>
                </a:extLst>
              </a:tr>
              <a:tr h="167894">
                <a:tc>
                  <a:txBody>
                    <a:bodyPr/>
                    <a:lstStyle/>
                    <a:p>
                      <a:pPr algn="ctr" fontAlgn="t"/>
                      <a:r>
                        <a:rPr lang="en-IN" sz="700" b="0" i="0" u="none" strike="noStrike">
                          <a:solidFill>
                            <a:srgbClr val="000000"/>
                          </a:solidFill>
                          <a:effectLst/>
                          <a:latin typeface="Nunito" pitchFamily="2" charset="0"/>
                        </a:rPr>
                        <a:t>26</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21.5%</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913322479"/>
                  </a:ext>
                </a:extLst>
              </a:tr>
              <a:tr h="167894">
                <a:tc>
                  <a:txBody>
                    <a:bodyPr/>
                    <a:lstStyle/>
                    <a:p>
                      <a:pPr algn="ctr" fontAlgn="t"/>
                      <a:r>
                        <a:rPr lang="en-IN" sz="700" b="0" i="0" u="none" strike="noStrike">
                          <a:solidFill>
                            <a:srgbClr val="000000"/>
                          </a:solidFill>
                          <a:effectLst/>
                          <a:latin typeface="Nunito" pitchFamily="2" charset="0"/>
                        </a:rPr>
                        <a:t>27</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21.4%</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561803585"/>
                  </a:ext>
                </a:extLst>
              </a:tr>
              <a:tr h="167894">
                <a:tc>
                  <a:txBody>
                    <a:bodyPr/>
                    <a:lstStyle/>
                    <a:p>
                      <a:pPr algn="ctr" fontAlgn="t"/>
                      <a:r>
                        <a:rPr lang="en-IN" sz="700" b="0" i="0" u="none" strike="noStrike">
                          <a:solidFill>
                            <a:srgbClr val="000000"/>
                          </a:solidFill>
                          <a:effectLst/>
                          <a:latin typeface="Nunito" pitchFamily="2" charset="0"/>
                        </a:rPr>
                        <a:t>28</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21.3%</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672591184"/>
                  </a:ext>
                </a:extLst>
              </a:tr>
              <a:tr h="167894">
                <a:tc>
                  <a:txBody>
                    <a:bodyPr/>
                    <a:lstStyle/>
                    <a:p>
                      <a:pPr algn="ctr" fontAlgn="t"/>
                      <a:r>
                        <a:rPr lang="en-IN" sz="700" b="0" i="0" u="none" strike="noStrike">
                          <a:solidFill>
                            <a:srgbClr val="000000"/>
                          </a:solidFill>
                          <a:effectLst/>
                          <a:latin typeface="Nunito" pitchFamily="2" charset="0"/>
                        </a:rPr>
                        <a:t>29</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21.1%</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46333266"/>
                  </a:ext>
                </a:extLst>
              </a:tr>
              <a:tr h="167894">
                <a:tc>
                  <a:txBody>
                    <a:bodyPr/>
                    <a:lstStyle/>
                    <a:p>
                      <a:pPr algn="ctr" fontAlgn="t"/>
                      <a:r>
                        <a:rPr lang="en-IN" sz="700" b="0" i="0" u="none" strike="noStrike">
                          <a:solidFill>
                            <a:srgbClr val="000000"/>
                          </a:solidFill>
                          <a:effectLst/>
                          <a:latin typeface="Nunito" pitchFamily="2" charset="0"/>
                        </a:rPr>
                        <a:t>30</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21.0%</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1129759289"/>
                  </a:ext>
                </a:extLst>
              </a:tr>
              <a:tr h="167894">
                <a:tc>
                  <a:txBody>
                    <a:bodyPr/>
                    <a:lstStyle/>
                    <a:p>
                      <a:pPr algn="ctr" fontAlgn="t"/>
                      <a:r>
                        <a:rPr lang="en-IN" sz="700" b="0" i="0" u="none" strike="noStrike">
                          <a:solidFill>
                            <a:srgbClr val="000000"/>
                          </a:solidFill>
                          <a:effectLst/>
                          <a:latin typeface="Nunito" pitchFamily="2" charset="0"/>
                        </a:rPr>
                        <a:t>31</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20.8%</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4233187399"/>
                  </a:ext>
                </a:extLst>
              </a:tr>
              <a:tr h="167894">
                <a:tc>
                  <a:txBody>
                    <a:bodyPr/>
                    <a:lstStyle/>
                    <a:p>
                      <a:pPr algn="ctr" fontAlgn="t"/>
                      <a:r>
                        <a:rPr lang="en-IN" sz="700" b="0" i="0" u="none" strike="noStrike">
                          <a:solidFill>
                            <a:srgbClr val="000000"/>
                          </a:solidFill>
                          <a:effectLst/>
                          <a:latin typeface="Nunito" pitchFamily="2" charset="0"/>
                        </a:rPr>
                        <a:t>32</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20.7%</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799502430"/>
                  </a:ext>
                </a:extLst>
              </a:tr>
              <a:tr h="167894">
                <a:tc>
                  <a:txBody>
                    <a:bodyPr/>
                    <a:lstStyle/>
                    <a:p>
                      <a:pPr algn="ctr" fontAlgn="t"/>
                      <a:r>
                        <a:rPr lang="en-IN" sz="700" b="0" i="0" u="none" strike="noStrike">
                          <a:solidFill>
                            <a:srgbClr val="000000"/>
                          </a:solidFill>
                          <a:effectLst/>
                          <a:latin typeface="Nunito" pitchFamily="2" charset="0"/>
                        </a:rPr>
                        <a:t>33</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20.5%</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465269471"/>
                  </a:ext>
                </a:extLst>
              </a:tr>
              <a:tr h="167894">
                <a:tc>
                  <a:txBody>
                    <a:bodyPr/>
                    <a:lstStyle/>
                    <a:p>
                      <a:pPr algn="ctr" fontAlgn="t"/>
                      <a:r>
                        <a:rPr lang="en-IN" sz="700" b="0" i="0" u="none" strike="noStrike">
                          <a:solidFill>
                            <a:srgbClr val="000000"/>
                          </a:solidFill>
                          <a:effectLst/>
                          <a:latin typeface="Nunito" pitchFamily="2" charset="0"/>
                        </a:rPr>
                        <a:t>34</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20.3%</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1061052783"/>
                  </a:ext>
                </a:extLst>
              </a:tr>
              <a:tr h="167894">
                <a:tc>
                  <a:txBody>
                    <a:bodyPr/>
                    <a:lstStyle/>
                    <a:p>
                      <a:pPr algn="ctr" fontAlgn="t"/>
                      <a:r>
                        <a:rPr lang="en-IN" sz="700" b="0" i="0" u="none" strike="noStrike">
                          <a:solidFill>
                            <a:srgbClr val="000000"/>
                          </a:solidFill>
                          <a:effectLst/>
                          <a:latin typeface="Nunito" pitchFamily="2" charset="0"/>
                        </a:rPr>
                        <a:t>35</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20.1%</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000951389"/>
                  </a:ext>
                </a:extLst>
              </a:tr>
              <a:tr h="167894">
                <a:tc>
                  <a:txBody>
                    <a:bodyPr/>
                    <a:lstStyle/>
                    <a:p>
                      <a:pPr algn="ctr" fontAlgn="t"/>
                      <a:r>
                        <a:rPr lang="en-IN" sz="700" b="0" i="0" u="none" strike="noStrike">
                          <a:solidFill>
                            <a:srgbClr val="000000"/>
                          </a:solidFill>
                          <a:effectLst/>
                          <a:latin typeface="Nunito" pitchFamily="2" charset="0"/>
                        </a:rPr>
                        <a:t>36</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19.9%</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684357671"/>
                  </a:ext>
                </a:extLst>
              </a:tr>
              <a:tr h="167894">
                <a:tc>
                  <a:txBody>
                    <a:bodyPr/>
                    <a:lstStyle/>
                    <a:p>
                      <a:pPr algn="ctr" fontAlgn="t"/>
                      <a:r>
                        <a:rPr lang="en-IN" sz="700" b="0" i="0" u="none" strike="noStrike">
                          <a:solidFill>
                            <a:srgbClr val="000000"/>
                          </a:solidFill>
                          <a:effectLst/>
                          <a:latin typeface="Nunito" pitchFamily="2" charset="0"/>
                        </a:rPr>
                        <a:t>37</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19.6%</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142890481"/>
                  </a:ext>
                </a:extLst>
              </a:tr>
              <a:tr h="167894">
                <a:tc>
                  <a:txBody>
                    <a:bodyPr/>
                    <a:lstStyle/>
                    <a:p>
                      <a:pPr algn="ctr" fontAlgn="t"/>
                      <a:r>
                        <a:rPr lang="en-IN" sz="700" b="0" i="0" u="none" strike="noStrike">
                          <a:solidFill>
                            <a:srgbClr val="000000"/>
                          </a:solidFill>
                          <a:effectLst/>
                          <a:latin typeface="Nunito" pitchFamily="2" charset="0"/>
                        </a:rPr>
                        <a:t>38</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19.4%</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388150797"/>
                  </a:ext>
                </a:extLst>
              </a:tr>
              <a:tr h="167894">
                <a:tc>
                  <a:txBody>
                    <a:bodyPr/>
                    <a:lstStyle/>
                    <a:p>
                      <a:pPr algn="ctr" fontAlgn="t"/>
                      <a:r>
                        <a:rPr lang="en-IN" sz="700" b="0" i="0" u="none" strike="noStrike">
                          <a:solidFill>
                            <a:srgbClr val="000000"/>
                          </a:solidFill>
                          <a:effectLst/>
                          <a:latin typeface="Nunito" pitchFamily="2" charset="0"/>
                        </a:rPr>
                        <a:t>39</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18.1%</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10409187"/>
                  </a:ext>
                </a:extLst>
              </a:tr>
              <a:tr h="167894">
                <a:tc>
                  <a:txBody>
                    <a:bodyPr/>
                    <a:lstStyle/>
                    <a:p>
                      <a:pPr algn="ctr" fontAlgn="t"/>
                      <a:r>
                        <a:rPr lang="en-IN" sz="700" b="0" i="0" u="none" strike="noStrike">
                          <a:solidFill>
                            <a:srgbClr val="000000"/>
                          </a:solidFill>
                          <a:effectLst/>
                          <a:latin typeface="Nunito" pitchFamily="2" charset="0"/>
                        </a:rPr>
                        <a:t>40</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17.8%</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4247606060"/>
                  </a:ext>
                </a:extLst>
              </a:tr>
              <a:tr h="167894">
                <a:tc>
                  <a:txBody>
                    <a:bodyPr/>
                    <a:lstStyle/>
                    <a:p>
                      <a:pPr algn="ctr" fontAlgn="t"/>
                      <a:r>
                        <a:rPr lang="en-IN" sz="700" b="0" i="0" u="none" strike="noStrike">
                          <a:solidFill>
                            <a:srgbClr val="000000"/>
                          </a:solidFill>
                          <a:effectLst/>
                          <a:latin typeface="Nunito" pitchFamily="2" charset="0"/>
                        </a:rPr>
                        <a:t>41</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17.5%</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480662549"/>
                  </a:ext>
                </a:extLst>
              </a:tr>
              <a:tr h="167894">
                <a:tc>
                  <a:txBody>
                    <a:bodyPr/>
                    <a:lstStyle/>
                    <a:p>
                      <a:pPr algn="ctr" fontAlgn="t"/>
                      <a:r>
                        <a:rPr lang="en-IN" sz="700" b="0" i="0" u="none" strike="noStrike">
                          <a:solidFill>
                            <a:srgbClr val="000000"/>
                          </a:solidFill>
                          <a:effectLst/>
                          <a:latin typeface="Nunito" pitchFamily="2" charset="0"/>
                        </a:rPr>
                        <a:t>42</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17.2%</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692127233"/>
                  </a:ext>
                </a:extLst>
              </a:tr>
              <a:tr h="167894">
                <a:tc>
                  <a:txBody>
                    <a:bodyPr/>
                    <a:lstStyle/>
                    <a:p>
                      <a:pPr algn="ctr" fontAlgn="t"/>
                      <a:r>
                        <a:rPr lang="en-IN" sz="700" b="0" i="0" u="none" strike="noStrike">
                          <a:solidFill>
                            <a:srgbClr val="000000"/>
                          </a:solidFill>
                          <a:effectLst/>
                          <a:latin typeface="Nunito" pitchFamily="2" charset="0"/>
                        </a:rPr>
                        <a:t>43</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16.8%</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1265208151"/>
                  </a:ext>
                </a:extLst>
              </a:tr>
              <a:tr h="167894">
                <a:tc>
                  <a:txBody>
                    <a:bodyPr/>
                    <a:lstStyle/>
                    <a:p>
                      <a:pPr algn="ctr" fontAlgn="t"/>
                      <a:r>
                        <a:rPr lang="en-IN" sz="700" b="0" i="0" u="none" strike="noStrike">
                          <a:solidFill>
                            <a:srgbClr val="000000"/>
                          </a:solidFill>
                          <a:effectLst/>
                          <a:latin typeface="Nunito" pitchFamily="2" charset="0"/>
                        </a:rPr>
                        <a:t>44</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16.5%</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616688700"/>
                  </a:ext>
                </a:extLst>
              </a:tr>
              <a:tr h="167894">
                <a:tc>
                  <a:txBody>
                    <a:bodyPr/>
                    <a:lstStyle/>
                    <a:p>
                      <a:pPr algn="ctr" fontAlgn="t"/>
                      <a:r>
                        <a:rPr lang="en-IN" sz="700" b="0" i="0" u="none" strike="noStrike">
                          <a:solidFill>
                            <a:srgbClr val="000000"/>
                          </a:solidFill>
                          <a:effectLst/>
                          <a:latin typeface="Nunito" pitchFamily="2" charset="0"/>
                        </a:rPr>
                        <a:t>45</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16.1%</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924217825"/>
                  </a:ext>
                </a:extLst>
              </a:tr>
              <a:tr h="167894">
                <a:tc>
                  <a:txBody>
                    <a:bodyPr/>
                    <a:lstStyle/>
                    <a:p>
                      <a:pPr algn="ctr" fontAlgn="t"/>
                      <a:r>
                        <a:rPr lang="en-IN" sz="700" b="0" i="0" u="none" strike="noStrike">
                          <a:solidFill>
                            <a:srgbClr val="000000"/>
                          </a:solidFill>
                          <a:effectLst/>
                          <a:latin typeface="Nunito" pitchFamily="2" charset="0"/>
                        </a:rPr>
                        <a:t>46</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15.8%</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3103324316"/>
                  </a:ext>
                </a:extLst>
              </a:tr>
              <a:tr h="167894">
                <a:tc>
                  <a:txBody>
                    <a:bodyPr/>
                    <a:lstStyle/>
                    <a:p>
                      <a:pPr algn="ctr" fontAlgn="t"/>
                      <a:r>
                        <a:rPr lang="en-IN" sz="700" b="0" i="0" u="none" strike="noStrike">
                          <a:solidFill>
                            <a:srgbClr val="000000"/>
                          </a:solidFill>
                          <a:effectLst/>
                          <a:latin typeface="Nunito" pitchFamily="2" charset="0"/>
                        </a:rPr>
                        <a:t>47</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a:solidFill>
                            <a:srgbClr val="000000"/>
                          </a:solidFill>
                          <a:effectLst/>
                          <a:latin typeface="Nunito" pitchFamily="2" charset="0"/>
                        </a:rPr>
                        <a:t>15.4%</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2102276057"/>
                  </a:ext>
                </a:extLst>
              </a:tr>
              <a:tr h="167894">
                <a:tc>
                  <a:txBody>
                    <a:bodyPr/>
                    <a:lstStyle/>
                    <a:p>
                      <a:pPr algn="ctr" fontAlgn="t"/>
                      <a:r>
                        <a:rPr lang="en-IN" sz="700" b="0" i="0" u="none" strike="noStrike">
                          <a:solidFill>
                            <a:srgbClr val="000000"/>
                          </a:solidFill>
                          <a:effectLst/>
                          <a:latin typeface="Nunito" pitchFamily="2" charset="0"/>
                        </a:rPr>
                        <a:t>48</a:t>
                      </a:r>
                    </a:p>
                  </a:txBody>
                  <a:tcPr marL="4154" marR="4154" marT="4154" marB="0">
                    <a:lnL>
                      <a:noFill/>
                    </a:lnL>
                    <a:lnR>
                      <a:noFill/>
                    </a:lnR>
                    <a:lnT>
                      <a:noFill/>
                    </a:lnT>
                    <a:lnB>
                      <a:noFill/>
                    </a:lnB>
                    <a:solidFill>
                      <a:srgbClr val="D9D9D9"/>
                    </a:solidFill>
                  </a:tcPr>
                </a:tc>
                <a:tc>
                  <a:txBody>
                    <a:bodyPr/>
                    <a:lstStyle/>
                    <a:p>
                      <a:pPr algn="ctr" fontAlgn="t"/>
                      <a:r>
                        <a:rPr lang="en-IN" sz="700" b="0" i="0" u="none" strike="noStrike" dirty="0">
                          <a:solidFill>
                            <a:srgbClr val="000000"/>
                          </a:solidFill>
                          <a:effectLst/>
                          <a:latin typeface="Nunito" pitchFamily="2" charset="0"/>
                        </a:rPr>
                        <a:t>15.0%</a:t>
                      </a:r>
                    </a:p>
                  </a:txBody>
                  <a:tcPr marL="4154" marR="4154" marT="4154" marB="0">
                    <a:lnL>
                      <a:noFill/>
                    </a:lnL>
                    <a:lnR>
                      <a:noFill/>
                    </a:lnR>
                    <a:lnT>
                      <a:noFill/>
                    </a:lnT>
                    <a:lnB>
                      <a:noFill/>
                    </a:lnB>
                    <a:solidFill>
                      <a:srgbClr val="F8696B"/>
                    </a:solidFill>
                  </a:tcPr>
                </a:tc>
                <a:extLst>
                  <a:ext uri="{0D108BD9-81ED-4DB2-BD59-A6C34878D82A}">
                    <a16:rowId xmlns:a16="http://schemas.microsoft.com/office/drawing/2014/main" val="1443124944"/>
                  </a:ext>
                </a:extLst>
              </a:tr>
            </a:tbl>
          </a:graphicData>
        </a:graphic>
      </p:graphicFrame>
    </p:spTree>
    <p:extLst>
      <p:ext uri="{BB962C8B-B14F-4D97-AF65-F5344CB8AC3E}">
        <p14:creationId xmlns:p14="http://schemas.microsoft.com/office/powerpoint/2010/main" val="135334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What could happen eventually?</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828800" y="1143000"/>
            <a:ext cx="9924547" cy="29268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How may EPS95 be altered to deal with this?</a:t>
            </a:r>
          </a:p>
          <a:p>
            <a:r>
              <a:rPr lang="en-US" altLang="en-US" kern="0" dirty="0"/>
              <a:t>Is EPS a social security scheme?</a:t>
            </a:r>
          </a:p>
        </p:txBody>
      </p:sp>
    </p:spTree>
    <p:extLst>
      <p:ext uri="{BB962C8B-B14F-4D97-AF65-F5344CB8AC3E}">
        <p14:creationId xmlns:p14="http://schemas.microsoft.com/office/powerpoint/2010/main" val="379359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Status updates?</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828800" y="1143000"/>
            <a:ext cx="9924547" cy="29268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EPFO reviewing the individual applications of higher pension following 11 July 2023 deadline</a:t>
            </a:r>
          </a:p>
          <a:p>
            <a:pPr lvl="1"/>
            <a:r>
              <a:rPr lang="en-US" altLang="en-US" kern="0" dirty="0"/>
              <a:t>Number in public domain?</a:t>
            </a:r>
          </a:p>
        </p:txBody>
      </p:sp>
    </p:spTree>
    <p:extLst>
      <p:ext uri="{BB962C8B-B14F-4D97-AF65-F5344CB8AC3E}">
        <p14:creationId xmlns:p14="http://schemas.microsoft.com/office/powerpoint/2010/main" val="162613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Feedback to take back to EPFO?</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828800" y="1143000"/>
            <a:ext cx="9924547" cy="29268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(A) Employees perspective?</a:t>
            </a:r>
            <a:br>
              <a:rPr lang="en-US" altLang="en-US" kern="0" dirty="0"/>
            </a:br>
            <a:endParaRPr lang="en-US" altLang="en-US" kern="0" dirty="0"/>
          </a:p>
          <a:p>
            <a:r>
              <a:rPr lang="en-US" altLang="en-US" kern="0" dirty="0"/>
              <a:t>(B) Employer’s perspective? </a:t>
            </a:r>
            <a:br>
              <a:rPr lang="en-US" altLang="en-US" kern="0" dirty="0"/>
            </a:br>
            <a:endParaRPr lang="en-US" altLang="en-US" kern="0" dirty="0"/>
          </a:p>
          <a:p>
            <a:pPr marL="0" indent="0">
              <a:buNone/>
            </a:pPr>
            <a:r>
              <a:rPr lang="en-US" altLang="en-US" kern="0" dirty="0"/>
              <a:t>Table top discussion 5 mins</a:t>
            </a:r>
          </a:p>
        </p:txBody>
      </p:sp>
    </p:spTree>
    <p:extLst>
      <p:ext uri="{BB962C8B-B14F-4D97-AF65-F5344CB8AC3E}">
        <p14:creationId xmlns:p14="http://schemas.microsoft.com/office/powerpoint/2010/main" val="214757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052" name="Picture 4" descr="dynamic presentations – Ethos3 – A Presentation Training and Design Agency">
            <a:extLst>
              <a:ext uri="{FF2B5EF4-FFF2-40B4-BE49-F238E27FC236}">
                <a16:creationId xmlns:a16="http://schemas.microsoft.com/office/drawing/2014/main" id="{FC6F3E60-5F39-8329-1AF8-C9F5601619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1600200"/>
            <a:ext cx="10287000" cy="433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3074" name="Picture 2" descr="THANK YOU! | Howard Sykes">
            <a:extLst>
              <a:ext uri="{FF2B5EF4-FFF2-40B4-BE49-F238E27FC236}">
                <a16:creationId xmlns:a16="http://schemas.microsoft.com/office/drawing/2014/main" id="{87DC0A6C-0DEA-CC82-4B1F-F50B4CD546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7754"/>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1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Disclaimer</a:t>
            </a:r>
          </a:p>
        </p:txBody>
      </p:sp>
      <p:sp>
        <p:nvSpPr>
          <p:cNvPr id="4" name="Rectangle 3"/>
          <p:cNvSpPr txBox="1">
            <a:spLocks noChangeArrowheads="1"/>
          </p:cNvSpPr>
          <p:nvPr/>
        </p:nvSpPr>
        <p:spPr>
          <a:xfrm>
            <a:off x="1828800" y="1610872"/>
            <a:ext cx="102108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Thoughts expressed are personal and individual professional perspective and not of any organization incl. but not limited to KAP / EPFO</a:t>
            </a:r>
          </a:p>
          <a:p>
            <a:r>
              <a:rPr lang="en-US" altLang="en-US" kern="0" dirty="0"/>
              <a:t>Will restrict to information available in public domain</a:t>
            </a:r>
          </a:p>
          <a:p>
            <a:r>
              <a:rPr lang="en-US" altLang="en-US" kern="0" dirty="0"/>
              <a:t>Will aim to provide insights from an actuarial perspective</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160093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7162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Brief Overview of EPS1995</a:t>
            </a:r>
          </a:p>
        </p:txBody>
      </p:sp>
      <p:sp>
        <p:nvSpPr>
          <p:cNvPr id="4" name="Rectangle 3"/>
          <p:cNvSpPr txBox="1">
            <a:spLocks noChangeArrowheads="1"/>
          </p:cNvSpPr>
          <p:nvPr/>
        </p:nvSpPr>
        <p:spPr>
          <a:xfrm>
            <a:off x="1828800" y="1682238"/>
            <a:ext cx="10076947"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Framed by </a:t>
            </a:r>
            <a:r>
              <a:rPr lang="en-US" altLang="en-US" kern="0" dirty="0" err="1"/>
              <a:t>GoI</a:t>
            </a:r>
            <a:r>
              <a:rPr lang="en-US" altLang="en-US" kern="0" dirty="0"/>
              <a:t> and notified effective 16-Nov-1995</a:t>
            </a:r>
          </a:p>
          <a:p>
            <a:r>
              <a:rPr lang="en-US" altLang="en-US" kern="0" dirty="0"/>
              <a:t>Primary objective to provide old age income security to the low-income and vulnerable group of workers</a:t>
            </a:r>
          </a:p>
          <a:p>
            <a:r>
              <a:rPr lang="en-US" altLang="en-US" kern="0" dirty="0"/>
              <a:t>List of benefits provided within EPS1995</a:t>
            </a:r>
            <a:endParaRPr lang="en-US" altLang="en-US" sz="1800" kern="0" dirty="0"/>
          </a:p>
          <a:p>
            <a:pPr lvl="1"/>
            <a:r>
              <a:rPr lang="en-US" altLang="en-US" sz="2000" b="1" i="1" kern="0" dirty="0"/>
              <a:t>Monthly Member Pension, </a:t>
            </a:r>
            <a:r>
              <a:rPr lang="en-US" altLang="en-US" sz="2000" kern="0" dirty="0"/>
              <a:t>Widow / Widower pension, </a:t>
            </a:r>
          </a:p>
          <a:p>
            <a:pPr lvl="1"/>
            <a:r>
              <a:rPr lang="en-US" altLang="en-US" sz="2000" kern="0" dirty="0"/>
              <a:t>Children Pension, Orphan Pension, Dependent Parent Pension (where no nomination exists), </a:t>
            </a:r>
          </a:p>
          <a:p>
            <a:pPr lvl="1"/>
            <a:r>
              <a:rPr lang="en-US" altLang="en-US" sz="2000" kern="0" dirty="0"/>
              <a:t>Disabled Member Pension </a:t>
            </a:r>
          </a:p>
          <a:p>
            <a:pPr lvl="1"/>
            <a:r>
              <a:rPr lang="en-US" altLang="en-US" sz="2000" kern="0" dirty="0"/>
              <a:t>Nominee Pension, and </a:t>
            </a:r>
          </a:p>
          <a:p>
            <a:pPr lvl="1"/>
            <a:r>
              <a:rPr lang="en-US" altLang="en-US" sz="2000" kern="0" dirty="0"/>
              <a:t>Withdrawal Benefit (if minimum eligible service of 10 years is not completed).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241399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7162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Brief Overview of EPS1995</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6" name="Table 6">
            <a:extLst>
              <a:ext uri="{FF2B5EF4-FFF2-40B4-BE49-F238E27FC236}">
                <a16:creationId xmlns:a16="http://schemas.microsoft.com/office/drawing/2014/main" id="{4CA1F096-EC45-FB0B-63FB-3DE2B4147E20}"/>
              </a:ext>
            </a:extLst>
          </p:cNvPr>
          <p:cNvGraphicFramePr>
            <a:graphicFrameLocks noGrp="1"/>
          </p:cNvGraphicFramePr>
          <p:nvPr>
            <p:extLst>
              <p:ext uri="{D42A27DB-BD31-4B8C-83A1-F6EECF244321}">
                <p14:modId xmlns:p14="http://schemas.microsoft.com/office/powerpoint/2010/main" val="2553861876"/>
              </p:ext>
            </p:extLst>
          </p:nvPr>
        </p:nvGraphicFramePr>
        <p:xfrm>
          <a:off x="1905000" y="1447800"/>
          <a:ext cx="10134600" cy="48260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35350623"/>
                    </a:ext>
                  </a:extLst>
                </a:gridCol>
                <a:gridCol w="3276600">
                  <a:extLst>
                    <a:ext uri="{9D8B030D-6E8A-4147-A177-3AD203B41FA5}">
                      <a16:colId xmlns:a16="http://schemas.microsoft.com/office/drawing/2014/main" val="4053480575"/>
                    </a:ext>
                  </a:extLst>
                </a:gridCol>
                <a:gridCol w="3962400">
                  <a:extLst>
                    <a:ext uri="{9D8B030D-6E8A-4147-A177-3AD203B41FA5}">
                      <a16:colId xmlns:a16="http://schemas.microsoft.com/office/drawing/2014/main" val="638722886"/>
                    </a:ext>
                  </a:extLst>
                </a:gridCol>
              </a:tblGrid>
              <a:tr h="370840">
                <a:tc>
                  <a:txBody>
                    <a:bodyPr/>
                    <a:lstStyle/>
                    <a:p>
                      <a:r>
                        <a:rPr lang="en-GB" sz="1600" dirty="0">
                          <a:solidFill>
                            <a:schemeClr val="tx1"/>
                          </a:solidFill>
                        </a:rPr>
                        <a:t>Member’s Pension (NRA 58)</a:t>
                      </a:r>
                    </a:p>
                  </a:txBody>
                  <a:tcPr/>
                </a:tc>
                <a:tc>
                  <a:txBody>
                    <a:bodyPr/>
                    <a:lstStyle/>
                    <a:p>
                      <a:r>
                        <a:rPr lang="en-GB" sz="1600" dirty="0">
                          <a:solidFill>
                            <a:schemeClr val="tx1"/>
                          </a:solidFill>
                        </a:rPr>
                        <a:t>Definitions</a:t>
                      </a:r>
                    </a:p>
                  </a:txBody>
                  <a:tcPr/>
                </a:tc>
                <a:tc>
                  <a:txBody>
                    <a:bodyPr/>
                    <a:lstStyle/>
                    <a:p>
                      <a:r>
                        <a:rPr lang="en-GB" sz="1600" dirty="0">
                          <a:solidFill>
                            <a:schemeClr val="tx1"/>
                          </a:solidFill>
                        </a:rPr>
                        <a:t>Other</a:t>
                      </a:r>
                    </a:p>
                  </a:txBody>
                  <a:tcPr/>
                </a:tc>
                <a:extLst>
                  <a:ext uri="{0D108BD9-81ED-4DB2-BD59-A6C34878D82A}">
                    <a16:rowId xmlns:a16="http://schemas.microsoft.com/office/drawing/2014/main" val="842656442"/>
                  </a:ext>
                </a:extLst>
              </a:tr>
              <a:tr h="370840">
                <a:tc>
                  <a:txBody>
                    <a:bodyPr/>
                    <a:lstStyle/>
                    <a:p>
                      <a:r>
                        <a:rPr lang="en-US" sz="1600" b="1" dirty="0"/>
                        <a:t>Pensionable Salary </a:t>
                      </a:r>
                    </a:p>
                    <a:p>
                      <a:endParaRPr lang="en-US" sz="1600" dirty="0"/>
                    </a:p>
                    <a:p>
                      <a:endParaRPr lang="en-US" sz="1600" dirty="0"/>
                    </a:p>
                    <a:p>
                      <a:r>
                        <a:rPr lang="en-US" sz="1600" dirty="0"/>
                        <a:t>x </a:t>
                      </a:r>
                    </a:p>
                    <a:p>
                      <a:endParaRPr lang="en-US" sz="1600" dirty="0"/>
                    </a:p>
                    <a:p>
                      <a:endParaRPr lang="en-US" sz="1600" dirty="0"/>
                    </a:p>
                    <a:p>
                      <a:r>
                        <a:rPr lang="en-US" sz="1600" b="1" dirty="0"/>
                        <a:t>Pensionable Service</a:t>
                      </a:r>
                      <a:br>
                        <a:rPr lang="en-US" sz="1600" dirty="0"/>
                      </a:br>
                      <a:endParaRPr lang="en-US" sz="1600" dirty="0"/>
                    </a:p>
                    <a:p>
                      <a:endParaRPr lang="en-US" sz="1600" dirty="0"/>
                    </a:p>
                    <a:p>
                      <a:r>
                        <a:rPr lang="en-US" sz="1600" dirty="0"/>
                        <a:t>divided by 70</a:t>
                      </a:r>
                    </a:p>
                  </a:txBody>
                  <a:tcPr/>
                </a:tc>
                <a:tc>
                  <a:txBody>
                    <a:bodyPr/>
                    <a:lstStyle/>
                    <a:p>
                      <a:r>
                        <a:rPr lang="en-US" sz="1600" b="1" dirty="0"/>
                        <a:t>Pensionable Salary </a:t>
                      </a:r>
                      <a:r>
                        <a:rPr lang="en-US" sz="1600" b="0" dirty="0"/>
                        <a:t>Average salary on which contribution received/ receivable during the last 60 months.</a:t>
                      </a:r>
                    </a:p>
                    <a:p>
                      <a:endParaRPr lang="en-US" sz="1600" dirty="0"/>
                    </a:p>
                    <a:p>
                      <a:r>
                        <a:rPr lang="en-US" sz="1600" b="1" dirty="0"/>
                        <a:t>Pensionable service </a:t>
                      </a:r>
                      <a:r>
                        <a:rPr lang="en-US" sz="1600" b="0" dirty="0"/>
                        <a:t>P</a:t>
                      </a:r>
                      <a:r>
                        <a:rPr lang="en-US" sz="1600" dirty="0"/>
                        <a:t>eriod of service during which the contributions are received / receivable. with an additional 2 years in certain circumstance.</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Pro-rata basis </a:t>
                      </a:r>
                      <a:r>
                        <a:rPr lang="en-US" sz="1600" dirty="0"/>
                        <a:t>for the pensionable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up to the 1st day of September 2014 at the maximum pensionable salary INR6,500 per month and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for the period thereafter at the maximum pensionable salary of INR 15,000 per month.</a:t>
                      </a:r>
                    </a:p>
                    <a:p>
                      <a:endParaRPr lang="en-GB" sz="1600" dirty="0"/>
                    </a:p>
                    <a:p>
                      <a:r>
                        <a:rPr lang="en-GB" sz="1600" dirty="0"/>
                        <a:t>Minimum pension INR 1,000 per month</a:t>
                      </a:r>
                    </a:p>
                  </a:txBody>
                  <a:tcPr/>
                </a:tc>
                <a:extLst>
                  <a:ext uri="{0D108BD9-81ED-4DB2-BD59-A6C34878D82A}">
                    <a16:rowId xmlns:a16="http://schemas.microsoft.com/office/drawing/2014/main" val="327485251"/>
                  </a:ext>
                </a:extLst>
              </a:tr>
              <a:tr h="370840">
                <a:tc>
                  <a:txBody>
                    <a:bodyPr/>
                    <a:lstStyle/>
                    <a:p>
                      <a:r>
                        <a:rPr lang="en-GB" sz="1600" b="1" dirty="0"/>
                        <a:t>Contributions</a:t>
                      </a:r>
                    </a:p>
                  </a:txBody>
                  <a:tcPr>
                    <a:solidFill>
                      <a:srgbClr val="FFCC66"/>
                    </a:solidFill>
                  </a:tcPr>
                </a:tc>
                <a:tc>
                  <a:txBody>
                    <a:bodyPr/>
                    <a:lstStyle/>
                    <a:p>
                      <a:endParaRPr lang="en-GB" sz="1600"/>
                    </a:p>
                  </a:txBody>
                  <a:tcPr>
                    <a:solidFill>
                      <a:srgbClr val="FFCC66"/>
                    </a:solidFill>
                  </a:tcPr>
                </a:tc>
                <a:tc>
                  <a:txBody>
                    <a:bodyPr/>
                    <a:lstStyle/>
                    <a:p>
                      <a:endParaRPr lang="en-GB" sz="1600" dirty="0"/>
                    </a:p>
                  </a:txBody>
                  <a:tcPr>
                    <a:solidFill>
                      <a:srgbClr val="FFCC66"/>
                    </a:solidFill>
                  </a:tcPr>
                </a:tc>
                <a:extLst>
                  <a:ext uri="{0D108BD9-81ED-4DB2-BD59-A6C34878D82A}">
                    <a16:rowId xmlns:a16="http://schemas.microsoft.com/office/drawing/2014/main" val="3799516305"/>
                  </a:ext>
                </a:extLst>
              </a:tr>
              <a:tr h="370840">
                <a:tc>
                  <a:txBody>
                    <a:bodyPr/>
                    <a:lstStyle/>
                    <a:p>
                      <a:r>
                        <a:rPr lang="en-US" sz="1600" dirty="0"/>
                        <a:t>Employer                        8.33% </a:t>
                      </a:r>
                    </a:p>
                    <a:p>
                      <a:r>
                        <a:rPr lang="en-US" sz="1600" dirty="0"/>
                        <a:t>Central Government’s    1.16% </a:t>
                      </a:r>
                    </a:p>
                    <a:p>
                      <a:endParaRPr lang="en-US" sz="1600" dirty="0"/>
                    </a:p>
                    <a:p>
                      <a:r>
                        <a:rPr lang="en-US" sz="1600" dirty="0"/>
                        <a:t>Total of 9.49% of the member’s pay (subject to wage ceiling)</a:t>
                      </a:r>
                      <a:endParaRPr lang="en-GB" sz="1600" dirty="0"/>
                    </a:p>
                  </a:txBody>
                  <a:tcPr/>
                </a:tc>
                <a:tc>
                  <a:txBody>
                    <a:bodyPr/>
                    <a:lstStyle/>
                    <a:p>
                      <a:r>
                        <a:rPr lang="en-GB" sz="1600" dirty="0"/>
                        <a:t>Monthly pay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FF0000"/>
                          </a:solidFill>
                        </a:rPr>
                        <a:t>Effective 01-09-2014,</a:t>
                      </a:r>
                      <a:r>
                        <a:rPr lang="en-US" sz="1600" i="1" dirty="0">
                          <a:solidFill>
                            <a:srgbClr val="FF0000"/>
                          </a:solidFill>
                        </a:rPr>
                        <a:t> category of employees who were earlier contributing into the scheme at higher / actual wages to opt for continuing to do so, if they make an additional contribution of 1.16% of their pay, on pay over and above the wage limit.</a:t>
                      </a:r>
                      <a:endParaRPr lang="en-GB" sz="1600" i="1" dirty="0">
                        <a:solidFill>
                          <a:srgbClr val="FF0000"/>
                        </a:solidFill>
                      </a:endParaRPr>
                    </a:p>
                  </a:txBody>
                  <a:tcPr/>
                </a:tc>
                <a:extLst>
                  <a:ext uri="{0D108BD9-81ED-4DB2-BD59-A6C34878D82A}">
                    <a16:rowId xmlns:a16="http://schemas.microsoft.com/office/drawing/2014/main" val="582838648"/>
                  </a:ext>
                </a:extLst>
              </a:tr>
            </a:tbl>
          </a:graphicData>
        </a:graphic>
      </p:graphicFrame>
    </p:spTree>
    <p:extLst>
      <p:ext uri="{BB962C8B-B14F-4D97-AF65-F5344CB8AC3E}">
        <p14:creationId xmlns:p14="http://schemas.microsoft.com/office/powerpoint/2010/main" val="355831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8382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Couple Unique points to note</a:t>
            </a:r>
          </a:p>
        </p:txBody>
      </p:sp>
      <p:sp>
        <p:nvSpPr>
          <p:cNvPr id="4" name="Rectangle 3"/>
          <p:cNvSpPr txBox="1">
            <a:spLocks noChangeArrowheads="1"/>
          </p:cNvSpPr>
          <p:nvPr/>
        </p:nvSpPr>
        <p:spPr>
          <a:xfrm>
            <a:off x="1981200" y="1465991"/>
            <a:ext cx="9924547"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dirty="0"/>
              <a:t>EPS 95 is a hybrid funded scheme, where both contributions and benefits are defined in the scheme. </a:t>
            </a:r>
          </a:p>
          <a:p>
            <a:pPr lvl="1"/>
            <a:r>
              <a:rPr lang="en-US" altLang="en-US" sz="1800" kern="0" dirty="0"/>
              <a:t>Challenge to maintain sustainability </a:t>
            </a:r>
            <a:br>
              <a:rPr lang="en-US" altLang="en-US" sz="1800" kern="0" dirty="0"/>
            </a:br>
            <a:endParaRPr lang="en-US" altLang="en-US" sz="1800" kern="0" dirty="0"/>
          </a:p>
          <a:p>
            <a:r>
              <a:rPr lang="en-US" altLang="en-US" sz="2400" kern="0" dirty="0"/>
              <a:t>Central Government may alter the rate of contributions payable or the scale of any benefit admissible or the period for which such benefit is paid upon actuarial valuations or assessments made about the sustainability of the scheme. </a:t>
            </a:r>
            <a:br>
              <a:rPr lang="en-US" altLang="en-US" sz="2400" kern="0" dirty="0"/>
            </a:br>
            <a:endParaRPr lang="en-US" altLang="en-US" sz="2400" kern="0" dirty="0"/>
          </a:p>
          <a:p>
            <a:r>
              <a:rPr lang="en-US" altLang="en-US" sz="2400" kern="0" dirty="0"/>
              <a:t>The EPF Act empowers the Central Government to amend or vary the scheme by notification in the Official Gazette, either prospectively or retrospectively.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340521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28600"/>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So…. Higher Pension </a:t>
            </a:r>
          </a:p>
          <a:p>
            <a:pPr algn="l"/>
            <a:r>
              <a:rPr lang="en-US" altLang="en-US" kern="0" dirty="0">
                <a:solidFill>
                  <a:schemeClr val="tx1"/>
                </a:solidFill>
              </a:rPr>
              <a:t>What’s the issue?</a:t>
            </a:r>
          </a:p>
        </p:txBody>
      </p:sp>
      <p:sp>
        <p:nvSpPr>
          <p:cNvPr id="4" name="Rectangle 3"/>
          <p:cNvSpPr txBox="1">
            <a:spLocks noChangeArrowheads="1"/>
          </p:cNvSpPr>
          <p:nvPr/>
        </p:nvSpPr>
        <p:spPr>
          <a:xfrm>
            <a:off x="5791200" y="1739436"/>
            <a:ext cx="6114546"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Cut a long story short!!!</a:t>
            </a:r>
          </a:p>
          <a:p>
            <a:pPr marL="0" indent="0">
              <a:buNone/>
            </a:pPr>
            <a:endParaRPr lang="en-US" altLang="en-US" sz="2800" kern="0" dirty="0"/>
          </a:p>
          <a:p>
            <a:r>
              <a:rPr lang="en-US" altLang="en-US" sz="2800" kern="0" dirty="0"/>
              <a:t>Supreme Court November 2022 declared that a removal EPFO made in September 2014 to remove the option for existing employees to elect for a higher pension was not standing.</a:t>
            </a:r>
          </a:p>
          <a:p>
            <a:pPr marL="0" indent="0">
              <a:buNone/>
            </a:pPr>
            <a:br>
              <a:rPr lang="en-US" altLang="en-US" sz="2800" kern="0" dirty="0"/>
            </a:br>
            <a:r>
              <a:rPr lang="en-US" altLang="en-US" sz="2800" b="1" i="1" kern="0" dirty="0"/>
              <a:t>i.e. Court upheld the right of employees to opt for higher pension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8" name="Picture 7" descr="A person holding his hands up&#10;&#10;Description automatically generated">
            <a:extLst>
              <a:ext uri="{FF2B5EF4-FFF2-40B4-BE49-F238E27FC236}">
                <a16:creationId xmlns:a16="http://schemas.microsoft.com/office/drawing/2014/main" id="{6BB669BB-A25C-446B-905C-AB935CF9E3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1959119"/>
            <a:ext cx="3527713" cy="2939761"/>
          </a:xfrm>
          <a:prstGeom prst="rect">
            <a:avLst/>
          </a:prstGeom>
        </p:spPr>
      </p:pic>
    </p:spTree>
    <p:extLst>
      <p:ext uri="{BB962C8B-B14F-4D97-AF65-F5344CB8AC3E}">
        <p14:creationId xmlns:p14="http://schemas.microsoft.com/office/powerpoint/2010/main" val="157535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28600"/>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Who is affected?</a:t>
            </a: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Active employee members </a:t>
            </a:r>
            <a:r>
              <a:rPr lang="en-US" altLang="en-US" b="1" i="1" kern="0" dirty="0"/>
              <a:t>as at </a:t>
            </a:r>
            <a:r>
              <a:rPr lang="en-US" altLang="en-US" kern="0" dirty="0"/>
              <a:t>1 September 2014 in the EPS</a:t>
            </a:r>
            <a:br>
              <a:rPr lang="en-US" altLang="en-US" kern="0" dirty="0"/>
            </a:br>
            <a:endParaRPr lang="en-US" altLang="en-US" kern="0" dirty="0"/>
          </a:p>
          <a:p>
            <a:r>
              <a:rPr lang="en-US" altLang="en-US" kern="0" dirty="0"/>
              <a:t>Retirees prior to 1 September 2014 who HAD previously already elected for higher pension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75568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Implications for Employees/Retirees?</a:t>
            </a: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Various notifications in 2023 gave option to elect for higher pension.</a:t>
            </a:r>
          </a:p>
          <a:p>
            <a:r>
              <a:rPr lang="en-US" altLang="en-US" kern="0" dirty="0"/>
              <a:t>Employees would need to pay the differential in EPS contributions from PF Accumulated balance </a:t>
            </a:r>
            <a:r>
              <a:rPr lang="en-US" altLang="en-US" sz="1800" kern="0" dirty="0"/>
              <a:t>(if sufficient)</a:t>
            </a:r>
          </a:p>
          <a:p>
            <a:r>
              <a:rPr lang="en-US" altLang="en-US" kern="0" dirty="0"/>
              <a:t>Going forward contributions on higher balance and paying Government share on portion above statutory ceiling of salary </a:t>
            </a:r>
            <a:r>
              <a:rPr lang="en-US" altLang="en-US" sz="1800" kern="0" dirty="0"/>
              <a:t>(for 6 months?)</a:t>
            </a:r>
            <a:endParaRPr lang="en-US" altLang="en-US" kern="0" dirty="0"/>
          </a:p>
          <a:p>
            <a:r>
              <a:rPr lang="en-US" altLang="en-US" kern="0" dirty="0"/>
              <a:t>Eligible Retirees would need to pay the differential as a lump sum to EPS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413555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677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Implications for Employees/Retirees?</a:t>
            </a:r>
            <a:br>
              <a:rPr lang="en-US" altLang="en-US" kern="0" dirty="0">
                <a:solidFill>
                  <a:schemeClr val="tx1"/>
                </a:solidFill>
              </a:rPr>
            </a:br>
            <a:r>
              <a:rPr lang="en-US" altLang="en-US" sz="2800" i="1" kern="0" dirty="0" err="1">
                <a:solidFill>
                  <a:schemeClr val="tx1"/>
                </a:solidFill>
              </a:rPr>
              <a:t>cont</a:t>
            </a:r>
            <a:r>
              <a:rPr lang="en-US" altLang="en-US" sz="2800" i="1" kern="0" dirty="0">
                <a:solidFill>
                  <a:schemeClr val="tx1"/>
                </a:solidFill>
              </a:rPr>
              <a:t>/….</a:t>
            </a:r>
            <a:endParaRPr lang="en-US" altLang="en-US" i="1" kern="0" dirty="0">
              <a:solidFill>
                <a:schemeClr val="tx1"/>
              </a:solidFill>
            </a:endParaRPr>
          </a:p>
        </p:txBody>
      </p:sp>
      <p:sp>
        <p:nvSpPr>
          <p:cNvPr id="4" name="Rectangle 3"/>
          <p:cNvSpPr txBox="1">
            <a:spLocks noChangeArrowheads="1"/>
          </p:cNvSpPr>
          <p:nvPr/>
        </p:nvSpPr>
        <p:spPr>
          <a:xfrm>
            <a:off x="1828800" y="1340363"/>
            <a:ext cx="9924547" cy="23172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3">
            <a:extLst>
              <a:ext uri="{FF2B5EF4-FFF2-40B4-BE49-F238E27FC236}">
                <a16:creationId xmlns:a16="http://schemas.microsoft.com/office/drawing/2014/main" id="{15A582B0-FECD-16E2-CDE9-7792BE04532B}"/>
              </a:ext>
            </a:extLst>
          </p:cNvPr>
          <p:cNvSpPr txBox="1">
            <a:spLocks noChangeArrowheads="1"/>
          </p:cNvSpPr>
          <p:nvPr/>
        </p:nvSpPr>
        <p:spPr>
          <a:xfrm>
            <a:off x="1981200" y="1492763"/>
            <a:ext cx="9924547" cy="47556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Illustrative benefit Calculator published</a:t>
            </a:r>
          </a:p>
          <a:p>
            <a:r>
              <a:rPr lang="en-US" altLang="en-US" kern="0" dirty="0"/>
              <a:t>Process for opting for higher pension has been complex and online system had some challenges</a:t>
            </a:r>
          </a:p>
          <a:p>
            <a:r>
              <a:rPr lang="en-US" altLang="en-US" kern="0" dirty="0"/>
              <a:t>Deadlines were extended with final deadline being </a:t>
            </a:r>
            <a:br>
              <a:rPr lang="en-US" altLang="en-US" kern="0" dirty="0"/>
            </a:br>
            <a:r>
              <a:rPr lang="en-US" altLang="en-US" kern="0" dirty="0"/>
              <a:t>11 July 2023</a:t>
            </a:r>
          </a:p>
          <a:p>
            <a:r>
              <a:rPr lang="en-US" altLang="en-US" kern="0" dirty="0"/>
              <a:t>All without knowing if and how the scheme may change to compensate to high cost burden</a:t>
            </a:r>
          </a:p>
        </p:txBody>
      </p:sp>
    </p:spTree>
    <p:extLst>
      <p:ext uri="{BB962C8B-B14F-4D97-AF65-F5344CB8AC3E}">
        <p14:creationId xmlns:p14="http://schemas.microsoft.com/office/powerpoint/2010/main" val="1684737648"/>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EE6B715A08048ADEE35852ECB6708" ma:contentTypeVersion="14" ma:contentTypeDescription="Create a new document." ma:contentTypeScope="" ma:versionID="aceea36624a0ceb422d2c900cff95359">
  <xsd:schema xmlns:xsd="http://www.w3.org/2001/XMLSchema" xmlns:xs="http://www.w3.org/2001/XMLSchema" xmlns:p="http://schemas.microsoft.com/office/2006/metadata/properties" xmlns:ns2="2e62f9a1-6b4f-4142-a286-d5cd9a077995" xmlns:ns3="63ff88a5-1261-4e69-af65-167208e56433" targetNamespace="http://schemas.microsoft.com/office/2006/metadata/properties" ma:root="true" ma:fieldsID="cf4defa7f3a8747598481e28ce3ef5ad" ns2:_="" ns3:_="">
    <xsd:import namespace="2e62f9a1-6b4f-4142-a286-d5cd9a077995"/>
    <xsd:import namespace="63ff88a5-1261-4e69-af65-167208e5643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2f9a1-6b4f-4142-a286-d5cd9a077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90f828-4d96-4d10-bc53-6c3febba0be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f88a5-1261-4e69-af65-167208e564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b6dbd-2851-4f6f-aa81-2e158a887d45}" ma:internalName="TaxCatchAll" ma:showField="CatchAllData" ma:web="63ff88a5-1261-4e69-af65-167208e564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9B65A-A72A-4AA7-9788-C53FF9059500}"/>
</file>

<file path=customXml/itemProps2.xml><?xml version="1.0" encoding="utf-8"?>
<ds:datastoreItem xmlns:ds="http://schemas.openxmlformats.org/officeDocument/2006/customXml" ds:itemID="{AB8072B8-4CA0-4CEA-AEF4-D6805AC41BD5}"/>
</file>

<file path=docProps/app.xml><?xml version="1.0" encoding="utf-8"?>
<Properties xmlns="http://schemas.openxmlformats.org/officeDocument/2006/extended-properties" xmlns:vt="http://schemas.openxmlformats.org/officeDocument/2006/docPropsVTypes">
  <TotalTime>743</TotalTime>
  <Words>1083</Words>
  <Application>Microsoft Office PowerPoint</Application>
  <PresentationFormat>Widescreen</PresentationFormat>
  <Paragraphs>224</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Bahamas</vt:lpstr>
      <vt:lpstr>Calibri</vt:lpstr>
      <vt:lpstr>Garamond</vt:lpstr>
      <vt:lpstr>Nunito</vt:lpstr>
      <vt:lpstr>Times New Roman</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Jayesh Pandit</cp:lastModifiedBy>
  <cp:revision>122</cp:revision>
  <dcterms:created xsi:type="dcterms:W3CDTF">2011-07-20T12:11:57Z</dcterms:created>
  <dcterms:modified xsi:type="dcterms:W3CDTF">2023-08-23T10:13:03Z</dcterms:modified>
</cp:coreProperties>
</file>