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 id="2147483678" r:id="rId3"/>
    <p:sldMasterId id="2147483690" r:id="rId4"/>
  </p:sldMasterIdLst>
  <p:notesMasterIdLst>
    <p:notesMasterId r:id="rId28"/>
  </p:notesMasterIdLst>
  <p:sldIdLst>
    <p:sldId id="256" r:id="rId5"/>
    <p:sldId id="257" r:id="rId6"/>
    <p:sldId id="289" r:id="rId7"/>
    <p:sldId id="293" r:id="rId8"/>
    <p:sldId id="290" r:id="rId9"/>
    <p:sldId id="309" r:id="rId10"/>
    <p:sldId id="294" r:id="rId11"/>
    <p:sldId id="295" r:id="rId12"/>
    <p:sldId id="311" r:id="rId13"/>
    <p:sldId id="296" r:id="rId14"/>
    <p:sldId id="297" r:id="rId15"/>
    <p:sldId id="298" r:id="rId16"/>
    <p:sldId id="299" r:id="rId17"/>
    <p:sldId id="312" r:id="rId18"/>
    <p:sldId id="301" r:id="rId19"/>
    <p:sldId id="302" r:id="rId20"/>
    <p:sldId id="308" r:id="rId21"/>
    <p:sldId id="304" r:id="rId22"/>
    <p:sldId id="305" r:id="rId23"/>
    <p:sldId id="306" r:id="rId24"/>
    <p:sldId id="313" r:id="rId25"/>
    <p:sldId id="314" r:id="rId26"/>
    <p:sldId id="292" r:id="rId27"/>
  </p:sldIdLst>
  <p:sldSz cx="10693400" cy="7042150"/>
  <p:notesSz cx="10693400" cy="70421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162">
          <p15:clr>
            <a:srgbClr val="A4A3A4"/>
          </p15:clr>
        </p15:guide>
        <p15:guide id="2" pos="1640">
          <p15:clr>
            <a:srgbClr val="A4A3A4"/>
          </p15:clr>
        </p15:guide>
        <p15:guide id="3" pos="36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D1E9"/>
    <a:srgbClr val="94C6E4"/>
    <a:srgbClr val="A0C957"/>
    <a:srgbClr val="81FC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82" d="100"/>
          <a:sy n="82" d="100"/>
        </p:scale>
        <p:origin x="-1075" y="-173"/>
      </p:cViewPr>
      <p:guideLst>
        <p:guide orient="horz" pos="1162"/>
        <p:guide pos="1640"/>
        <p:guide pos="36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KULDCD302\life\1New\Takaful%20Development\MLRe\Slides\Tables%20for%20Graph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967544294626133"/>
          <c:y val="0.19843212933234144"/>
          <c:w val="0.64101100691952528"/>
          <c:h val="0.55880509459902561"/>
        </c:manualLayout>
      </c:layout>
      <c:barChart>
        <c:barDir val="col"/>
        <c:grouping val="clustered"/>
        <c:varyColors val="0"/>
        <c:ser>
          <c:idx val="0"/>
          <c:order val="0"/>
          <c:tx>
            <c:strRef>
              <c:f>'Takaful GWP'!$B$11</c:f>
              <c:strCache>
                <c:ptCount val="1"/>
                <c:pt idx="0">
                  <c:v>General Takaful</c:v>
                </c:pt>
              </c:strCache>
            </c:strRef>
          </c:tx>
          <c:spPr>
            <a:solidFill>
              <a:srgbClr val="4F81BD"/>
            </a:solidFill>
          </c:spPr>
          <c:invertIfNegative val="0"/>
          <c:cat>
            <c:numRef>
              <c:f>'Takaful GWP'!$C$10:$I$10</c:f>
              <c:numCache>
                <c:formatCode>General</c:formatCode>
                <c:ptCount val="7"/>
                <c:pt idx="0">
                  <c:v>2010</c:v>
                </c:pt>
                <c:pt idx="1">
                  <c:v>2011</c:v>
                </c:pt>
                <c:pt idx="2">
                  <c:v>2012</c:v>
                </c:pt>
                <c:pt idx="3">
                  <c:v>2013</c:v>
                </c:pt>
                <c:pt idx="4">
                  <c:v>2014</c:v>
                </c:pt>
                <c:pt idx="5">
                  <c:v>2015</c:v>
                </c:pt>
                <c:pt idx="6">
                  <c:v>2016</c:v>
                </c:pt>
              </c:numCache>
            </c:numRef>
          </c:cat>
          <c:val>
            <c:numRef>
              <c:f>'Takaful GWP'!$C$11:$I$11</c:f>
              <c:numCache>
                <c:formatCode>_(* #,##0_);_(* \(#,##0\);_(* "-"??_);_(@_)</c:formatCode>
                <c:ptCount val="7"/>
                <c:pt idx="0">
                  <c:v>1330.396209</c:v>
                </c:pt>
                <c:pt idx="1">
                  <c:v>1599.5353680000001</c:v>
                </c:pt>
                <c:pt idx="2">
                  <c:v>1746.4585850000001</c:v>
                </c:pt>
                <c:pt idx="3">
                  <c:v>1918.3369150000001</c:v>
                </c:pt>
                <c:pt idx="4">
                  <c:v>2169.4438709999999</c:v>
                </c:pt>
                <c:pt idx="5">
                  <c:v>2300.3669060000002</c:v>
                </c:pt>
                <c:pt idx="6">
                  <c:v>2408</c:v>
                </c:pt>
              </c:numCache>
            </c:numRef>
          </c:val>
        </c:ser>
        <c:ser>
          <c:idx val="1"/>
          <c:order val="1"/>
          <c:tx>
            <c:strRef>
              <c:f>'Takaful GWP'!$B$12</c:f>
              <c:strCache>
                <c:ptCount val="1"/>
                <c:pt idx="0">
                  <c:v>Family Takaful</c:v>
                </c:pt>
              </c:strCache>
            </c:strRef>
          </c:tx>
          <c:spPr>
            <a:solidFill>
              <a:srgbClr val="97B63D"/>
            </a:solidFill>
            <a:ln>
              <a:solidFill>
                <a:srgbClr val="97B63D"/>
              </a:solidFill>
            </a:ln>
          </c:spPr>
          <c:invertIfNegative val="0"/>
          <c:cat>
            <c:numRef>
              <c:f>'Takaful GWP'!$C$10:$I$10</c:f>
              <c:numCache>
                <c:formatCode>General</c:formatCode>
                <c:ptCount val="7"/>
                <c:pt idx="0">
                  <c:v>2010</c:v>
                </c:pt>
                <c:pt idx="1">
                  <c:v>2011</c:v>
                </c:pt>
                <c:pt idx="2">
                  <c:v>2012</c:v>
                </c:pt>
                <c:pt idx="3">
                  <c:v>2013</c:v>
                </c:pt>
                <c:pt idx="4">
                  <c:v>2014</c:v>
                </c:pt>
                <c:pt idx="5">
                  <c:v>2015</c:v>
                </c:pt>
                <c:pt idx="6">
                  <c:v>2016</c:v>
                </c:pt>
              </c:numCache>
            </c:numRef>
          </c:cat>
          <c:val>
            <c:numRef>
              <c:f>'Takaful GWP'!$C$12:$I$12</c:f>
              <c:numCache>
                <c:formatCode>_(* #,##0_);_(* \(#,##0\);_(* "-"??_);_(@_)</c:formatCode>
                <c:ptCount val="7"/>
                <c:pt idx="0">
                  <c:v>4398.9421629999997</c:v>
                </c:pt>
                <c:pt idx="1">
                  <c:v>4834.1830959999998</c:v>
                </c:pt>
                <c:pt idx="2">
                  <c:v>5883.0347300000003</c:v>
                </c:pt>
                <c:pt idx="3">
                  <c:v>6219</c:v>
                </c:pt>
                <c:pt idx="4">
                  <c:v>6467.4417279999998</c:v>
                </c:pt>
                <c:pt idx="5">
                  <c:v>7008.4083199999995</c:v>
                </c:pt>
                <c:pt idx="6">
                  <c:v>7830.7495470000003</c:v>
                </c:pt>
              </c:numCache>
            </c:numRef>
          </c:val>
        </c:ser>
        <c:dLbls>
          <c:showLegendKey val="0"/>
          <c:showVal val="0"/>
          <c:showCatName val="0"/>
          <c:showSerName val="0"/>
          <c:showPercent val="0"/>
          <c:showBubbleSize val="0"/>
        </c:dLbls>
        <c:gapWidth val="150"/>
        <c:axId val="176589056"/>
        <c:axId val="176496640"/>
      </c:barChart>
      <c:catAx>
        <c:axId val="176589056"/>
        <c:scaling>
          <c:orientation val="minMax"/>
        </c:scaling>
        <c:delete val="0"/>
        <c:axPos val="b"/>
        <c:numFmt formatCode="General" sourceLinked="1"/>
        <c:majorTickMark val="out"/>
        <c:minorTickMark val="none"/>
        <c:tickLblPos val="nextTo"/>
        <c:crossAx val="176496640"/>
        <c:crosses val="autoZero"/>
        <c:auto val="1"/>
        <c:lblAlgn val="ctr"/>
        <c:lblOffset val="100"/>
        <c:noMultiLvlLbl val="0"/>
      </c:catAx>
      <c:valAx>
        <c:axId val="176496640"/>
        <c:scaling>
          <c:orientation val="minMax"/>
        </c:scaling>
        <c:delete val="0"/>
        <c:axPos val="l"/>
        <c:majorGridlines/>
        <c:title>
          <c:tx>
            <c:rich>
              <a:bodyPr rot="-5400000" vert="horz"/>
              <a:lstStyle/>
              <a:p>
                <a:pPr>
                  <a:defRPr sz="1200"/>
                </a:pPr>
                <a:r>
                  <a:rPr lang="en-MY" sz="1200"/>
                  <a:t>Gross Contribution </a:t>
                </a:r>
              </a:p>
              <a:p>
                <a:pPr>
                  <a:defRPr sz="1200"/>
                </a:pPr>
                <a:r>
                  <a:rPr lang="en-MY" sz="1200"/>
                  <a:t>(RM million)</a:t>
                </a:r>
              </a:p>
            </c:rich>
          </c:tx>
          <c:layout>
            <c:manualLayout>
              <c:xMode val="edge"/>
              <c:yMode val="edge"/>
              <c:x val="4.2192179346830186E-2"/>
              <c:y val="0.26355906475815788"/>
            </c:manualLayout>
          </c:layout>
          <c:overlay val="0"/>
        </c:title>
        <c:numFmt formatCode="_(* #,##0_);_(* \(#,##0\);_(* &quot;-&quot;??_);_(@_)" sourceLinked="1"/>
        <c:majorTickMark val="out"/>
        <c:minorTickMark val="none"/>
        <c:tickLblPos val="nextTo"/>
        <c:txPr>
          <a:bodyPr/>
          <a:lstStyle/>
          <a:p>
            <a:pPr>
              <a:defRPr sz="1100"/>
            </a:pPr>
            <a:endParaRPr lang="en-US"/>
          </a:p>
        </c:txPr>
        <c:crossAx val="176589056"/>
        <c:crosses val="autoZero"/>
        <c:crossBetween val="between"/>
      </c:valAx>
      <c:dTable>
        <c:showHorzBorder val="1"/>
        <c:showVertBorder val="1"/>
        <c:showOutline val="1"/>
        <c:showKeys val="1"/>
        <c:txPr>
          <a:bodyPr/>
          <a:lstStyle/>
          <a:p>
            <a:pPr rtl="0">
              <a:defRPr sz="1100"/>
            </a:pPr>
            <a:endParaRPr lang="en-US"/>
          </a:p>
        </c:txPr>
      </c:dTable>
    </c:plotArea>
    <c:plotVisOnly val="1"/>
    <c:dispBlanksAs val="gap"/>
    <c:showDLblsOverMax val="0"/>
  </c:chart>
  <c:txPr>
    <a:bodyPr/>
    <a:lstStyle/>
    <a:p>
      <a:pPr>
        <a:defRPr sz="1300"/>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633913" cy="352425"/>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6057900" y="0"/>
            <a:ext cx="4632325" cy="352425"/>
          </a:xfrm>
          <a:prstGeom prst="rect">
            <a:avLst/>
          </a:prstGeom>
        </p:spPr>
        <p:txBody>
          <a:bodyPr vert="horz" lIns="91440" tIns="45720" rIns="91440" bIns="45720" rtlCol="0"/>
          <a:lstStyle>
            <a:lvl1pPr algn="r">
              <a:defRPr sz="1200"/>
            </a:lvl1pPr>
          </a:lstStyle>
          <a:p>
            <a:fld id="{347301BB-2B49-454F-AEBE-4F24920668AC}" type="datetimeFigureOut">
              <a:rPr lang="en-MY" smtClean="0"/>
              <a:t>26/1/2018</a:t>
            </a:fld>
            <a:endParaRPr lang="en-MY"/>
          </a:p>
        </p:txBody>
      </p:sp>
      <p:sp>
        <p:nvSpPr>
          <p:cNvPr id="4" name="Slide Image Placeholder 3"/>
          <p:cNvSpPr>
            <a:spLocks noGrp="1" noRot="1" noChangeAspect="1"/>
          </p:cNvSpPr>
          <p:nvPr>
            <p:ph type="sldImg" idx="2"/>
          </p:nvPr>
        </p:nvSpPr>
        <p:spPr>
          <a:xfrm>
            <a:off x="3341688" y="528638"/>
            <a:ext cx="4010025" cy="2640012"/>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1069975" y="3344863"/>
            <a:ext cx="8553450" cy="31686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6688138"/>
            <a:ext cx="4633913" cy="352425"/>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6057900" y="6688138"/>
            <a:ext cx="4632325" cy="352425"/>
          </a:xfrm>
          <a:prstGeom prst="rect">
            <a:avLst/>
          </a:prstGeom>
        </p:spPr>
        <p:txBody>
          <a:bodyPr vert="horz" lIns="91440" tIns="45720" rIns="91440" bIns="45720" rtlCol="0" anchor="b"/>
          <a:lstStyle>
            <a:lvl1pPr algn="r">
              <a:defRPr sz="1200"/>
            </a:lvl1pPr>
          </a:lstStyle>
          <a:p>
            <a:fld id="{2A8C6689-74D0-4FD4-A910-A1BC69546833}" type="slidenum">
              <a:rPr lang="en-MY" smtClean="0"/>
              <a:t>‹#›</a:t>
            </a:fld>
            <a:endParaRPr lang="en-MY"/>
          </a:p>
        </p:txBody>
      </p:sp>
    </p:spTree>
    <p:extLst>
      <p:ext uri="{BB962C8B-B14F-4D97-AF65-F5344CB8AC3E}">
        <p14:creationId xmlns:p14="http://schemas.microsoft.com/office/powerpoint/2010/main" val="3452130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183066"/>
            <a:ext cx="9089390" cy="147885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3943604"/>
            <a:ext cx="7485380" cy="176053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1/26/2018</a:t>
            </a:fld>
            <a:endParaRPr lang="en-US"/>
          </a:p>
        </p:txBody>
      </p:sp>
      <p:sp>
        <p:nvSpPr>
          <p:cNvPr id="6" name="Holder 6"/>
          <p:cNvSpPr>
            <a:spLocks noGrp="1"/>
          </p:cNvSpPr>
          <p:nvPr>
            <p:ph type="sldNum" sz="quarter" idx="7"/>
          </p:nvPr>
        </p:nvSpPr>
        <p:spPr/>
        <p:txBody>
          <a:bodyPr lIns="0" tIns="0" rIns="0" bIns="0"/>
          <a:lstStyle>
            <a:lvl1pPr>
              <a:defRPr sz="1400" b="1" i="0">
                <a:solidFill>
                  <a:schemeClr val="tx1"/>
                </a:solidFill>
                <a:latin typeface="Lucida Sans"/>
                <a:cs typeface="Lucida Sans"/>
              </a:defRPr>
            </a:lvl1pPr>
          </a:lstStyle>
          <a:p>
            <a:pPr marL="85090">
              <a:lnSpc>
                <a:spcPts val="1535"/>
              </a:lnSpc>
            </a:pPr>
            <a:fld id="{81D60167-4931-47E6-BA6A-407CBD079E47}" type="slidenum">
              <a:rPr spc="-135" dirty="0"/>
              <a:pPr marL="85090">
                <a:lnSpc>
                  <a:spcPts val="1535"/>
                </a:lnSpc>
              </a:pPr>
              <a:t>‹#›</a:t>
            </a:fld>
            <a:endParaRPr spc="-135"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600" y="374650"/>
            <a:ext cx="9223375" cy="1362075"/>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736600" y="1725613"/>
            <a:ext cx="4524375" cy="8461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6600" y="2571750"/>
            <a:ext cx="4524375" cy="378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5413375" y="1725613"/>
            <a:ext cx="4546600" cy="8461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13375" y="2571750"/>
            <a:ext cx="4546600" cy="378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726DABC-211E-4220-BFF0-B3430246C7BF}" type="datetimeFigureOut">
              <a:rPr lang="en-IN" smtClean="0"/>
              <a:t>26-01-2018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3221506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726DABC-211E-4220-BFF0-B3430246C7BF}" type="datetimeFigureOut">
              <a:rPr lang="en-IN" smtClean="0"/>
              <a:t>26-01-2018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3761410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6DABC-211E-4220-BFF0-B3430246C7BF}" type="datetimeFigureOut">
              <a:rPr lang="en-IN" smtClean="0"/>
              <a:t>26-01-2018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1940228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469900"/>
            <a:ext cx="3449638" cy="1643063"/>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4546600" y="1014413"/>
            <a:ext cx="5413375" cy="5003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736600" y="2112963"/>
            <a:ext cx="3449638" cy="39131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6DABC-211E-4220-BFF0-B3430246C7BF}" type="datetimeFigureOut">
              <a:rPr lang="en-IN" smtClean="0"/>
              <a:t>26-01-2018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1748056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469900"/>
            <a:ext cx="3449638" cy="1643063"/>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4546600" y="1014413"/>
            <a:ext cx="5413375" cy="5003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736600" y="2112963"/>
            <a:ext cx="3449638" cy="39131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6DABC-211E-4220-BFF0-B3430246C7BF}" type="datetimeFigureOut">
              <a:rPr lang="en-IN" smtClean="0"/>
              <a:t>26-01-2018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3904078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726DABC-211E-4220-BFF0-B3430246C7BF}" type="datetimeFigureOut">
              <a:rPr lang="en-IN" smtClean="0"/>
              <a:t>26-01-2018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3856614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3338" y="374650"/>
            <a:ext cx="2305050" cy="5967413"/>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735013" y="374650"/>
            <a:ext cx="6765925" cy="5967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726DABC-211E-4220-BFF0-B3430246C7BF}" type="datetimeFigureOut">
              <a:rPr lang="en-IN" smtClean="0"/>
              <a:t>26-01-2018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17705303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6675" y="1152525"/>
            <a:ext cx="8020050" cy="24511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336675" y="3698875"/>
            <a:ext cx="8020050" cy="17002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9C625F4-D150-471F-A9A0-19BB6BF50F7F}" type="datetimeFigureOut">
              <a:rPr lang="en-IN" smtClean="0"/>
              <a:t>26-01-2018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16474822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C625F4-D150-471F-A9A0-19BB6BF50F7F}" type="datetimeFigureOut">
              <a:rPr lang="en-IN" smtClean="0"/>
              <a:t>26-01-2018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33174763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755775"/>
            <a:ext cx="9221788" cy="2928938"/>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730250" y="4713288"/>
            <a:ext cx="9221788" cy="15398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625F4-D150-471F-A9A0-19BB6BF50F7F}" type="datetimeFigureOut">
              <a:rPr lang="en-IN" smtClean="0"/>
              <a:t>26-01-2018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92633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917044" y="678472"/>
            <a:ext cx="1099820" cy="469265"/>
          </a:xfrm>
          <a:custGeom>
            <a:avLst/>
            <a:gdLst/>
            <a:ahLst/>
            <a:cxnLst/>
            <a:rect l="l" t="t" r="r" b="b"/>
            <a:pathLst>
              <a:path w="1099820" h="469265">
                <a:moveTo>
                  <a:pt x="216447" y="101273"/>
                </a:moveTo>
                <a:lnTo>
                  <a:pt x="0" y="468680"/>
                </a:lnTo>
                <a:lnTo>
                  <a:pt x="180136" y="468680"/>
                </a:lnTo>
                <a:lnTo>
                  <a:pt x="310438" y="247484"/>
                </a:lnTo>
                <a:lnTo>
                  <a:pt x="280441" y="215846"/>
                </a:lnTo>
                <a:lnTo>
                  <a:pt x="254522" y="180678"/>
                </a:lnTo>
                <a:lnTo>
                  <a:pt x="233063" y="142359"/>
                </a:lnTo>
                <a:lnTo>
                  <a:pt x="216447" y="101273"/>
                </a:lnTo>
                <a:close/>
              </a:path>
              <a:path w="1099820" h="469265">
                <a:moveTo>
                  <a:pt x="376605" y="296100"/>
                </a:moveTo>
                <a:lnTo>
                  <a:pt x="274942" y="468680"/>
                </a:lnTo>
                <a:lnTo>
                  <a:pt x="824801" y="468680"/>
                </a:lnTo>
                <a:lnTo>
                  <a:pt x="750025" y="341744"/>
                </a:lnTo>
                <a:lnTo>
                  <a:pt x="549871" y="341744"/>
                </a:lnTo>
                <a:lnTo>
                  <a:pt x="503409" y="338696"/>
                </a:lnTo>
                <a:lnTo>
                  <a:pt x="458785" y="329814"/>
                </a:lnTo>
                <a:lnTo>
                  <a:pt x="416389" y="315485"/>
                </a:lnTo>
                <a:lnTo>
                  <a:pt x="376605" y="296100"/>
                </a:lnTo>
                <a:close/>
              </a:path>
              <a:path w="1099820" h="469265">
                <a:moveTo>
                  <a:pt x="883296" y="101273"/>
                </a:moveTo>
                <a:lnTo>
                  <a:pt x="866686" y="142361"/>
                </a:lnTo>
                <a:lnTo>
                  <a:pt x="845226" y="180682"/>
                </a:lnTo>
                <a:lnTo>
                  <a:pt x="819303" y="215851"/>
                </a:lnTo>
                <a:lnTo>
                  <a:pt x="789304" y="247484"/>
                </a:lnTo>
                <a:lnTo>
                  <a:pt x="919606" y="468680"/>
                </a:lnTo>
                <a:lnTo>
                  <a:pt x="1099743" y="468680"/>
                </a:lnTo>
                <a:lnTo>
                  <a:pt x="883296" y="101273"/>
                </a:lnTo>
                <a:close/>
              </a:path>
              <a:path w="1099820" h="469265">
                <a:moveTo>
                  <a:pt x="723138" y="296100"/>
                </a:moveTo>
                <a:lnTo>
                  <a:pt x="683354" y="315485"/>
                </a:lnTo>
                <a:lnTo>
                  <a:pt x="640957" y="329814"/>
                </a:lnTo>
                <a:lnTo>
                  <a:pt x="596334" y="338696"/>
                </a:lnTo>
                <a:lnTo>
                  <a:pt x="549871" y="341744"/>
                </a:lnTo>
                <a:lnTo>
                  <a:pt x="750025" y="341744"/>
                </a:lnTo>
                <a:lnTo>
                  <a:pt x="723138" y="296100"/>
                </a:lnTo>
                <a:close/>
              </a:path>
              <a:path w="1099820" h="469265">
                <a:moveTo>
                  <a:pt x="549871" y="1981"/>
                </a:moveTo>
                <a:lnTo>
                  <a:pt x="416178" y="228942"/>
                </a:lnTo>
                <a:lnTo>
                  <a:pt x="446912" y="243757"/>
                </a:lnTo>
                <a:lnTo>
                  <a:pt x="479634" y="254704"/>
                </a:lnTo>
                <a:lnTo>
                  <a:pt x="514051" y="261489"/>
                </a:lnTo>
                <a:lnTo>
                  <a:pt x="549871" y="263817"/>
                </a:lnTo>
                <a:lnTo>
                  <a:pt x="585691" y="261489"/>
                </a:lnTo>
                <a:lnTo>
                  <a:pt x="620109" y="254704"/>
                </a:lnTo>
                <a:lnTo>
                  <a:pt x="652831" y="243757"/>
                </a:lnTo>
                <a:lnTo>
                  <a:pt x="683564" y="228942"/>
                </a:lnTo>
                <a:lnTo>
                  <a:pt x="549871" y="1981"/>
                </a:lnTo>
                <a:close/>
              </a:path>
              <a:path w="1099820" h="469265">
                <a:moveTo>
                  <a:pt x="823023" y="101"/>
                </a:moveTo>
                <a:lnTo>
                  <a:pt x="643572" y="101"/>
                </a:lnTo>
                <a:lnTo>
                  <a:pt x="748499" y="178244"/>
                </a:lnTo>
                <a:lnTo>
                  <a:pt x="778491" y="140335"/>
                </a:lnTo>
                <a:lnTo>
                  <a:pt x="801484" y="97418"/>
                </a:lnTo>
                <a:lnTo>
                  <a:pt x="816619" y="50353"/>
                </a:lnTo>
                <a:lnTo>
                  <a:pt x="823023" y="101"/>
                </a:lnTo>
                <a:close/>
              </a:path>
              <a:path w="1099820" h="469265">
                <a:moveTo>
                  <a:pt x="456120" y="203"/>
                </a:moveTo>
                <a:lnTo>
                  <a:pt x="275932" y="292"/>
                </a:lnTo>
                <a:lnTo>
                  <a:pt x="276707" y="292"/>
                </a:lnTo>
                <a:lnTo>
                  <a:pt x="283165" y="50560"/>
                </a:lnTo>
                <a:lnTo>
                  <a:pt x="298311" y="97543"/>
                </a:lnTo>
                <a:lnTo>
                  <a:pt x="321289" y="140386"/>
                </a:lnTo>
                <a:lnTo>
                  <a:pt x="351243" y="178231"/>
                </a:lnTo>
                <a:lnTo>
                  <a:pt x="456120" y="203"/>
                </a:lnTo>
                <a:close/>
              </a:path>
              <a:path w="1099820" h="469265">
                <a:moveTo>
                  <a:pt x="823036" y="0"/>
                </a:moveTo>
                <a:lnTo>
                  <a:pt x="547585" y="152"/>
                </a:lnTo>
                <a:lnTo>
                  <a:pt x="823023" y="101"/>
                </a:lnTo>
                <a:close/>
              </a:path>
            </a:pathLst>
          </a:custGeom>
          <a:solidFill>
            <a:srgbClr val="E6E7E8"/>
          </a:solidFill>
        </p:spPr>
        <p:txBody>
          <a:bodyPr wrap="square" lIns="0" tIns="0" rIns="0" bIns="0" rtlCol="0"/>
          <a:lstStyle/>
          <a:p>
            <a:endParaRPr/>
          </a:p>
        </p:txBody>
      </p:sp>
      <p:sp>
        <p:nvSpPr>
          <p:cNvPr id="17" name="bk object 17"/>
          <p:cNvSpPr/>
          <p:nvPr/>
        </p:nvSpPr>
        <p:spPr>
          <a:xfrm>
            <a:off x="6241110" y="213741"/>
            <a:ext cx="451484" cy="383540"/>
          </a:xfrm>
          <a:custGeom>
            <a:avLst/>
            <a:gdLst/>
            <a:ahLst/>
            <a:cxnLst/>
            <a:rect l="l" t="t" r="r" b="b"/>
            <a:pathLst>
              <a:path w="451484" h="383540">
                <a:moveTo>
                  <a:pt x="225806" y="0"/>
                </a:moveTo>
                <a:lnTo>
                  <a:pt x="0" y="383311"/>
                </a:lnTo>
                <a:lnTo>
                  <a:pt x="451472" y="383070"/>
                </a:lnTo>
                <a:lnTo>
                  <a:pt x="225806" y="0"/>
                </a:lnTo>
                <a:close/>
              </a:path>
            </a:pathLst>
          </a:custGeom>
          <a:solidFill>
            <a:srgbClr val="005583"/>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1950" b="0" i="1">
                <a:solidFill>
                  <a:srgbClr val="005583"/>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1/26/2018</a:t>
            </a:fld>
            <a:endParaRPr lang="en-US"/>
          </a:p>
        </p:txBody>
      </p:sp>
      <p:sp>
        <p:nvSpPr>
          <p:cNvPr id="6" name="Holder 6"/>
          <p:cNvSpPr>
            <a:spLocks noGrp="1"/>
          </p:cNvSpPr>
          <p:nvPr>
            <p:ph type="sldNum" sz="quarter" idx="7"/>
          </p:nvPr>
        </p:nvSpPr>
        <p:spPr/>
        <p:txBody>
          <a:bodyPr lIns="0" tIns="0" rIns="0" bIns="0"/>
          <a:lstStyle>
            <a:lvl1pPr>
              <a:defRPr sz="1400" b="1" i="0">
                <a:solidFill>
                  <a:schemeClr val="tx1"/>
                </a:solidFill>
                <a:latin typeface="Lucida Sans"/>
                <a:cs typeface="Lucida Sans"/>
              </a:defRPr>
            </a:lvl1pPr>
          </a:lstStyle>
          <a:p>
            <a:pPr marL="85090">
              <a:lnSpc>
                <a:spcPts val="1535"/>
              </a:lnSpc>
            </a:pPr>
            <a:fld id="{81D60167-4931-47E6-BA6A-407CBD079E47}" type="slidenum">
              <a:rPr spc="-135" dirty="0"/>
              <a:pPr marL="85090">
                <a:lnSpc>
                  <a:spcPts val="1535"/>
                </a:lnSpc>
              </a:pPr>
              <a:t>‹#›</a:t>
            </a:fld>
            <a:endParaRPr spc="-135"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735013" y="1874838"/>
            <a:ext cx="4535487" cy="4467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422900" y="1874838"/>
            <a:ext cx="4535488" cy="4467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9C625F4-D150-471F-A9A0-19BB6BF50F7F}" type="datetimeFigureOut">
              <a:rPr lang="en-IN" smtClean="0"/>
              <a:t>26-01-2018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18171823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600" y="374650"/>
            <a:ext cx="9223375" cy="1362075"/>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736600" y="1725613"/>
            <a:ext cx="4524375" cy="8461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6600" y="2571750"/>
            <a:ext cx="4524375" cy="378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5413375" y="1725613"/>
            <a:ext cx="4546600" cy="8461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13375" y="2571750"/>
            <a:ext cx="4546600" cy="378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9C625F4-D150-471F-A9A0-19BB6BF50F7F}" type="datetimeFigureOut">
              <a:rPr lang="en-IN" smtClean="0"/>
              <a:t>26-01-2018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37012206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9C625F4-D150-471F-A9A0-19BB6BF50F7F}" type="datetimeFigureOut">
              <a:rPr lang="en-IN" smtClean="0"/>
              <a:t>26-01-2018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34848503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625F4-D150-471F-A9A0-19BB6BF50F7F}" type="datetimeFigureOut">
              <a:rPr lang="en-IN" smtClean="0"/>
              <a:t>26-01-2018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34092746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469900"/>
            <a:ext cx="3449638" cy="1643063"/>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4546600" y="1014413"/>
            <a:ext cx="5413375" cy="5003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736600" y="2112963"/>
            <a:ext cx="3449638" cy="39131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625F4-D150-471F-A9A0-19BB6BF50F7F}" type="datetimeFigureOut">
              <a:rPr lang="en-IN" smtClean="0"/>
              <a:t>26-01-2018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1763703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469900"/>
            <a:ext cx="3449638" cy="1643063"/>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4546600" y="1014413"/>
            <a:ext cx="5413375" cy="5003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736600" y="2112963"/>
            <a:ext cx="3449638" cy="39131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625F4-D150-471F-A9A0-19BB6BF50F7F}" type="datetimeFigureOut">
              <a:rPr lang="en-IN" smtClean="0"/>
              <a:t>26-01-2018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17528202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C625F4-D150-471F-A9A0-19BB6BF50F7F}" type="datetimeFigureOut">
              <a:rPr lang="en-IN" smtClean="0"/>
              <a:t>26-01-2018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7309880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3338" y="374650"/>
            <a:ext cx="2305050" cy="5967413"/>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735013" y="374650"/>
            <a:ext cx="6765925" cy="5967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C625F4-D150-471F-A9A0-19BB6BF50F7F}" type="datetimeFigureOut">
              <a:rPr lang="en-IN" smtClean="0"/>
              <a:t>26-01-2018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DFD2E5-8BAE-4C6E-B8C7-DBF128CEBA47}" type="slidenum">
              <a:rPr lang="en-IN" smtClean="0"/>
              <a:t>‹#›</a:t>
            </a:fld>
            <a:endParaRPr lang="en-IN"/>
          </a:p>
        </p:txBody>
      </p:sp>
    </p:spTree>
    <p:extLst>
      <p:ext uri="{BB962C8B-B14F-4D97-AF65-F5344CB8AC3E}">
        <p14:creationId xmlns:p14="http://schemas.microsoft.com/office/powerpoint/2010/main" val="706923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6675" y="1152525"/>
            <a:ext cx="8020050" cy="24511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336675" y="3698875"/>
            <a:ext cx="8020050" cy="17002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941B4B7-DC3D-46B1-B8CD-97ECF57F6396}" type="datetimeFigureOut">
              <a:rPr lang="en-IN" smtClean="0"/>
              <a:t>26-01-2018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1059153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941B4B7-DC3D-46B1-B8CD-97ECF57F6396}" type="datetimeFigureOut">
              <a:rPr lang="en-IN" smtClean="0"/>
              <a:t>26-01-2018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397643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950" b="0" i="1">
                <a:solidFill>
                  <a:srgbClr val="005583"/>
                </a:solidFill>
                <a:latin typeface="Calibri"/>
                <a:cs typeface="Calibri"/>
              </a:defRPr>
            </a:lvl1pPr>
          </a:lstStyle>
          <a:p>
            <a:endParaRPr/>
          </a:p>
        </p:txBody>
      </p:sp>
      <p:sp>
        <p:nvSpPr>
          <p:cNvPr id="3" name="Holder 3"/>
          <p:cNvSpPr>
            <a:spLocks noGrp="1"/>
          </p:cNvSpPr>
          <p:nvPr>
            <p:ph sz="half" idx="2"/>
          </p:nvPr>
        </p:nvSpPr>
        <p:spPr>
          <a:xfrm>
            <a:off x="1216437" y="2089353"/>
            <a:ext cx="2987040" cy="3964304"/>
          </a:xfrm>
          <a:prstGeom prst="rect">
            <a:avLst/>
          </a:prstGeom>
        </p:spPr>
        <p:txBody>
          <a:bodyPr wrap="square" lIns="0" tIns="0" rIns="0" bIns="0">
            <a:spAutoFit/>
          </a:bodyPr>
          <a:lstStyle>
            <a:lvl1pPr>
              <a:defRPr sz="1050" b="0" i="0">
                <a:solidFill>
                  <a:schemeClr val="tx1"/>
                </a:solidFill>
                <a:latin typeface="Arial"/>
                <a:cs typeface="Arial"/>
              </a:defRPr>
            </a:lvl1pPr>
          </a:lstStyle>
          <a:p>
            <a:endParaRPr/>
          </a:p>
        </p:txBody>
      </p:sp>
      <p:sp>
        <p:nvSpPr>
          <p:cNvPr id="4" name="Holder 4"/>
          <p:cNvSpPr>
            <a:spLocks noGrp="1"/>
          </p:cNvSpPr>
          <p:nvPr>
            <p:ph sz="half" idx="3"/>
          </p:nvPr>
        </p:nvSpPr>
        <p:spPr>
          <a:xfrm>
            <a:off x="5507101" y="1619694"/>
            <a:ext cx="4651629" cy="464781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1/26/2018</a:t>
            </a:fld>
            <a:endParaRPr lang="en-US"/>
          </a:p>
        </p:txBody>
      </p:sp>
      <p:sp>
        <p:nvSpPr>
          <p:cNvPr id="7" name="Holder 7"/>
          <p:cNvSpPr>
            <a:spLocks noGrp="1"/>
          </p:cNvSpPr>
          <p:nvPr>
            <p:ph type="sldNum" sz="quarter" idx="7"/>
          </p:nvPr>
        </p:nvSpPr>
        <p:spPr/>
        <p:txBody>
          <a:bodyPr lIns="0" tIns="0" rIns="0" bIns="0"/>
          <a:lstStyle>
            <a:lvl1pPr>
              <a:defRPr sz="1400" b="1" i="0">
                <a:solidFill>
                  <a:schemeClr val="tx1"/>
                </a:solidFill>
                <a:latin typeface="Lucida Sans"/>
                <a:cs typeface="Lucida Sans"/>
              </a:defRPr>
            </a:lvl1pPr>
          </a:lstStyle>
          <a:p>
            <a:pPr marL="85090">
              <a:lnSpc>
                <a:spcPts val="1535"/>
              </a:lnSpc>
            </a:pPr>
            <a:fld id="{81D60167-4931-47E6-BA6A-407CBD079E47}" type="slidenum">
              <a:rPr spc="-135" dirty="0"/>
              <a:pPr marL="85090">
                <a:lnSpc>
                  <a:spcPts val="1535"/>
                </a:lnSpc>
              </a:pPr>
              <a:t>‹#›</a:t>
            </a:fld>
            <a:endParaRPr spc="-135"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755775"/>
            <a:ext cx="9221788" cy="2928938"/>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730250" y="4713288"/>
            <a:ext cx="9221788" cy="15398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41B4B7-DC3D-46B1-B8CD-97ECF57F6396}" type="datetimeFigureOut">
              <a:rPr lang="en-IN" smtClean="0"/>
              <a:t>26-01-2018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2110277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735013" y="1874838"/>
            <a:ext cx="4535487" cy="4467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422900" y="1874838"/>
            <a:ext cx="4535488" cy="4467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941B4B7-DC3D-46B1-B8CD-97ECF57F6396}" type="datetimeFigureOut">
              <a:rPr lang="en-IN" smtClean="0"/>
              <a:t>26-01-2018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42475973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600" y="374650"/>
            <a:ext cx="9223375" cy="1362075"/>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736600" y="1725613"/>
            <a:ext cx="4524375" cy="8461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6600" y="2571750"/>
            <a:ext cx="4524375" cy="378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5413375" y="1725613"/>
            <a:ext cx="4546600" cy="8461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13375" y="2571750"/>
            <a:ext cx="4546600" cy="378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941B4B7-DC3D-46B1-B8CD-97ECF57F6396}" type="datetimeFigureOut">
              <a:rPr lang="en-IN" smtClean="0"/>
              <a:t>26-01-2018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730911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941B4B7-DC3D-46B1-B8CD-97ECF57F6396}" type="datetimeFigureOut">
              <a:rPr lang="en-IN" smtClean="0"/>
              <a:t>26-01-2018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18962062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1B4B7-DC3D-46B1-B8CD-97ECF57F6396}" type="datetimeFigureOut">
              <a:rPr lang="en-IN" smtClean="0"/>
              <a:t>26-01-2018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15486439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469900"/>
            <a:ext cx="3449638" cy="1643063"/>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4546600" y="1014413"/>
            <a:ext cx="5413375" cy="5003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736600" y="2112963"/>
            <a:ext cx="3449638" cy="39131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1B4B7-DC3D-46B1-B8CD-97ECF57F6396}" type="datetimeFigureOut">
              <a:rPr lang="en-IN" smtClean="0"/>
              <a:t>26-01-2018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35248927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469900"/>
            <a:ext cx="3449638" cy="1643063"/>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4546600" y="1014413"/>
            <a:ext cx="5413375" cy="5003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736600" y="2112963"/>
            <a:ext cx="3449638" cy="39131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1B4B7-DC3D-46B1-B8CD-97ECF57F6396}" type="datetimeFigureOut">
              <a:rPr lang="en-IN" smtClean="0"/>
              <a:t>26-01-2018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17001295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941B4B7-DC3D-46B1-B8CD-97ECF57F6396}" type="datetimeFigureOut">
              <a:rPr lang="en-IN" smtClean="0"/>
              <a:t>26-01-2018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9715280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3338" y="374650"/>
            <a:ext cx="2305050" cy="5967413"/>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735013" y="374650"/>
            <a:ext cx="6765925" cy="5967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941B4B7-DC3D-46B1-B8CD-97ECF57F6396}" type="datetimeFigureOut">
              <a:rPr lang="en-IN" smtClean="0"/>
              <a:t>26-01-2018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900A518-4B5D-4D81-A922-3C33ACC9CF66}" type="slidenum">
              <a:rPr lang="en-IN" smtClean="0"/>
              <a:t>‹#›</a:t>
            </a:fld>
            <a:endParaRPr lang="en-IN"/>
          </a:p>
        </p:txBody>
      </p:sp>
    </p:spTree>
    <p:extLst>
      <p:ext uri="{BB962C8B-B14F-4D97-AF65-F5344CB8AC3E}">
        <p14:creationId xmlns:p14="http://schemas.microsoft.com/office/powerpoint/2010/main" val="4097275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950" b="0" i="1">
                <a:solidFill>
                  <a:srgbClr val="005583"/>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1/26/2018</a:t>
            </a:fld>
            <a:endParaRPr lang="en-US"/>
          </a:p>
        </p:txBody>
      </p:sp>
      <p:sp>
        <p:nvSpPr>
          <p:cNvPr id="5" name="Holder 5"/>
          <p:cNvSpPr>
            <a:spLocks noGrp="1"/>
          </p:cNvSpPr>
          <p:nvPr>
            <p:ph type="sldNum" sz="quarter" idx="7"/>
          </p:nvPr>
        </p:nvSpPr>
        <p:spPr/>
        <p:txBody>
          <a:bodyPr lIns="0" tIns="0" rIns="0" bIns="0"/>
          <a:lstStyle>
            <a:lvl1pPr>
              <a:defRPr sz="1400" b="1" i="0">
                <a:solidFill>
                  <a:schemeClr val="tx1"/>
                </a:solidFill>
                <a:latin typeface="Lucida Sans"/>
                <a:cs typeface="Lucida Sans"/>
              </a:defRPr>
            </a:lvl1pPr>
          </a:lstStyle>
          <a:p>
            <a:pPr marL="85090">
              <a:lnSpc>
                <a:spcPts val="1535"/>
              </a:lnSpc>
            </a:pPr>
            <a:fld id="{81D60167-4931-47E6-BA6A-407CBD079E47}" type="slidenum">
              <a:rPr spc="-135" dirty="0"/>
              <a:pPr marL="85090">
                <a:lnSpc>
                  <a:spcPts val="1535"/>
                </a:lnSpc>
              </a:pPr>
              <a:t>‹#›</a:t>
            </a:fld>
            <a:endParaRPr spc="-13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1/26/2018</a:t>
            </a:fld>
            <a:endParaRPr lang="en-US"/>
          </a:p>
        </p:txBody>
      </p:sp>
      <p:sp>
        <p:nvSpPr>
          <p:cNvPr id="4" name="Holder 4"/>
          <p:cNvSpPr>
            <a:spLocks noGrp="1"/>
          </p:cNvSpPr>
          <p:nvPr>
            <p:ph type="sldNum" sz="quarter" idx="7"/>
          </p:nvPr>
        </p:nvSpPr>
        <p:spPr/>
        <p:txBody>
          <a:bodyPr lIns="0" tIns="0" rIns="0" bIns="0"/>
          <a:lstStyle>
            <a:lvl1pPr>
              <a:defRPr sz="1400" b="1" i="0">
                <a:solidFill>
                  <a:schemeClr val="tx1"/>
                </a:solidFill>
                <a:latin typeface="Lucida Sans"/>
                <a:cs typeface="Lucida Sans"/>
              </a:defRPr>
            </a:lvl1pPr>
          </a:lstStyle>
          <a:p>
            <a:pPr marL="85090">
              <a:lnSpc>
                <a:spcPts val="1535"/>
              </a:lnSpc>
            </a:pPr>
            <a:fld id="{81D60167-4931-47E6-BA6A-407CBD079E47}" type="slidenum">
              <a:rPr spc="-135" dirty="0"/>
              <a:pPr marL="85090">
                <a:lnSpc>
                  <a:spcPts val="1535"/>
                </a:lnSpc>
              </a:pPr>
              <a:t>‹#›</a:t>
            </a:fld>
            <a:endParaRPr spc="-135"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6675" y="1152525"/>
            <a:ext cx="8020050" cy="24511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336675" y="3698875"/>
            <a:ext cx="8020050" cy="17002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726DABC-211E-4220-BFF0-B3430246C7BF}" type="datetimeFigureOut">
              <a:rPr lang="en-IN" smtClean="0"/>
              <a:t>26-01-2018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131251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726DABC-211E-4220-BFF0-B3430246C7BF}" type="datetimeFigureOut">
              <a:rPr lang="en-IN" smtClean="0"/>
              <a:t>26-01-2018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26599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755775"/>
            <a:ext cx="9221788" cy="2928938"/>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730250" y="4713288"/>
            <a:ext cx="9221788" cy="15398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26DABC-211E-4220-BFF0-B3430246C7BF}" type="datetimeFigureOut">
              <a:rPr lang="en-IN" smtClean="0"/>
              <a:t>26-01-2018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2959386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735013" y="1874838"/>
            <a:ext cx="4535487" cy="4467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422900" y="1874838"/>
            <a:ext cx="4535488" cy="4467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726DABC-211E-4220-BFF0-B3430246C7BF}" type="datetimeFigureOut">
              <a:rPr lang="en-IN" smtClean="0"/>
              <a:t>26-01-2018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B3CA34-8E39-4165-AE2A-1FBF5D44C3E5}" type="slidenum">
              <a:rPr lang="en-IN" smtClean="0"/>
              <a:t>‹#›</a:t>
            </a:fld>
            <a:endParaRPr lang="en-IN"/>
          </a:p>
        </p:txBody>
      </p:sp>
    </p:spTree>
    <p:extLst>
      <p:ext uri="{BB962C8B-B14F-4D97-AF65-F5344CB8AC3E}">
        <p14:creationId xmlns:p14="http://schemas.microsoft.com/office/powerpoint/2010/main" val="586584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284090" y="1196289"/>
            <a:ext cx="4125219" cy="543560"/>
          </a:xfrm>
          <a:prstGeom prst="rect">
            <a:avLst/>
          </a:prstGeom>
        </p:spPr>
        <p:txBody>
          <a:bodyPr wrap="square" lIns="0" tIns="0" rIns="0" bIns="0">
            <a:spAutoFit/>
          </a:bodyPr>
          <a:lstStyle>
            <a:lvl1pPr>
              <a:defRPr sz="1950" b="0" i="1">
                <a:solidFill>
                  <a:srgbClr val="005583"/>
                </a:solidFill>
                <a:latin typeface="Calibri"/>
                <a:cs typeface="Calibri"/>
              </a:defRPr>
            </a:lvl1pPr>
          </a:lstStyle>
          <a:p>
            <a:endParaRPr/>
          </a:p>
        </p:txBody>
      </p:sp>
      <p:sp>
        <p:nvSpPr>
          <p:cNvPr id="3" name="Holder 3"/>
          <p:cNvSpPr>
            <a:spLocks noGrp="1"/>
          </p:cNvSpPr>
          <p:nvPr>
            <p:ph type="body" idx="1"/>
          </p:nvPr>
        </p:nvSpPr>
        <p:spPr>
          <a:xfrm>
            <a:off x="1424570" y="1902993"/>
            <a:ext cx="7844259" cy="142684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635756" y="6549199"/>
            <a:ext cx="3421888" cy="35210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6549199"/>
            <a:ext cx="2459482" cy="35210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1/26/2018</a:t>
            </a:fld>
            <a:endParaRPr lang="en-US"/>
          </a:p>
        </p:txBody>
      </p:sp>
      <p:sp>
        <p:nvSpPr>
          <p:cNvPr id="6" name="Holder 6"/>
          <p:cNvSpPr>
            <a:spLocks noGrp="1"/>
          </p:cNvSpPr>
          <p:nvPr>
            <p:ph type="sldNum" sz="quarter" idx="7"/>
          </p:nvPr>
        </p:nvSpPr>
        <p:spPr>
          <a:xfrm>
            <a:off x="151928" y="6623301"/>
            <a:ext cx="255904" cy="206375"/>
          </a:xfrm>
          <a:prstGeom prst="rect">
            <a:avLst/>
          </a:prstGeom>
        </p:spPr>
        <p:txBody>
          <a:bodyPr wrap="square" lIns="0" tIns="0" rIns="0" bIns="0">
            <a:spAutoFit/>
          </a:bodyPr>
          <a:lstStyle>
            <a:lvl1pPr>
              <a:defRPr sz="1400" b="1" i="0">
                <a:solidFill>
                  <a:schemeClr val="tx1"/>
                </a:solidFill>
                <a:latin typeface="Lucida Sans"/>
                <a:cs typeface="Lucida Sans"/>
              </a:defRPr>
            </a:lvl1pPr>
          </a:lstStyle>
          <a:p>
            <a:pPr marL="85090">
              <a:lnSpc>
                <a:spcPts val="1535"/>
              </a:lnSpc>
            </a:pPr>
            <a:fld id="{81D60167-4931-47E6-BA6A-407CBD079E47}" type="slidenum">
              <a:rPr spc="-135" dirty="0"/>
              <a:pPr marL="85090">
                <a:lnSpc>
                  <a:spcPts val="1535"/>
                </a:lnSpc>
              </a:pPr>
              <a:t>‹#›</a:t>
            </a:fld>
            <a:endParaRPr spc="-13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13" y="374650"/>
            <a:ext cx="9223375" cy="1362075"/>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735013" y="1874838"/>
            <a:ext cx="92233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735013" y="6527800"/>
            <a:ext cx="2406650" cy="374650"/>
          </a:xfrm>
          <a:prstGeom prst="rect">
            <a:avLst/>
          </a:prstGeom>
        </p:spPr>
        <p:txBody>
          <a:bodyPr vert="horz" lIns="91440" tIns="45720" rIns="91440" bIns="45720" rtlCol="0" anchor="ctr"/>
          <a:lstStyle>
            <a:lvl1pPr algn="l">
              <a:defRPr sz="1200">
                <a:solidFill>
                  <a:schemeClr val="tx1">
                    <a:tint val="75000"/>
                  </a:schemeClr>
                </a:solidFill>
              </a:defRPr>
            </a:lvl1pPr>
          </a:lstStyle>
          <a:p>
            <a:fld id="{2726DABC-211E-4220-BFF0-B3430246C7BF}" type="datetimeFigureOut">
              <a:rPr lang="en-IN" smtClean="0"/>
              <a:t>26-01-2018</a:t>
            </a:fld>
            <a:endParaRPr lang="en-IN"/>
          </a:p>
        </p:txBody>
      </p:sp>
      <p:sp>
        <p:nvSpPr>
          <p:cNvPr id="5" name="Footer Placeholder 4"/>
          <p:cNvSpPr>
            <a:spLocks noGrp="1"/>
          </p:cNvSpPr>
          <p:nvPr>
            <p:ph type="ftr" sz="quarter" idx="3"/>
          </p:nvPr>
        </p:nvSpPr>
        <p:spPr>
          <a:xfrm>
            <a:off x="3541713" y="6527800"/>
            <a:ext cx="3609975" cy="3746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7551738" y="6527800"/>
            <a:ext cx="2406650" cy="374650"/>
          </a:xfrm>
          <a:prstGeom prst="rect">
            <a:avLst/>
          </a:prstGeom>
        </p:spPr>
        <p:txBody>
          <a:bodyPr vert="horz" lIns="91440" tIns="45720" rIns="91440" bIns="45720" rtlCol="0" anchor="ctr"/>
          <a:lstStyle>
            <a:lvl1pPr algn="r">
              <a:defRPr sz="1200">
                <a:solidFill>
                  <a:schemeClr val="tx1">
                    <a:tint val="75000"/>
                  </a:schemeClr>
                </a:solidFill>
              </a:defRPr>
            </a:lvl1pPr>
          </a:lstStyle>
          <a:p>
            <a:fld id="{14B3CA34-8E39-4165-AE2A-1FBF5D44C3E5}" type="slidenum">
              <a:rPr lang="en-IN" smtClean="0"/>
              <a:t>‹#›</a:t>
            </a:fld>
            <a:endParaRPr lang="en-IN"/>
          </a:p>
        </p:txBody>
      </p:sp>
    </p:spTree>
    <p:extLst>
      <p:ext uri="{BB962C8B-B14F-4D97-AF65-F5344CB8AC3E}">
        <p14:creationId xmlns:p14="http://schemas.microsoft.com/office/powerpoint/2010/main" val="218640719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13" y="374650"/>
            <a:ext cx="9223375" cy="1362075"/>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735013" y="1874838"/>
            <a:ext cx="92233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735013" y="6527800"/>
            <a:ext cx="2406650" cy="374650"/>
          </a:xfrm>
          <a:prstGeom prst="rect">
            <a:avLst/>
          </a:prstGeom>
        </p:spPr>
        <p:txBody>
          <a:bodyPr vert="horz" lIns="91440" tIns="45720" rIns="91440" bIns="45720" rtlCol="0" anchor="ctr"/>
          <a:lstStyle>
            <a:lvl1pPr algn="l">
              <a:defRPr sz="1200">
                <a:solidFill>
                  <a:schemeClr val="tx1">
                    <a:tint val="75000"/>
                  </a:schemeClr>
                </a:solidFill>
              </a:defRPr>
            </a:lvl1pPr>
          </a:lstStyle>
          <a:p>
            <a:fld id="{79C625F4-D150-471F-A9A0-19BB6BF50F7F}" type="datetimeFigureOut">
              <a:rPr lang="en-IN" smtClean="0"/>
              <a:t>26-01-2018</a:t>
            </a:fld>
            <a:endParaRPr lang="en-IN"/>
          </a:p>
        </p:txBody>
      </p:sp>
      <p:sp>
        <p:nvSpPr>
          <p:cNvPr id="5" name="Footer Placeholder 4"/>
          <p:cNvSpPr>
            <a:spLocks noGrp="1"/>
          </p:cNvSpPr>
          <p:nvPr>
            <p:ph type="ftr" sz="quarter" idx="3"/>
          </p:nvPr>
        </p:nvSpPr>
        <p:spPr>
          <a:xfrm>
            <a:off x="3541713" y="6527800"/>
            <a:ext cx="3609975" cy="3746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7551738" y="6527800"/>
            <a:ext cx="2406650" cy="374650"/>
          </a:xfrm>
          <a:prstGeom prst="rect">
            <a:avLst/>
          </a:prstGeom>
        </p:spPr>
        <p:txBody>
          <a:bodyPr vert="horz" lIns="91440" tIns="45720" rIns="91440" bIns="45720" rtlCol="0" anchor="ctr"/>
          <a:lstStyle>
            <a:lvl1pPr algn="r">
              <a:defRPr sz="1200">
                <a:solidFill>
                  <a:schemeClr val="tx1">
                    <a:tint val="75000"/>
                  </a:schemeClr>
                </a:solidFill>
              </a:defRPr>
            </a:lvl1pPr>
          </a:lstStyle>
          <a:p>
            <a:fld id="{37DFD2E5-8BAE-4C6E-B8C7-DBF128CEBA47}" type="slidenum">
              <a:rPr lang="en-IN" smtClean="0"/>
              <a:t>‹#›</a:t>
            </a:fld>
            <a:endParaRPr lang="en-IN"/>
          </a:p>
        </p:txBody>
      </p:sp>
    </p:spTree>
    <p:extLst>
      <p:ext uri="{BB962C8B-B14F-4D97-AF65-F5344CB8AC3E}">
        <p14:creationId xmlns:p14="http://schemas.microsoft.com/office/powerpoint/2010/main" val="62403600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13" y="374650"/>
            <a:ext cx="9223375" cy="1362075"/>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735013" y="1874838"/>
            <a:ext cx="92233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735013" y="6527800"/>
            <a:ext cx="2406650" cy="374650"/>
          </a:xfrm>
          <a:prstGeom prst="rect">
            <a:avLst/>
          </a:prstGeom>
        </p:spPr>
        <p:txBody>
          <a:bodyPr vert="horz" lIns="91440" tIns="45720" rIns="91440" bIns="45720" rtlCol="0" anchor="ctr"/>
          <a:lstStyle>
            <a:lvl1pPr algn="l">
              <a:defRPr sz="1200">
                <a:solidFill>
                  <a:schemeClr val="tx1">
                    <a:tint val="75000"/>
                  </a:schemeClr>
                </a:solidFill>
              </a:defRPr>
            </a:lvl1pPr>
          </a:lstStyle>
          <a:p>
            <a:fld id="{1941B4B7-DC3D-46B1-B8CD-97ECF57F6396}" type="datetimeFigureOut">
              <a:rPr lang="en-IN" smtClean="0"/>
              <a:t>26-01-2018</a:t>
            </a:fld>
            <a:endParaRPr lang="en-IN"/>
          </a:p>
        </p:txBody>
      </p:sp>
      <p:sp>
        <p:nvSpPr>
          <p:cNvPr id="5" name="Footer Placeholder 4"/>
          <p:cNvSpPr>
            <a:spLocks noGrp="1"/>
          </p:cNvSpPr>
          <p:nvPr>
            <p:ph type="ftr" sz="quarter" idx="3"/>
          </p:nvPr>
        </p:nvSpPr>
        <p:spPr>
          <a:xfrm>
            <a:off x="3541713" y="6527800"/>
            <a:ext cx="3609975" cy="3746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7551738" y="6527800"/>
            <a:ext cx="2406650" cy="374650"/>
          </a:xfrm>
          <a:prstGeom prst="rect">
            <a:avLst/>
          </a:prstGeom>
        </p:spPr>
        <p:txBody>
          <a:bodyPr vert="horz" lIns="91440" tIns="45720" rIns="91440" bIns="45720" rtlCol="0" anchor="ctr"/>
          <a:lstStyle>
            <a:lvl1pPr algn="r">
              <a:defRPr sz="1200">
                <a:solidFill>
                  <a:schemeClr val="tx1">
                    <a:tint val="75000"/>
                  </a:schemeClr>
                </a:solidFill>
              </a:defRPr>
            </a:lvl1pPr>
          </a:lstStyle>
          <a:p>
            <a:fld id="{5900A518-4B5D-4D81-A922-3C33ACC9CF66}" type="slidenum">
              <a:rPr lang="en-IN" smtClean="0"/>
              <a:t>‹#›</a:t>
            </a:fld>
            <a:endParaRPr lang="en-IN"/>
          </a:p>
        </p:txBody>
      </p:sp>
    </p:spTree>
    <p:extLst>
      <p:ext uri="{BB962C8B-B14F-4D97-AF65-F5344CB8AC3E}">
        <p14:creationId xmlns:p14="http://schemas.microsoft.com/office/powerpoint/2010/main" val="213731808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chart" Target="../charts/chart1.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5.jpeg"/><Relationship Id="rId7" Type="http://schemas.openxmlformats.org/officeDocument/2006/relationships/oleObject" Target="../embeddings/Microsoft_Excel_97-2003_Worksheet1.xls"/><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5.jpe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7.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6.png"/><Relationship Id="rId9" Type="http://schemas.openxmlformats.org/officeDocument/2006/relationships/image" Target="../media/image14.png"/><Relationship Id="rId14" Type="http://schemas.openxmlformats.org/officeDocument/2006/relationships/image" Target="../media/image19.pn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901" y="0"/>
            <a:ext cx="10515129" cy="7042149"/>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4"/>
          <p:cNvSpPr/>
          <p:nvPr/>
        </p:nvSpPr>
        <p:spPr>
          <a:xfrm>
            <a:off x="1568234" y="828421"/>
            <a:ext cx="3419475" cy="3419475"/>
          </a:xfrm>
          <a:custGeom>
            <a:avLst/>
            <a:gdLst/>
            <a:ahLst/>
            <a:cxnLst/>
            <a:rect l="l" t="t" r="r" b="b"/>
            <a:pathLst>
              <a:path w="3419475" h="3419475">
                <a:moveTo>
                  <a:pt x="1709635" y="0"/>
                </a:moveTo>
                <a:lnTo>
                  <a:pt x="1660960" y="679"/>
                </a:lnTo>
                <a:lnTo>
                  <a:pt x="1612621" y="2706"/>
                </a:lnTo>
                <a:lnTo>
                  <a:pt x="1564637" y="6062"/>
                </a:lnTo>
                <a:lnTo>
                  <a:pt x="1517026" y="10729"/>
                </a:lnTo>
                <a:lnTo>
                  <a:pt x="1469806" y="16689"/>
                </a:lnTo>
                <a:lnTo>
                  <a:pt x="1422995" y="23924"/>
                </a:lnTo>
                <a:lnTo>
                  <a:pt x="1376611" y="32416"/>
                </a:lnTo>
                <a:lnTo>
                  <a:pt x="1330672" y="42147"/>
                </a:lnTo>
                <a:lnTo>
                  <a:pt x="1285197" y="53100"/>
                </a:lnTo>
                <a:lnTo>
                  <a:pt x="1240203" y="65254"/>
                </a:lnTo>
                <a:lnTo>
                  <a:pt x="1195708" y="78594"/>
                </a:lnTo>
                <a:lnTo>
                  <a:pt x="1151730" y="93101"/>
                </a:lnTo>
                <a:lnTo>
                  <a:pt x="1108288" y="108756"/>
                </a:lnTo>
                <a:lnTo>
                  <a:pt x="1065399" y="125542"/>
                </a:lnTo>
                <a:lnTo>
                  <a:pt x="1023081" y="143440"/>
                </a:lnTo>
                <a:lnTo>
                  <a:pt x="981353" y="162433"/>
                </a:lnTo>
                <a:lnTo>
                  <a:pt x="940233" y="182503"/>
                </a:lnTo>
                <a:lnTo>
                  <a:pt x="899738" y="203631"/>
                </a:lnTo>
                <a:lnTo>
                  <a:pt x="859887" y="225800"/>
                </a:lnTo>
                <a:lnTo>
                  <a:pt x="820697" y="248992"/>
                </a:lnTo>
                <a:lnTo>
                  <a:pt x="782187" y="273187"/>
                </a:lnTo>
                <a:lnTo>
                  <a:pt x="744375" y="298369"/>
                </a:lnTo>
                <a:lnTo>
                  <a:pt x="707278" y="324520"/>
                </a:lnTo>
                <a:lnTo>
                  <a:pt x="670915" y="351620"/>
                </a:lnTo>
                <a:lnTo>
                  <a:pt x="635304" y="379653"/>
                </a:lnTo>
                <a:lnTo>
                  <a:pt x="600463" y="408600"/>
                </a:lnTo>
                <a:lnTo>
                  <a:pt x="566410" y="438443"/>
                </a:lnTo>
                <a:lnTo>
                  <a:pt x="533163" y="469165"/>
                </a:lnTo>
                <a:lnTo>
                  <a:pt x="500740" y="500746"/>
                </a:lnTo>
                <a:lnTo>
                  <a:pt x="469159" y="533170"/>
                </a:lnTo>
                <a:lnTo>
                  <a:pt x="438438" y="566417"/>
                </a:lnTo>
                <a:lnTo>
                  <a:pt x="408595" y="600471"/>
                </a:lnTo>
                <a:lnTo>
                  <a:pt x="379648" y="635312"/>
                </a:lnTo>
                <a:lnTo>
                  <a:pt x="351615" y="670923"/>
                </a:lnTo>
                <a:lnTo>
                  <a:pt x="324515" y="707286"/>
                </a:lnTo>
                <a:lnTo>
                  <a:pt x="298365" y="744383"/>
                </a:lnTo>
                <a:lnTo>
                  <a:pt x="273183" y="782196"/>
                </a:lnTo>
                <a:lnTo>
                  <a:pt x="248988" y="820706"/>
                </a:lnTo>
                <a:lnTo>
                  <a:pt x="225797" y="859896"/>
                </a:lnTo>
                <a:lnTo>
                  <a:pt x="203629" y="899748"/>
                </a:lnTo>
                <a:lnTo>
                  <a:pt x="182501" y="940243"/>
                </a:lnTo>
                <a:lnTo>
                  <a:pt x="162431" y="981364"/>
                </a:lnTo>
                <a:lnTo>
                  <a:pt x="143438" y="1023092"/>
                </a:lnTo>
                <a:lnTo>
                  <a:pt x="125540" y="1065410"/>
                </a:lnTo>
                <a:lnTo>
                  <a:pt x="108754" y="1108299"/>
                </a:lnTo>
                <a:lnTo>
                  <a:pt x="93099" y="1151741"/>
                </a:lnTo>
                <a:lnTo>
                  <a:pt x="78593" y="1195719"/>
                </a:lnTo>
                <a:lnTo>
                  <a:pt x="65253" y="1240214"/>
                </a:lnTo>
                <a:lnTo>
                  <a:pt x="53099" y="1285209"/>
                </a:lnTo>
                <a:lnTo>
                  <a:pt x="42147" y="1330684"/>
                </a:lnTo>
                <a:lnTo>
                  <a:pt x="32416" y="1376623"/>
                </a:lnTo>
                <a:lnTo>
                  <a:pt x="23924" y="1423007"/>
                </a:lnTo>
                <a:lnTo>
                  <a:pt x="16689" y="1469818"/>
                </a:lnTo>
                <a:lnTo>
                  <a:pt x="10729" y="1517038"/>
                </a:lnTo>
                <a:lnTo>
                  <a:pt x="6062" y="1564649"/>
                </a:lnTo>
                <a:lnTo>
                  <a:pt x="2706" y="1612633"/>
                </a:lnTo>
                <a:lnTo>
                  <a:pt x="679" y="1660972"/>
                </a:lnTo>
                <a:lnTo>
                  <a:pt x="0" y="1709648"/>
                </a:lnTo>
                <a:lnTo>
                  <a:pt x="679" y="1758324"/>
                </a:lnTo>
                <a:lnTo>
                  <a:pt x="2706" y="1806663"/>
                </a:lnTo>
                <a:lnTo>
                  <a:pt x="6062" y="1854647"/>
                </a:lnTo>
                <a:lnTo>
                  <a:pt x="10729" y="1902258"/>
                </a:lnTo>
                <a:lnTo>
                  <a:pt x="16689" y="1949478"/>
                </a:lnTo>
                <a:lnTo>
                  <a:pt x="23924" y="1996289"/>
                </a:lnTo>
                <a:lnTo>
                  <a:pt x="32416" y="2042673"/>
                </a:lnTo>
                <a:lnTo>
                  <a:pt x="42147" y="2088612"/>
                </a:lnTo>
                <a:lnTo>
                  <a:pt x="53099" y="2134088"/>
                </a:lnTo>
                <a:lnTo>
                  <a:pt x="65253" y="2179082"/>
                </a:lnTo>
                <a:lnTo>
                  <a:pt x="78593" y="2223577"/>
                </a:lnTo>
                <a:lnTo>
                  <a:pt x="93099" y="2267555"/>
                </a:lnTo>
                <a:lnTo>
                  <a:pt x="108754" y="2310997"/>
                </a:lnTo>
                <a:lnTo>
                  <a:pt x="125540" y="2353887"/>
                </a:lnTo>
                <a:lnTo>
                  <a:pt x="143438" y="2396204"/>
                </a:lnTo>
                <a:lnTo>
                  <a:pt x="162431" y="2437933"/>
                </a:lnTo>
                <a:lnTo>
                  <a:pt x="182501" y="2479053"/>
                </a:lnTo>
                <a:lnTo>
                  <a:pt x="203629" y="2519548"/>
                </a:lnTo>
                <a:lnTo>
                  <a:pt x="225797" y="2559400"/>
                </a:lnTo>
                <a:lnTo>
                  <a:pt x="248988" y="2598590"/>
                </a:lnTo>
                <a:lnTo>
                  <a:pt x="273183" y="2637100"/>
                </a:lnTo>
                <a:lnTo>
                  <a:pt x="298365" y="2674913"/>
                </a:lnTo>
                <a:lnTo>
                  <a:pt x="324515" y="2712010"/>
                </a:lnTo>
                <a:lnTo>
                  <a:pt x="351615" y="2748373"/>
                </a:lnTo>
                <a:lnTo>
                  <a:pt x="379648" y="2783984"/>
                </a:lnTo>
                <a:lnTo>
                  <a:pt x="408595" y="2818826"/>
                </a:lnTo>
                <a:lnTo>
                  <a:pt x="438438" y="2852879"/>
                </a:lnTo>
                <a:lnTo>
                  <a:pt x="469159" y="2886126"/>
                </a:lnTo>
                <a:lnTo>
                  <a:pt x="500740" y="2918550"/>
                </a:lnTo>
                <a:lnTo>
                  <a:pt x="533163" y="2950131"/>
                </a:lnTo>
                <a:lnTo>
                  <a:pt x="566410" y="2980853"/>
                </a:lnTo>
                <a:lnTo>
                  <a:pt x="600463" y="3010696"/>
                </a:lnTo>
                <a:lnTo>
                  <a:pt x="635304" y="3039643"/>
                </a:lnTo>
                <a:lnTo>
                  <a:pt x="670915" y="3067676"/>
                </a:lnTo>
                <a:lnTo>
                  <a:pt x="707278" y="3094777"/>
                </a:lnTo>
                <a:lnTo>
                  <a:pt x="744375" y="3120927"/>
                </a:lnTo>
                <a:lnTo>
                  <a:pt x="782187" y="3146109"/>
                </a:lnTo>
                <a:lnTo>
                  <a:pt x="820697" y="3170305"/>
                </a:lnTo>
                <a:lnTo>
                  <a:pt x="859887" y="3193496"/>
                </a:lnTo>
                <a:lnTo>
                  <a:pt x="899738" y="3215665"/>
                </a:lnTo>
                <a:lnTo>
                  <a:pt x="940233" y="3236793"/>
                </a:lnTo>
                <a:lnTo>
                  <a:pt x="981353" y="3256863"/>
                </a:lnTo>
                <a:lnTo>
                  <a:pt x="1023081" y="3275856"/>
                </a:lnTo>
                <a:lnTo>
                  <a:pt x="1065399" y="3293755"/>
                </a:lnTo>
                <a:lnTo>
                  <a:pt x="1108288" y="3310540"/>
                </a:lnTo>
                <a:lnTo>
                  <a:pt x="1151730" y="3326196"/>
                </a:lnTo>
                <a:lnTo>
                  <a:pt x="1195708" y="3340702"/>
                </a:lnTo>
                <a:lnTo>
                  <a:pt x="1240203" y="3354042"/>
                </a:lnTo>
                <a:lnTo>
                  <a:pt x="1285197" y="3366197"/>
                </a:lnTo>
                <a:lnTo>
                  <a:pt x="1330672" y="3377149"/>
                </a:lnTo>
                <a:lnTo>
                  <a:pt x="1376611" y="3386880"/>
                </a:lnTo>
                <a:lnTo>
                  <a:pt x="1422995" y="3395372"/>
                </a:lnTo>
                <a:lnTo>
                  <a:pt x="1469806" y="3402607"/>
                </a:lnTo>
                <a:lnTo>
                  <a:pt x="1517026" y="3408567"/>
                </a:lnTo>
                <a:lnTo>
                  <a:pt x="1564637" y="3413234"/>
                </a:lnTo>
                <a:lnTo>
                  <a:pt x="1612621" y="3416590"/>
                </a:lnTo>
                <a:lnTo>
                  <a:pt x="1660960" y="3418617"/>
                </a:lnTo>
                <a:lnTo>
                  <a:pt x="1709635" y="3419297"/>
                </a:lnTo>
                <a:lnTo>
                  <a:pt x="1758311" y="3418617"/>
                </a:lnTo>
                <a:lnTo>
                  <a:pt x="1806650" y="3416590"/>
                </a:lnTo>
                <a:lnTo>
                  <a:pt x="1854634" y="3413234"/>
                </a:lnTo>
                <a:lnTo>
                  <a:pt x="1902245" y="3408567"/>
                </a:lnTo>
                <a:lnTo>
                  <a:pt x="1949465" y="3402607"/>
                </a:lnTo>
                <a:lnTo>
                  <a:pt x="1996276" y="3395372"/>
                </a:lnTo>
                <a:lnTo>
                  <a:pt x="2042660" y="3386880"/>
                </a:lnTo>
                <a:lnTo>
                  <a:pt x="2088599" y="3377149"/>
                </a:lnTo>
                <a:lnTo>
                  <a:pt x="2134075" y="3366197"/>
                </a:lnTo>
                <a:lnTo>
                  <a:pt x="2179069" y="3354042"/>
                </a:lnTo>
                <a:lnTo>
                  <a:pt x="2223564" y="3340702"/>
                </a:lnTo>
                <a:lnTo>
                  <a:pt x="2267542" y="3326196"/>
                </a:lnTo>
                <a:lnTo>
                  <a:pt x="2310985" y="3310540"/>
                </a:lnTo>
                <a:lnTo>
                  <a:pt x="2353874" y="3293755"/>
                </a:lnTo>
                <a:lnTo>
                  <a:pt x="2396192" y="3275856"/>
                </a:lnTo>
                <a:lnTo>
                  <a:pt x="2437920" y="3256863"/>
                </a:lnTo>
                <a:lnTo>
                  <a:pt x="2479041" y="3236793"/>
                </a:lnTo>
                <a:lnTo>
                  <a:pt x="2519536" y="3215665"/>
                </a:lnTo>
                <a:lnTo>
                  <a:pt x="2559387" y="3193496"/>
                </a:lnTo>
                <a:lnTo>
                  <a:pt x="2598577" y="3170305"/>
                </a:lnTo>
                <a:lnTo>
                  <a:pt x="2637088" y="3146109"/>
                </a:lnTo>
                <a:lnTo>
                  <a:pt x="2674900" y="3120927"/>
                </a:lnTo>
                <a:lnTo>
                  <a:pt x="2711997" y="3094777"/>
                </a:lnTo>
                <a:lnTo>
                  <a:pt x="2748360" y="3067676"/>
                </a:lnTo>
                <a:lnTo>
                  <a:pt x="2783971" y="3039643"/>
                </a:lnTo>
                <a:lnTo>
                  <a:pt x="2818813" y="3010696"/>
                </a:lnTo>
                <a:lnTo>
                  <a:pt x="2852866" y="2980853"/>
                </a:lnTo>
                <a:lnTo>
                  <a:pt x="2886114" y="2950131"/>
                </a:lnTo>
                <a:lnTo>
                  <a:pt x="2918537" y="2918550"/>
                </a:lnTo>
                <a:lnTo>
                  <a:pt x="2950119" y="2886126"/>
                </a:lnTo>
                <a:lnTo>
                  <a:pt x="2980840" y="2852879"/>
                </a:lnTo>
                <a:lnTo>
                  <a:pt x="3010683" y="2818826"/>
                </a:lnTo>
                <a:lnTo>
                  <a:pt x="3039630" y="2783984"/>
                </a:lnTo>
                <a:lnTo>
                  <a:pt x="3067663" y="2748373"/>
                </a:lnTo>
                <a:lnTo>
                  <a:pt x="3094764" y="2712010"/>
                </a:lnTo>
                <a:lnTo>
                  <a:pt x="3120914" y="2674913"/>
                </a:lnTo>
                <a:lnTo>
                  <a:pt x="3146096" y="2637100"/>
                </a:lnTo>
                <a:lnTo>
                  <a:pt x="3170292" y="2598590"/>
                </a:lnTo>
                <a:lnTo>
                  <a:pt x="3193483" y="2559400"/>
                </a:lnTo>
                <a:lnTo>
                  <a:pt x="3215652" y="2519548"/>
                </a:lnTo>
                <a:lnTo>
                  <a:pt x="3236780" y="2479053"/>
                </a:lnTo>
                <a:lnTo>
                  <a:pt x="3256850" y="2437933"/>
                </a:lnTo>
                <a:lnTo>
                  <a:pt x="3275843" y="2396204"/>
                </a:lnTo>
                <a:lnTo>
                  <a:pt x="3293742" y="2353887"/>
                </a:lnTo>
                <a:lnTo>
                  <a:pt x="3310528" y="2310997"/>
                </a:lnTo>
                <a:lnTo>
                  <a:pt x="3326183" y="2267555"/>
                </a:lnTo>
                <a:lnTo>
                  <a:pt x="3340689" y="2223577"/>
                </a:lnTo>
                <a:lnTo>
                  <a:pt x="3354029" y="2179082"/>
                </a:lnTo>
                <a:lnTo>
                  <a:pt x="3366184" y="2134088"/>
                </a:lnTo>
                <a:lnTo>
                  <a:pt x="3377136" y="2088612"/>
                </a:lnTo>
                <a:lnTo>
                  <a:pt x="3386867" y="2042673"/>
                </a:lnTo>
                <a:lnTo>
                  <a:pt x="3395359" y="1996289"/>
                </a:lnTo>
                <a:lnTo>
                  <a:pt x="3402594" y="1949478"/>
                </a:lnTo>
                <a:lnTo>
                  <a:pt x="3408555" y="1902258"/>
                </a:lnTo>
                <a:lnTo>
                  <a:pt x="3413222" y="1854647"/>
                </a:lnTo>
                <a:lnTo>
                  <a:pt x="3416578" y="1806663"/>
                </a:lnTo>
                <a:lnTo>
                  <a:pt x="3418604" y="1758324"/>
                </a:lnTo>
                <a:lnTo>
                  <a:pt x="3419284" y="1709648"/>
                </a:lnTo>
                <a:lnTo>
                  <a:pt x="3418604" y="1660972"/>
                </a:lnTo>
                <a:lnTo>
                  <a:pt x="3416578" y="1612633"/>
                </a:lnTo>
                <a:lnTo>
                  <a:pt x="3413222" y="1564649"/>
                </a:lnTo>
                <a:lnTo>
                  <a:pt x="3408555" y="1517038"/>
                </a:lnTo>
                <a:lnTo>
                  <a:pt x="3402594" y="1469818"/>
                </a:lnTo>
                <a:lnTo>
                  <a:pt x="3395359" y="1423007"/>
                </a:lnTo>
                <a:lnTo>
                  <a:pt x="3386867" y="1376623"/>
                </a:lnTo>
                <a:lnTo>
                  <a:pt x="3377136" y="1330684"/>
                </a:lnTo>
                <a:lnTo>
                  <a:pt x="3366184" y="1285209"/>
                </a:lnTo>
                <a:lnTo>
                  <a:pt x="3354029" y="1240214"/>
                </a:lnTo>
                <a:lnTo>
                  <a:pt x="3340689" y="1195719"/>
                </a:lnTo>
                <a:lnTo>
                  <a:pt x="3326183" y="1151741"/>
                </a:lnTo>
                <a:lnTo>
                  <a:pt x="3310528" y="1108299"/>
                </a:lnTo>
                <a:lnTo>
                  <a:pt x="3293742" y="1065410"/>
                </a:lnTo>
                <a:lnTo>
                  <a:pt x="3275843" y="1023092"/>
                </a:lnTo>
                <a:lnTo>
                  <a:pt x="3256850" y="981364"/>
                </a:lnTo>
                <a:lnTo>
                  <a:pt x="3236780" y="940243"/>
                </a:lnTo>
                <a:lnTo>
                  <a:pt x="3215652" y="899748"/>
                </a:lnTo>
                <a:lnTo>
                  <a:pt x="3193483" y="859896"/>
                </a:lnTo>
                <a:lnTo>
                  <a:pt x="3170292" y="820706"/>
                </a:lnTo>
                <a:lnTo>
                  <a:pt x="3146096" y="782196"/>
                </a:lnTo>
                <a:lnTo>
                  <a:pt x="3120914" y="744383"/>
                </a:lnTo>
                <a:lnTo>
                  <a:pt x="3094764" y="707286"/>
                </a:lnTo>
                <a:lnTo>
                  <a:pt x="3067663" y="670923"/>
                </a:lnTo>
                <a:lnTo>
                  <a:pt x="3039630" y="635312"/>
                </a:lnTo>
                <a:lnTo>
                  <a:pt x="3010683" y="600471"/>
                </a:lnTo>
                <a:lnTo>
                  <a:pt x="2980840" y="566417"/>
                </a:lnTo>
                <a:lnTo>
                  <a:pt x="2950119" y="533170"/>
                </a:lnTo>
                <a:lnTo>
                  <a:pt x="2918537" y="500746"/>
                </a:lnTo>
                <a:lnTo>
                  <a:pt x="2886114" y="469165"/>
                </a:lnTo>
                <a:lnTo>
                  <a:pt x="2852866" y="438443"/>
                </a:lnTo>
                <a:lnTo>
                  <a:pt x="2818813" y="408600"/>
                </a:lnTo>
                <a:lnTo>
                  <a:pt x="2783971" y="379653"/>
                </a:lnTo>
                <a:lnTo>
                  <a:pt x="2748360" y="351620"/>
                </a:lnTo>
                <a:lnTo>
                  <a:pt x="2711997" y="324520"/>
                </a:lnTo>
                <a:lnTo>
                  <a:pt x="2674900" y="298369"/>
                </a:lnTo>
                <a:lnTo>
                  <a:pt x="2637088" y="273187"/>
                </a:lnTo>
                <a:lnTo>
                  <a:pt x="2598577" y="248992"/>
                </a:lnTo>
                <a:lnTo>
                  <a:pt x="2559387" y="225800"/>
                </a:lnTo>
                <a:lnTo>
                  <a:pt x="2519536" y="203631"/>
                </a:lnTo>
                <a:lnTo>
                  <a:pt x="2479041" y="182503"/>
                </a:lnTo>
                <a:lnTo>
                  <a:pt x="2437920" y="162433"/>
                </a:lnTo>
                <a:lnTo>
                  <a:pt x="2396192" y="143440"/>
                </a:lnTo>
                <a:lnTo>
                  <a:pt x="2353874" y="125542"/>
                </a:lnTo>
                <a:lnTo>
                  <a:pt x="2310985" y="108756"/>
                </a:lnTo>
                <a:lnTo>
                  <a:pt x="2267542" y="93101"/>
                </a:lnTo>
                <a:lnTo>
                  <a:pt x="2223564" y="78594"/>
                </a:lnTo>
                <a:lnTo>
                  <a:pt x="2179069" y="65254"/>
                </a:lnTo>
                <a:lnTo>
                  <a:pt x="2134075" y="53100"/>
                </a:lnTo>
                <a:lnTo>
                  <a:pt x="2088599" y="42147"/>
                </a:lnTo>
                <a:lnTo>
                  <a:pt x="2042660" y="32416"/>
                </a:lnTo>
                <a:lnTo>
                  <a:pt x="1996276" y="23924"/>
                </a:lnTo>
                <a:lnTo>
                  <a:pt x="1949465" y="16689"/>
                </a:lnTo>
                <a:lnTo>
                  <a:pt x="1902245" y="10729"/>
                </a:lnTo>
                <a:lnTo>
                  <a:pt x="1854634" y="6062"/>
                </a:lnTo>
                <a:lnTo>
                  <a:pt x="1806650" y="2706"/>
                </a:lnTo>
                <a:lnTo>
                  <a:pt x="1758311" y="679"/>
                </a:lnTo>
                <a:lnTo>
                  <a:pt x="1709635" y="0"/>
                </a:lnTo>
                <a:close/>
              </a:path>
            </a:pathLst>
          </a:custGeom>
          <a:solidFill>
            <a:srgbClr val="FFFFFF"/>
          </a:solidFill>
        </p:spPr>
        <p:txBody>
          <a:bodyPr wrap="square" lIns="0" tIns="0" rIns="0" bIns="0" rtlCol="0"/>
          <a:lstStyle/>
          <a:p>
            <a:endParaRPr/>
          </a:p>
        </p:txBody>
      </p:sp>
      <p:sp>
        <p:nvSpPr>
          <p:cNvPr id="7" name="object 7"/>
          <p:cNvSpPr/>
          <p:nvPr/>
        </p:nvSpPr>
        <p:spPr>
          <a:xfrm>
            <a:off x="1420215" y="554736"/>
            <a:ext cx="3846576" cy="3840479"/>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3514766" y="5045075"/>
            <a:ext cx="6022934" cy="641201"/>
          </a:xfrm>
          <a:prstGeom prst="rect">
            <a:avLst/>
          </a:prstGeom>
        </p:spPr>
        <p:txBody>
          <a:bodyPr vert="horz" wrap="square" lIns="0" tIns="0" rIns="0" bIns="0" rtlCol="0">
            <a:spAutoFit/>
          </a:bodyPr>
          <a:lstStyle/>
          <a:p>
            <a:pPr marL="12700">
              <a:lnSpc>
                <a:spcPct val="100000"/>
              </a:lnSpc>
            </a:pPr>
            <a:r>
              <a:rPr lang="en-US" sz="2500" b="1" spc="-130" dirty="0" smtClean="0">
                <a:solidFill>
                  <a:srgbClr val="00854A"/>
                </a:solidFill>
                <a:latin typeface="Trebuchet MS" pitchFamily="34" charset="0"/>
                <a:cs typeface="Lucida Sans"/>
              </a:rPr>
              <a:t>Mr.  Zainal </a:t>
            </a:r>
            <a:r>
              <a:rPr lang="en-US" sz="2500" b="1" spc="-130" dirty="0" err="1" smtClean="0">
                <a:solidFill>
                  <a:srgbClr val="00854A"/>
                </a:solidFill>
                <a:latin typeface="Trebuchet MS" pitchFamily="34" charset="0"/>
                <a:cs typeface="Lucida Sans"/>
              </a:rPr>
              <a:t>Abidin</a:t>
            </a:r>
            <a:r>
              <a:rPr lang="en-US" sz="2500" b="1" spc="-130" dirty="0" smtClean="0">
                <a:solidFill>
                  <a:srgbClr val="00854A"/>
                </a:solidFill>
                <a:latin typeface="Trebuchet MS" pitchFamily="34" charset="0"/>
                <a:cs typeface="Lucida Sans"/>
              </a:rPr>
              <a:t> </a:t>
            </a:r>
            <a:r>
              <a:rPr lang="en-US" sz="2500" b="1" spc="-130" dirty="0" err="1" smtClean="0">
                <a:solidFill>
                  <a:srgbClr val="00854A"/>
                </a:solidFill>
                <a:latin typeface="Trebuchet MS" pitchFamily="34" charset="0"/>
                <a:cs typeface="Lucida Sans"/>
              </a:rPr>
              <a:t>Mohd</a:t>
            </a:r>
            <a:r>
              <a:rPr lang="en-US" sz="2500" b="1" spc="-130" dirty="0" smtClean="0">
                <a:solidFill>
                  <a:srgbClr val="00854A"/>
                </a:solidFill>
                <a:latin typeface="Trebuchet MS" pitchFamily="34" charset="0"/>
                <a:cs typeface="Lucida Sans"/>
              </a:rPr>
              <a:t> </a:t>
            </a:r>
            <a:r>
              <a:rPr lang="en-US" sz="2500" b="1" spc="-130" dirty="0" err="1" smtClean="0">
                <a:solidFill>
                  <a:srgbClr val="00854A"/>
                </a:solidFill>
                <a:latin typeface="Trebuchet MS" pitchFamily="34" charset="0"/>
                <a:cs typeface="Lucida Sans"/>
              </a:rPr>
              <a:t>Kassim</a:t>
            </a:r>
            <a:r>
              <a:rPr lang="en-US" sz="2500" b="1" spc="-130" dirty="0" smtClean="0">
                <a:solidFill>
                  <a:srgbClr val="00854A"/>
                </a:solidFill>
                <a:latin typeface="Trebuchet MS" pitchFamily="34" charset="0"/>
                <a:cs typeface="Lucida Sans"/>
              </a:rPr>
              <a:t>, FIA</a:t>
            </a:r>
            <a:endParaRPr sz="2500" b="1" dirty="0">
              <a:latin typeface="Trebuchet MS" pitchFamily="34" charset="0"/>
              <a:cs typeface="Lucida Sans"/>
            </a:endParaRPr>
          </a:p>
          <a:p>
            <a:pPr marL="12700" marR="5080">
              <a:lnSpc>
                <a:spcPts val="1989"/>
              </a:lnSpc>
              <a:spcBef>
                <a:spcPts val="30"/>
              </a:spcBef>
            </a:pPr>
            <a:r>
              <a:rPr lang="en-US" b="1" spc="-60" dirty="0" smtClean="0">
                <a:solidFill>
                  <a:srgbClr val="939598"/>
                </a:solidFill>
                <a:latin typeface="Trebuchet MS" pitchFamily="34" charset="0"/>
                <a:cs typeface="Lucida Sans"/>
              </a:rPr>
              <a:t>Senior Partner</a:t>
            </a:r>
            <a:endParaRPr b="1" dirty="0">
              <a:latin typeface="Trebuchet MS" pitchFamily="34" charset="0"/>
              <a:cs typeface="Lucida Sans"/>
            </a:endParaRPr>
          </a:p>
        </p:txBody>
      </p:sp>
      <p:sp>
        <p:nvSpPr>
          <p:cNvPr id="9" name="object 9"/>
          <p:cNvSpPr/>
          <p:nvPr/>
        </p:nvSpPr>
        <p:spPr>
          <a:xfrm>
            <a:off x="4598593" y="3199536"/>
            <a:ext cx="6005830" cy="424180"/>
          </a:xfrm>
          <a:custGeom>
            <a:avLst/>
            <a:gdLst/>
            <a:ahLst/>
            <a:cxnLst/>
            <a:rect l="l" t="t" r="r" b="b"/>
            <a:pathLst>
              <a:path w="6005830" h="424179">
                <a:moveTo>
                  <a:pt x="6005245" y="0"/>
                </a:moveTo>
                <a:lnTo>
                  <a:pt x="256209" y="0"/>
                </a:lnTo>
                <a:lnTo>
                  <a:pt x="236128" y="45908"/>
                </a:lnTo>
                <a:lnTo>
                  <a:pt x="214754" y="91105"/>
                </a:lnTo>
                <a:lnTo>
                  <a:pt x="192110" y="135565"/>
                </a:lnTo>
                <a:lnTo>
                  <a:pt x="168220" y="179266"/>
                </a:lnTo>
                <a:lnTo>
                  <a:pt x="143106" y="222183"/>
                </a:lnTo>
                <a:lnTo>
                  <a:pt x="116793" y="264293"/>
                </a:lnTo>
                <a:lnTo>
                  <a:pt x="89302" y="305573"/>
                </a:lnTo>
                <a:lnTo>
                  <a:pt x="60657" y="345998"/>
                </a:lnTo>
                <a:lnTo>
                  <a:pt x="30882" y="385546"/>
                </a:lnTo>
                <a:lnTo>
                  <a:pt x="0" y="424192"/>
                </a:lnTo>
                <a:lnTo>
                  <a:pt x="6005245" y="424192"/>
                </a:lnTo>
                <a:lnTo>
                  <a:pt x="6005245" y="0"/>
                </a:lnTo>
                <a:close/>
              </a:path>
            </a:pathLst>
          </a:custGeom>
          <a:solidFill>
            <a:srgbClr val="00A650">
              <a:alpha val="34999"/>
            </a:srgbClr>
          </a:solidFill>
        </p:spPr>
        <p:txBody>
          <a:bodyPr wrap="square" lIns="0" tIns="0" rIns="0" bIns="0" rtlCol="0"/>
          <a:lstStyle/>
          <a:p>
            <a:endParaRPr/>
          </a:p>
        </p:txBody>
      </p:sp>
      <p:sp>
        <p:nvSpPr>
          <p:cNvPr id="10" name="object 10"/>
          <p:cNvSpPr/>
          <p:nvPr/>
        </p:nvSpPr>
        <p:spPr>
          <a:xfrm>
            <a:off x="4872520" y="1920633"/>
            <a:ext cx="5731510" cy="1234440"/>
          </a:xfrm>
          <a:custGeom>
            <a:avLst/>
            <a:gdLst/>
            <a:ahLst/>
            <a:cxnLst/>
            <a:rect l="l" t="t" r="r" b="b"/>
            <a:pathLst>
              <a:path w="5731509" h="1234439">
                <a:moveTo>
                  <a:pt x="5731319" y="0"/>
                </a:moveTo>
                <a:lnTo>
                  <a:pt x="0" y="0"/>
                </a:lnTo>
                <a:lnTo>
                  <a:pt x="16530" y="44491"/>
                </a:lnTo>
                <a:lnTo>
                  <a:pt x="31853" y="89554"/>
                </a:lnTo>
                <a:lnTo>
                  <a:pt x="45949" y="135169"/>
                </a:lnTo>
                <a:lnTo>
                  <a:pt x="58798" y="181317"/>
                </a:lnTo>
                <a:lnTo>
                  <a:pt x="70379" y="227979"/>
                </a:lnTo>
                <a:lnTo>
                  <a:pt x="80673" y="275135"/>
                </a:lnTo>
                <a:lnTo>
                  <a:pt x="89659" y="322766"/>
                </a:lnTo>
                <a:lnTo>
                  <a:pt x="97318" y="370852"/>
                </a:lnTo>
                <a:lnTo>
                  <a:pt x="103629" y="419374"/>
                </a:lnTo>
                <a:lnTo>
                  <a:pt x="108573" y="468313"/>
                </a:lnTo>
                <a:lnTo>
                  <a:pt x="112129" y="517649"/>
                </a:lnTo>
                <a:lnTo>
                  <a:pt x="114277" y="567363"/>
                </a:lnTo>
                <a:lnTo>
                  <a:pt x="114998" y="617435"/>
                </a:lnTo>
                <a:lnTo>
                  <a:pt x="114154" y="671624"/>
                </a:lnTo>
                <a:lnTo>
                  <a:pt x="111638" y="725390"/>
                </a:lnTo>
                <a:lnTo>
                  <a:pt x="107476" y="778709"/>
                </a:lnTo>
                <a:lnTo>
                  <a:pt x="101694" y="831557"/>
                </a:lnTo>
                <a:lnTo>
                  <a:pt x="94317" y="883910"/>
                </a:lnTo>
                <a:lnTo>
                  <a:pt x="85370" y="935742"/>
                </a:lnTo>
                <a:lnTo>
                  <a:pt x="74880" y="987029"/>
                </a:lnTo>
                <a:lnTo>
                  <a:pt x="62872" y="1037746"/>
                </a:lnTo>
                <a:lnTo>
                  <a:pt x="49370" y="1087869"/>
                </a:lnTo>
                <a:lnTo>
                  <a:pt x="34402" y="1137373"/>
                </a:lnTo>
                <a:lnTo>
                  <a:pt x="17991" y="1186234"/>
                </a:lnTo>
                <a:lnTo>
                  <a:pt x="165" y="1234427"/>
                </a:lnTo>
                <a:lnTo>
                  <a:pt x="5731319" y="1234427"/>
                </a:lnTo>
                <a:lnTo>
                  <a:pt x="5731319" y="0"/>
                </a:lnTo>
                <a:close/>
              </a:path>
            </a:pathLst>
          </a:custGeom>
          <a:solidFill>
            <a:srgbClr val="4196CE">
              <a:alpha val="34999"/>
            </a:srgbClr>
          </a:solidFill>
        </p:spPr>
        <p:txBody>
          <a:bodyPr wrap="square" lIns="0" tIns="0" rIns="0" bIns="0" rtlCol="0"/>
          <a:lstStyle/>
          <a:p>
            <a:endParaRPr/>
          </a:p>
        </p:txBody>
      </p:sp>
      <p:sp>
        <p:nvSpPr>
          <p:cNvPr id="11" name="object 11"/>
          <p:cNvSpPr txBox="1"/>
          <p:nvPr/>
        </p:nvSpPr>
        <p:spPr>
          <a:xfrm>
            <a:off x="5059812" y="1844675"/>
            <a:ext cx="5392288" cy="1682512"/>
          </a:xfrm>
          <a:prstGeom prst="rect">
            <a:avLst/>
          </a:prstGeom>
        </p:spPr>
        <p:txBody>
          <a:bodyPr vert="horz" wrap="square" lIns="0" tIns="0" rIns="0" bIns="0" rtlCol="0">
            <a:spAutoFit/>
          </a:bodyPr>
          <a:lstStyle/>
          <a:p>
            <a:pPr>
              <a:lnSpc>
                <a:spcPct val="100000"/>
              </a:lnSpc>
              <a:spcBef>
                <a:spcPts val="30"/>
              </a:spcBef>
            </a:pPr>
            <a:endParaRPr sz="1450" dirty="0">
              <a:latin typeface="Trebuchet MS" pitchFamily="34" charset="0"/>
              <a:cs typeface="Times New Roman"/>
            </a:endParaRPr>
          </a:p>
          <a:p>
            <a:pPr marL="12700">
              <a:lnSpc>
                <a:spcPts val="3775"/>
              </a:lnSpc>
            </a:pPr>
            <a:r>
              <a:rPr sz="3600" b="1" dirty="0">
                <a:solidFill>
                  <a:srgbClr val="005583"/>
                </a:solidFill>
                <a:latin typeface="Trebuchet MS" pitchFamily="34" charset="0"/>
                <a:cs typeface="Lucida Sans"/>
              </a:rPr>
              <a:t>19th Global</a:t>
            </a:r>
            <a:endParaRPr sz="3600" b="1" dirty="0">
              <a:latin typeface="Trebuchet MS" pitchFamily="34" charset="0"/>
              <a:cs typeface="Lucida Sans"/>
            </a:endParaRPr>
          </a:p>
          <a:p>
            <a:pPr marL="12700">
              <a:lnSpc>
                <a:spcPts val="3775"/>
              </a:lnSpc>
            </a:pPr>
            <a:r>
              <a:rPr sz="3600" b="1" dirty="0">
                <a:solidFill>
                  <a:srgbClr val="005583"/>
                </a:solidFill>
                <a:latin typeface="Trebuchet MS" pitchFamily="34" charset="0"/>
                <a:cs typeface="Lucida Sans"/>
              </a:rPr>
              <a:t>Conference of Actuaries</a:t>
            </a:r>
            <a:endParaRPr sz="3600" b="1" dirty="0">
              <a:latin typeface="Trebuchet MS" pitchFamily="34" charset="0"/>
              <a:cs typeface="Lucida Sans"/>
            </a:endParaRPr>
          </a:p>
          <a:p>
            <a:pPr marL="12700">
              <a:lnSpc>
                <a:spcPct val="100000"/>
              </a:lnSpc>
              <a:spcBef>
                <a:spcPts val="1805"/>
              </a:spcBef>
            </a:pPr>
            <a:r>
              <a:rPr sz="1650" b="1" dirty="0">
                <a:solidFill>
                  <a:srgbClr val="00854A"/>
                </a:solidFill>
                <a:latin typeface="Trebuchet MS" pitchFamily="34" charset="0"/>
                <a:cs typeface="Lucida Sans"/>
              </a:rPr>
              <a:t>30th – 31st January, 2018 | Mumbai, India</a:t>
            </a:r>
            <a:endParaRPr sz="1650" b="1" dirty="0">
              <a:latin typeface="Trebuchet MS" pitchFamily="34" charset="0"/>
              <a:cs typeface="Lucida Sans"/>
            </a:endParaRPr>
          </a:p>
        </p:txBody>
      </p:sp>
      <p:pic>
        <p:nvPicPr>
          <p:cNvPr id="13"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61338" y="320675"/>
            <a:ext cx="1685925" cy="13112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574365" y="1628487"/>
            <a:ext cx="814069" cy="292388"/>
          </a:xfrm>
          <a:prstGeom prst="rect">
            <a:avLst/>
          </a:prstGeom>
          <a:noFill/>
        </p:spPr>
        <p:txBody>
          <a:bodyPr wrap="none" rtlCol="0">
            <a:spAutoFit/>
          </a:bodyPr>
          <a:lstStyle/>
          <a:p>
            <a:r>
              <a:rPr lang="en-US" sz="1300" spc="-229" dirty="0" smtClean="0">
                <a:solidFill>
                  <a:srgbClr val="A7A9AC"/>
                </a:solidFill>
                <a:latin typeface="Trebuchet MS" pitchFamily="34" charset="0"/>
                <a:cs typeface="Lucida Sans"/>
              </a:rPr>
              <a:t>O</a:t>
            </a:r>
            <a:r>
              <a:rPr lang="en-US" sz="1300" spc="-60" dirty="0" smtClean="0">
                <a:solidFill>
                  <a:srgbClr val="A7A9AC"/>
                </a:solidFill>
                <a:latin typeface="Trebuchet MS" pitchFamily="34" charset="0"/>
                <a:cs typeface="Lucida Sans"/>
              </a:rPr>
              <a:t>r</a:t>
            </a:r>
            <a:r>
              <a:rPr lang="en-US" sz="1300" spc="-145" dirty="0" smtClean="0">
                <a:solidFill>
                  <a:srgbClr val="A7A9AC"/>
                </a:solidFill>
                <a:latin typeface="Trebuchet MS" pitchFamily="34" charset="0"/>
                <a:cs typeface="Lucida Sans"/>
              </a:rPr>
              <a:t>g</a:t>
            </a:r>
            <a:r>
              <a:rPr lang="en-US" sz="1300" spc="-80" dirty="0" smtClean="0">
                <a:solidFill>
                  <a:srgbClr val="A7A9AC"/>
                </a:solidFill>
                <a:latin typeface="Trebuchet MS" pitchFamily="34" charset="0"/>
                <a:cs typeface="Lucida Sans"/>
              </a:rPr>
              <a:t>a</a:t>
            </a:r>
            <a:r>
              <a:rPr lang="en-US" sz="1300" spc="-120" dirty="0" smtClean="0">
                <a:solidFill>
                  <a:srgbClr val="A7A9AC"/>
                </a:solidFill>
                <a:latin typeface="Trebuchet MS" pitchFamily="34" charset="0"/>
                <a:cs typeface="Lucida Sans"/>
              </a:rPr>
              <a:t>n</a:t>
            </a:r>
            <a:r>
              <a:rPr lang="en-US" sz="1300" spc="-80" dirty="0" smtClean="0">
                <a:solidFill>
                  <a:srgbClr val="A7A9AC"/>
                </a:solidFill>
                <a:latin typeface="Trebuchet MS" pitchFamily="34" charset="0"/>
                <a:cs typeface="Lucida Sans"/>
              </a:rPr>
              <a:t>i</a:t>
            </a:r>
            <a:r>
              <a:rPr lang="en-US" sz="1300" spc="-155" dirty="0" smtClean="0">
                <a:solidFill>
                  <a:srgbClr val="A7A9AC"/>
                </a:solidFill>
                <a:latin typeface="Trebuchet MS" pitchFamily="34" charset="0"/>
                <a:cs typeface="Lucida Sans"/>
              </a:rPr>
              <a:t>z</a:t>
            </a:r>
            <a:r>
              <a:rPr lang="en-US" sz="1300" spc="-65" dirty="0" smtClean="0">
                <a:solidFill>
                  <a:srgbClr val="A7A9AC"/>
                </a:solidFill>
                <a:latin typeface="Trebuchet MS" pitchFamily="34" charset="0"/>
                <a:cs typeface="Lucida Sans"/>
              </a:rPr>
              <a:t>e</a:t>
            </a:r>
            <a:r>
              <a:rPr lang="en-US" sz="1300" dirty="0" smtClean="0">
                <a:solidFill>
                  <a:srgbClr val="A7A9AC"/>
                </a:solidFill>
                <a:latin typeface="Trebuchet MS" pitchFamily="34" charset="0"/>
                <a:cs typeface="Lucida Sans"/>
              </a:rPr>
              <a:t>r</a:t>
            </a:r>
            <a:endParaRPr lang="en-US" sz="1300" dirty="0">
              <a:latin typeface="Trebuchet MS" pitchFamily="34" charset="0"/>
              <a:cs typeface="Lucida Sans"/>
            </a:endParaRPr>
          </a:p>
        </p:txBody>
      </p:sp>
      <p:sp>
        <p:nvSpPr>
          <p:cNvPr id="23" name="object 8"/>
          <p:cNvSpPr txBox="1"/>
          <p:nvPr/>
        </p:nvSpPr>
        <p:spPr>
          <a:xfrm>
            <a:off x="7632700" y="4359275"/>
            <a:ext cx="2743200" cy="276999"/>
          </a:xfrm>
          <a:prstGeom prst="rect">
            <a:avLst/>
          </a:prstGeom>
        </p:spPr>
        <p:txBody>
          <a:bodyPr vert="horz" wrap="square" lIns="0" tIns="0" rIns="0" bIns="0" rtlCol="0">
            <a:spAutoFit/>
          </a:bodyPr>
          <a:lstStyle/>
          <a:p>
            <a:pPr marL="12700" algn="ctr">
              <a:lnSpc>
                <a:spcPct val="100000"/>
              </a:lnSpc>
            </a:pPr>
            <a:endParaRPr b="1" dirty="0">
              <a:latin typeface="Trebuchet MS" pitchFamily="34" charset="0"/>
              <a:cs typeface="Lucida Sans"/>
            </a:endParaRPr>
          </a:p>
        </p:txBody>
      </p:sp>
      <p:pic>
        <p:nvPicPr>
          <p:cNvPr id="3074" name="Picture 1" descr="https://drive.google.com/a/actuarialpartners.com/uc?id=0BxdJMEjD34R6UkZHc18zaldSY1U&amp;export=downloa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5025" y="4615937"/>
            <a:ext cx="2679741" cy="157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89371"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1417857" y="2105165"/>
            <a:ext cx="6883801" cy="4878259"/>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r>
              <a:rPr lang="en-MY" altLang="en-US" dirty="0" smtClean="0"/>
              <a:t>Takaful </a:t>
            </a:r>
            <a:r>
              <a:rPr lang="en-MY" altLang="en-US" dirty="0"/>
              <a:t>products and pricing do not differ significantly to that available in insurance as:</a:t>
            </a:r>
          </a:p>
          <a:p>
            <a:pPr marL="742950" lvl="1" indent="-285750">
              <a:buClr>
                <a:srgbClr val="9DC700"/>
              </a:buClr>
              <a:buSzPct val="100000"/>
              <a:buFont typeface="Courier New" panose="02070309020205020404" pitchFamily="49" charset="0"/>
              <a:buChar char="o"/>
            </a:pPr>
            <a:r>
              <a:rPr lang="en-MY" altLang="en-US" sz="1700" dirty="0" smtClean="0"/>
              <a:t>Risk </a:t>
            </a:r>
            <a:r>
              <a:rPr lang="en-MY" altLang="en-US" sz="1700" dirty="0"/>
              <a:t>Based Capital solvency requirement for </a:t>
            </a:r>
            <a:r>
              <a:rPr lang="en-MY" altLang="en-US" sz="1700" dirty="0" err="1"/>
              <a:t>takaful</a:t>
            </a:r>
            <a:r>
              <a:rPr lang="en-MY" altLang="en-US" sz="1700" dirty="0"/>
              <a:t> and insurance are </a:t>
            </a:r>
            <a:r>
              <a:rPr lang="en-MY" altLang="en-US" sz="1700" dirty="0" smtClean="0"/>
              <a:t>similar</a:t>
            </a:r>
          </a:p>
          <a:p>
            <a:pPr marL="742950" lvl="1" indent="-285750">
              <a:buClr>
                <a:srgbClr val="9DC700"/>
              </a:buClr>
              <a:buSzPct val="100000"/>
              <a:buFont typeface="Courier New" panose="02070309020205020404" pitchFamily="49" charset="0"/>
              <a:buChar char="o"/>
            </a:pPr>
            <a:r>
              <a:rPr lang="en-MY" altLang="en-US" sz="1700" dirty="0" smtClean="0"/>
              <a:t>Takaful </a:t>
            </a:r>
            <a:r>
              <a:rPr lang="en-MY" altLang="en-US" sz="1700" dirty="0"/>
              <a:t>is still “sold” rather than “bought” and there is significant overlap in distribution channels for </a:t>
            </a:r>
            <a:r>
              <a:rPr lang="en-MY" altLang="en-US" sz="1700" dirty="0" err="1"/>
              <a:t>takaful</a:t>
            </a:r>
            <a:r>
              <a:rPr lang="en-MY" altLang="en-US" sz="1700" dirty="0"/>
              <a:t> and insurance. Similar </a:t>
            </a:r>
            <a:r>
              <a:rPr lang="en-MY" altLang="en-US" sz="1700" dirty="0" smtClean="0"/>
              <a:t>product features </a:t>
            </a:r>
            <a:r>
              <a:rPr lang="en-MY" altLang="en-US" sz="1700" dirty="0"/>
              <a:t>and pricing eases the distribution process. Takaful offered for those consumers that request for sharia compliant product.</a:t>
            </a:r>
          </a:p>
          <a:p>
            <a:pPr marL="742950" lvl="1" indent="-285750">
              <a:buClr>
                <a:srgbClr val="9DC700"/>
              </a:buClr>
              <a:buSzPct val="100000"/>
              <a:buFont typeface="Courier New" panose="02070309020205020404" pitchFamily="49" charset="0"/>
              <a:buChar char="o"/>
            </a:pPr>
            <a:endParaRPr lang="en-US" altLang="en-US" dirty="0"/>
          </a:p>
          <a:p>
            <a:pPr marL="285750" indent="-285750">
              <a:buClr>
                <a:srgbClr val="9DC700"/>
              </a:buClr>
              <a:buSzPct val="100000"/>
              <a:buFont typeface="Wingdings" panose="05000000000000000000" pitchFamily="2" charset="2"/>
              <a:buChar char="§"/>
            </a:pPr>
            <a:r>
              <a:rPr lang="en-MY" altLang="en-US" dirty="0" smtClean="0"/>
              <a:t>Major </a:t>
            </a:r>
            <a:r>
              <a:rPr lang="en-MY" altLang="en-US" dirty="0"/>
              <a:t>selling point for </a:t>
            </a:r>
            <a:r>
              <a:rPr lang="en-MY" altLang="en-US" dirty="0" err="1"/>
              <a:t>takaful</a:t>
            </a:r>
            <a:r>
              <a:rPr lang="en-MY" altLang="en-US" dirty="0"/>
              <a:t> (other than sharia compliant) is that it offers an experience refund if the </a:t>
            </a:r>
            <a:r>
              <a:rPr lang="en-MY" altLang="en-US" dirty="0" smtClean="0"/>
              <a:t>Participants’ </a:t>
            </a:r>
            <a:r>
              <a:rPr lang="en-MY" altLang="en-US" dirty="0"/>
              <a:t>Fund has a surplus. </a:t>
            </a:r>
          </a:p>
          <a:p>
            <a:pPr marL="285750" indent="-285750">
              <a:buClr>
                <a:srgbClr val="9DC700"/>
              </a:buClr>
              <a:buSzPct val="100000"/>
              <a:buFont typeface="Wingdings" panose="05000000000000000000" pitchFamily="2" charset="2"/>
              <a:buChar char="§"/>
            </a:pPr>
            <a:endParaRPr lang="en-MY" altLang="en-US" dirty="0" smtClean="0"/>
          </a:p>
          <a:p>
            <a:pPr marL="285750" indent="-285750">
              <a:buClr>
                <a:srgbClr val="9DC700"/>
              </a:buClr>
              <a:buSzPct val="100000"/>
              <a:buFont typeface="Wingdings" panose="05000000000000000000" pitchFamily="2" charset="2"/>
              <a:buChar char="§"/>
            </a:pPr>
            <a:r>
              <a:rPr lang="en-MY" altLang="en-US" dirty="0" smtClean="0"/>
              <a:t>Major </a:t>
            </a:r>
            <a:r>
              <a:rPr lang="en-MY" altLang="en-US" dirty="0"/>
              <a:t>weakness of </a:t>
            </a:r>
            <a:r>
              <a:rPr lang="en-MY" altLang="en-US" dirty="0" err="1"/>
              <a:t>takaful</a:t>
            </a:r>
            <a:r>
              <a:rPr lang="en-MY" altLang="en-US" dirty="0"/>
              <a:t> is the conflict between shareholders interest (who runs the company) and policyholders interest. This conflict can be “hidden” unlike insurance where the conflict is more apparent. </a:t>
            </a:r>
          </a:p>
          <a:p>
            <a:pPr marL="742950" lvl="1" indent="-285750">
              <a:buClr>
                <a:srgbClr val="9DC700"/>
              </a:buClr>
              <a:buSzPct val="100000"/>
              <a:buFont typeface="Courier New" panose="02070309020205020404" pitchFamily="49" charset="0"/>
              <a:buChar char="o"/>
            </a:pPr>
            <a:endParaRPr lang="en-US" altLang="en-US" dirty="0"/>
          </a:p>
        </p:txBody>
      </p:sp>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8" y="6623301"/>
            <a:ext cx="255904" cy="192360"/>
          </a:xfrm>
          <a:prstGeom prst="rect">
            <a:avLst/>
          </a:prstGeom>
        </p:spPr>
        <p:txBody>
          <a:bodyPr vert="horz" wrap="square" lIns="0" tIns="0" rIns="0" bIns="0" rtlCol="0">
            <a:spAutoFit/>
          </a:bodyPr>
          <a:lstStyle/>
          <a:p>
            <a:pPr marL="85090">
              <a:lnSpc>
                <a:spcPts val="1535"/>
              </a:lnSpc>
            </a:pPr>
            <a:r>
              <a:rPr lang="en-US" spc="-135" dirty="0" smtClean="0"/>
              <a:t>9</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833477"/>
            <a:ext cx="4815840" cy="276999"/>
          </a:xfrm>
          <a:prstGeom prst="rect">
            <a:avLst/>
          </a:prstGeom>
        </p:spPr>
        <p:txBody>
          <a:bodyPr vert="horz" wrap="square" lIns="0" tIns="0" rIns="0" bIns="0" rtlCol="0">
            <a:spAutoFit/>
          </a:bodyPr>
          <a:lstStyle/>
          <a:p>
            <a:pPr marL="12700">
              <a:lnSpc>
                <a:spcPct val="100000"/>
              </a:lnSpc>
            </a:pPr>
            <a:r>
              <a:rPr lang="en-US" altLang="en-US" b="1" dirty="0" smtClean="0">
                <a:solidFill>
                  <a:srgbClr val="FFFFFF"/>
                </a:solidFill>
                <a:latin typeface="Trebuchet MS" pitchFamily="34" charset="0"/>
              </a:rPr>
              <a:t>Malaysia’s experience with </a:t>
            </a:r>
            <a:r>
              <a:rPr lang="en-US" altLang="en-US" b="1" dirty="0">
                <a:solidFill>
                  <a:srgbClr val="FFFFFF"/>
                </a:solidFill>
                <a:latin typeface="Trebuchet MS" pitchFamily="34" charset="0"/>
              </a:rPr>
              <a:t>T</a:t>
            </a:r>
            <a:r>
              <a:rPr lang="en-US" altLang="en-US" b="1" dirty="0" smtClean="0">
                <a:solidFill>
                  <a:srgbClr val="FFFFFF"/>
                </a:solidFill>
                <a:latin typeface="Trebuchet MS" pitchFamily="34" charset="0"/>
              </a:rPr>
              <a:t>akaful</a:t>
            </a:r>
            <a:endParaRPr lang="en-US" b="1" dirty="0">
              <a:latin typeface="Trebuchet MS" pitchFamily="34" charset="0"/>
              <a:cs typeface="Lucida Sans"/>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endParaRPr sz="2100" baseline="1984" dirty="0">
              <a:latin typeface="Trebuchet MS" pitchFamily="34" charset="0"/>
              <a:cs typeface="Lucida Sans"/>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spTree>
    <p:extLst>
      <p:ext uri="{BB962C8B-B14F-4D97-AF65-F5344CB8AC3E}">
        <p14:creationId xmlns:p14="http://schemas.microsoft.com/office/powerpoint/2010/main" val="4004548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89371"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1424449" y="2464649"/>
            <a:ext cx="6572250" cy="261610"/>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endParaRPr lang="en-US" altLang="en-US" sz="1700" dirty="0"/>
          </a:p>
        </p:txBody>
      </p:sp>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8" y="6623301"/>
            <a:ext cx="470372" cy="192360"/>
          </a:xfrm>
          <a:prstGeom prst="rect">
            <a:avLst/>
          </a:prstGeom>
        </p:spPr>
        <p:txBody>
          <a:bodyPr vert="horz" wrap="square" lIns="0" tIns="0" rIns="0" bIns="0" rtlCol="0">
            <a:spAutoFit/>
          </a:bodyPr>
          <a:lstStyle/>
          <a:p>
            <a:pPr marL="85090">
              <a:lnSpc>
                <a:spcPts val="1535"/>
              </a:lnSpc>
            </a:pPr>
            <a:r>
              <a:rPr lang="en-US" spc="-135" dirty="0" smtClean="0"/>
              <a:t>10</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916508"/>
            <a:ext cx="4815840" cy="553998"/>
          </a:xfrm>
          <a:prstGeom prst="rect">
            <a:avLst/>
          </a:prstGeom>
        </p:spPr>
        <p:txBody>
          <a:bodyPr vert="horz" wrap="square" lIns="0" tIns="0" rIns="0" bIns="0" rtlCol="0">
            <a:spAutoFit/>
          </a:bodyPr>
          <a:lstStyle/>
          <a:p>
            <a:pPr marL="12700">
              <a:lnSpc>
                <a:spcPct val="100000"/>
              </a:lnSpc>
            </a:pPr>
            <a:r>
              <a:rPr lang="en-US" altLang="en-US" b="1" dirty="0" smtClean="0">
                <a:solidFill>
                  <a:srgbClr val="FFFFFF"/>
                </a:solidFill>
                <a:latin typeface="Trebuchet MS" pitchFamily="34" charset="0"/>
              </a:rPr>
              <a:t>How is </a:t>
            </a:r>
            <a:r>
              <a:rPr lang="en-US" altLang="en-US" b="1" dirty="0">
                <a:solidFill>
                  <a:srgbClr val="FFFFFF"/>
                </a:solidFill>
                <a:latin typeface="Trebuchet MS" pitchFamily="34" charset="0"/>
              </a:rPr>
              <a:t>T</a:t>
            </a:r>
            <a:r>
              <a:rPr lang="en-US" altLang="en-US" b="1" dirty="0" smtClean="0">
                <a:solidFill>
                  <a:srgbClr val="FFFFFF"/>
                </a:solidFill>
                <a:latin typeface="Trebuchet MS" pitchFamily="34" charset="0"/>
              </a:rPr>
              <a:t>akaful </a:t>
            </a:r>
            <a:r>
              <a:rPr lang="en-US" altLang="en-US" b="1" dirty="0" smtClean="0">
                <a:solidFill>
                  <a:srgbClr val="FFFFFF"/>
                </a:solidFill>
                <a:latin typeface="Trebuchet MS" pitchFamily="34" charset="0"/>
              </a:rPr>
              <a:t>faring in Malaysia?</a:t>
            </a:r>
            <a:r>
              <a:rPr lang="en-US" altLang="en-US" dirty="0"/>
              <a:t/>
            </a:r>
            <a:br>
              <a:rPr lang="en-US" altLang="en-US" dirty="0"/>
            </a:br>
            <a:endParaRPr lang="en-US" b="1" dirty="0">
              <a:latin typeface="Trebuchet MS" pitchFamily="34" charset="0"/>
              <a:cs typeface="Lucida Sans"/>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r>
              <a:rPr lang="en-US" sz="2100" b="1" baseline="1984" dirty="0" smtClean="0">
                <a:solidFill>
                  <a:srgbClr val="00854A"/>
                </a:solidFill>
                <a:latin typeface="Trebuchet MS" pitchFamily="34" charset="0"/>
                <a:cs typeface="Lucida Sans"/>
              </a:rPr>
              <a:t>Gross contributions</a:t>
            </a:r>
            <a:endParaRPr sz="2100" baseline="1984" dirty="0">
              <a:latin typeface="Trebuchet MS" pitchFamily="34" charset="0"/>
              <a:cs typeface="Lucida Sans"/>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sp>
        <p:nvSpPr>
          <p:cNvPr id="20" name="object 6"/>
          <p:cNvSpPr txBox="1"/>
          <p:nvPr/>
        </p:nvSpPr>
        <p:spPr>
          <a:xfrm>
            <a:off x="1460500" y="1996588"/>
            <a:ext cx="6572250" cy="1508105"/>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r>
              <a:rPr lang="en-GB" altLang="en-US" sz="1600" dirty="0" smtClean="0">
                <a:solidFill>
                  <a:srgbClr val="000000"/>
                </a:solidFill>
              </a:rPr>
              <a:t>Total </a:t>
            </a:r>
            <a:r>
              <a:rPr lang="en-GB" altLang="en-US" sz="1600" dirty="0">
                <a:solidFill>
                  <a:srgbClr val="000000"/>
                </a:solidFill>
              </a:rPr>
              <a:t>gross contribution* for Takaful is estimated at RM10.2 billion in 2016, an increase of 10% from RM9.3 billion in </a:t>
            </a:r>
            <a:r>
              <a:rPr lang="en-GB" altLang="en-US" sz="1600" dirty="0" smtClean="0">
                <a:solidFill>
                  <a:srgbClr val="000000"/>
                </a:solidFill>
              </a:rPr>
              <a:t>2015.</a:t>
            </a:r>
          </a:p>
          <a:p>
            <a:pPr marL="285750" indent="-285750">
              <a:buClr>
                <a:srgbClr val="9DC700"/>
              </a:buClr>
              <a:buSzPct val="100000"/>
              <a:buFont typeface="Wingdings" panose="05000000000000000000" pitchFamily="2" charset="2"/>
              <a:buChar char="§"/>
            </a:pPr>
            <a:endParaRPr lang="en-GB" altLang="en-US" sz="1600" dirty="0">
              <a:solidFill>
                <a:srgbClr val="000000"/>
              </a:solidFill>
            </a:endParaRPr>
          </a:p>
          <a:p>
            <a:pPr marL="285750" indent="-285750">
              <a:buClr>
                <a:srgbClr val="9DC700"/>
              </a:buClr>
              <a:buSzPct val="100000"/>
              <a:buFont typeface="Wingdings" panose="05000000000000000000" pitchFamily="2" charset="2"/>
              <a:buChar char="§"/>
            </a:pPr>
            <a:r>
              <a:rPr lang="en-GB" altLang="en-US" sz="1600" dirty="0" smtClean="0">
                <a:solidFill>
                  <a:srgbClr val="000000"/>
                </a:solidFill>
              </a:rPr>
              <a:t>The </a:t>
            </a:r>
            <a:r>
              <a:rPr lang="en-US" altLang="en-US" sz="1600" dirty="0">
                <a:solidFill>
                  <a:srgbClr val="000000"/>
                </a:solidFill>
              </a:rPr>
              <a:t>Compound Annual Growth Rate (CAGR) between 2010 and 2016 </a:t>
            </a:r>
            <a:r>
              <a:rPr lang="en-MY" altLang="en-US" sz="1600" dirty="0">
                <a:solidFill>
                  <a:srgbClr val="000000"/>
                </a:solidFill>
              </a:rPr>
              <a:t>is 10% for both General Takaful and Family Takaful.</a:t>
            </a:r>
            <a:endParaRPr lang="en-GB" altLang="en-US" sz="1600" dirty="0">
              <a:solidFill>
                <a:srgbClr val="000000"/>
              </a:solidFill>
            </a:endParaRPr>
          </a:p>
          <a:p>
            <a:pPr marL="285750" indent="-285750">
              <a:buClr>
                <a:srgbClr val="9DC700"/>
              </a:buClr>
              <a:buSzPct val="100000"/>
              <a:buFont typeface="Wingdings" panose="05000000000000000000" pitchFamily="2" charset="2"/>
              <a:buChar char="§"/>
            </a:pPr>
            <a:endParaRPr lang="en-US" altLang="en-US" dirty="0"/>
          </a:p>
        </p:txBody>
      </p:sp>
      <p:graphicFrame>
        <p:nvGraphicFramePr>
          <p:cNvPr id="27" name="Chart 26"/>
          <p:cNvGraphicFramePr>
            <a:graphicFrameLocks/>
          </p:cNvGraphicFramePr>
          <p:nvPr>
            <p:extLst>
              <p:ext uri="{D42A27DB-BD31-4B8C-83A1-F6EECF244321}">
                <p14:modId xmlns:p14="http://schemas.microsoft.com/office/powerpoint/2010/main" val="3551127183"/>
              </p:ext>
            </p:extLst>
          </p:nvPr>
        </p:nvGraphicFramePr>
        <p:xfrm>
          <a:off x="1759390" y="2971570"/>
          <a:ext cx="6385631" cy="283550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4266248920"/>
              </p:ext>
            </p:extLst>
          </p:nvPr>
        </p:nvGraphicFramePr>
        <p:xfrm>
          <a:off x="1917700" y="5856299"/>
          <a:ext cx="5504078" cy="647700"/>
        </p:xfrm>
        <a:graphic>
          <a:graphicData uri="http://schemas.openxmlformats.org/drawingml/2006/table">
            <a:tbl>
              <a:tblPr firstRow="1" firstCol="1" lastRow="1"/>
              <a:tblGrid>
                <a:gridCol w="1587103"/>
                <a:gridCol w="1298286"/>
                <a:gridCol w="1031586"/>
                <a:gridCol w="1587103"/>
              </a:tblGrid>
              <a:tr h="323850">
                <a:tc>
                  <a:txBody>
                    <a:bodyPr/>
                    <a:lstStyle/>
                    <a:p>
                      <a:pPr algn="ctr">
                        <a:lnSpc>
                          <a:spcPct val="115000"/>
                        </a:lnSpc>
                        <a:spcAft>
                          <a:spcPts val="0"/>
                        </a:spcAft>
                      </a:pPr>
                      <a:endParaRPr lang="en-MY" sz="1100" dirty="0">
                        <a:effectLst/>
                        <a:latin typeface="Calibri"/>
                        <a:ea typeface="Calibri"/>
                        <a:cs typeface="Times New Roman"/>
                      </a:endParaRPr>
                    </a:p>
                  </a:txBody>
                  <a:tcPr marL="43512" marR="43512" marT="0" marB="0" anchor="ctr">
                    <a:lnL>
                      <a:noFill/>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GB" sz="1100" b="1" dirty="0" smtClean="0">
                          <a:solidFill>
                            <a:schemeClr val="bg1"/>
                          </a:solidFill>
                          <a:effectLst/>
                          <a:latin typeface="Arial"/>
                          <a:ea typeface="Times New Roman"/>
                          <a:cs typeface="Times New Roman"/>
                        </a:rPr>
                        <a:t>General Business</a:t>
                      </a:r>
                      <a:endParaRPr lang="en-MY" sz="1100" dirty="0">
                        <a:solidFill>
                          <a:schemeClr val="bg1"/>
                        </a:solidFill>
                        <a:effectLst/>
                        <a:latin typeface="Calibri"/>
                        <a:ea typeface="Calibri"/>
                        <a:cs typeface="Times New Roman"/>
                      </a:endParaRPr>
                    </a:p>
                  </a:txBody>
                  <a:tcPr marL="43512" marR="435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B63D"/>
                    </a:solidFill>
                  </a:tcPr>
                </a:tc>
                <a:tc>
                  <a:txBody>
                    <a:bodyPr/>
                    <a:lstStyle/>
                    <a:p>
                      <a:pPr algn="ctr">
                        <a:lnSpc>
                          <a:spcPct val="115000"/>
                        </a:lnSpc>
                        <a:spcAft>
                          <a:spcPts val="0"/>
                        </a:spcAft>
                      </a:pPr>
                      <a:r>
                        <a:rPr lang="en-GB" sz="1100" b="1" dirty="0" smtClean="0">
                          <a:solidFill>
                            <a:schemeClr val="bg1"/>
                          </a:solidFill>
                          <a:effectLst/>
                          <a:latin typeface="+mn-lt"/>
                          <a:ea typeface="Times New Roman"/>
                          <a:cs typeface="Times New Roman"/>
                        </a:rPr>
                        <a:t>Family Business</a:t>
                      </a:r>
                      <a:endParaRPr lang="en-MY" sz="1100" dirty="0">
                        <a:solidFill>
                          <a:schemeClr val="bg1"/>
                        </a:solidFill>
                        <a:effectLst/>
                        <a:latin typeface="Calibri"/>
                        <a:ea typeface="Calibri"/>
                        <a:cs typeface="Times New Roman"/>
                      </a:endParaRPr>
                    </a:p>
                  </a:txBody>
                  <a:tcPr marL="43512" marR="435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lnSpc>
                          <a:spcPct val="115000"/>
                        </a:lnSpc>
                        <a:spcAft>
                          <a:spcPts val="0"/>
                        </a:spcAft>
                      </a:pPr>
                      <a:r>
                        <a:rPr lang="en-US" sz="1100" b="1" dirty="0" smtClean="0">
                          <a:solidFill>
                            <a:schemeClr val="tx1"/>
                          </a:solidFill>
                          <a:effectLst/>
                          <a:latin typeface="+mj-lt"/>
                          <a:ea typeface="Calibri"/>
                          <a:cs typeface="Times New Roman"/>
                        </a:rPr>
                        <a:t>Total</a:t>
                      </a:r>
                      <a:r>
                        <a:rPr lang="en-US" sz="1100" b="1" baseline="0" dirty="0" smtClean="0">
                          <a:solidFill>
                            <a:schemeClr val="tx1"/>
                          </a:solidFill>
                          <a:effectLst/>
                          <a:latin typeface="+mj-lt"/>
                          <a:ea typeface="Calibri"/>
                          <a:cs typeface="Times New Roman"/>
                        </a:rPr>
                        <a:t> </a:t>
                      </a:r>
                      <a:r>
                        <a:rPr lang="en-US" sz="1100" b="1" dirty="0" smtClean="0">
                          <a:solidFill>
                            <a:schemeClr val="tx1"/>
                          </a:solidFill>
                          <a:effectLst/>
                          <a:latin typeface="+mj-lt"/>
                          <a:ea typeface="Calibri"/>
                          <a:cs typeface="Times New Roman"/>
                        </a:rPr>
                        <a:t>Takaful Business</a:t>
                      </a:r>
                      <a:endParaRPr lang="en-MY" sz="1100" b="1" dirty="0">
                        <a:solidFill>
                          <a:schemeClr val="tx1"/>
                        </a:solidFill>
                        <a:effectLst/>
                        <a:latin typeface="+mj-lt"/>
                        <a:ea typeface="Calibri"/>
                        <a:cs typeface="Times New Roman"/>
                      </a:endParaRPr>
                    </a:p>
                  </a:txBody>
                  <a:tcPr marL="43512" marR="43512" marT="0" marB="0" anchor="ctr">
                    <a:lnL w="12700" cap="flat" cmpd="sng" algn="ctr">
                      <a:solidFill>
                        <a:schemeClr val="tx1"/>
                      </a:solidFill>
                      <a:prstDash val="solid"/>
                      <a:round/>
                      <a:headEnd type="none" w="med" len="med"/>
                      <a:tailEnd type="none" w="med" len="med"/>
                    </a:lnL>
                    <a:lnR>
                      <a:noFill/>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3850">
                <a:tc>
                  <a:txBody>
                    <a:bodyPr/>
                    <a:lstStyle/>
                    <a:p>
                      <a:pPr algn="ctr">
                        <a:lnSpc>
                          <a:spcPct val="115000"/>
                        </a:lnSpc>
                        <a:spcAft>
                          <a:spcPts val="0"/>
                        </a:spcAft>
                      </a:pPr>
                      <a:r>
                        <a:rPr lang="en-US" sz="1100" b="1" dirty="0" smtClean="0">
                          <a:effectLst/>
                          <a:latin typeface="Calibri"/>
                          <a:ea typeface="Calibri"/>
                          <a:cs typeface="Times New Roman"/>
                        </a:rPr>
                        <a:t>2010 – 2016 CAGR</a:t>
                      </a:r>
                      <a:endParaRPr lang="en-MY" sz="1100" b="1" dirty="0">
                        <a:effectLst/>
                        <a:latin typeface="Calibri"/>
                        <a:ea typeface="Calibri"/>
                        <a:cs typeface="Times New Roman"/>
                      </a:endParaRPr>
                    </a:p>
                  </a:txBody>
                  <a:tcPr marL="43512" marR="43512" marT="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en-GB" sz="1100" b="1" dirty="0" smtClean="0">
                          <a:effectLst/>
                          <a:latin typeface="Arial"/>
                          <a:ea typeface="Times New Roman"/>
                          <a:cs typeface="Times New Roman"/>
                        </a:rPr>
                        <a:t>10%</a:t>
                      </a:r>
                      <a:endParaRPr lang="en-MY" sz="1100" b="1" dirty="0">
                        <a:effectLst/>
                        <a:latin typeface="Calibri"/>
                        <a:ea typeface="Calibri"/>
                        <a:cs typeface="Times New Roman"/>
                      </a:endParaRPr>
                    </a:p>
                  </a:txBody>
                  <a:tcPr marL="43512" marR="435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en-GB" sz="1100" b="1" dirty="0" smtClean="0">
                          <a:effectLst/>
                          <a:latin typeface="Arial"/>
                          <a:ea typeface="Times New Roman"/>
                          <a:cs typeface="Times New Roman"/>
                        </a:rPr>
                        <a:t>10%</a:t>
                      </a:r>
                      <a:endParaRPr lang="en-MY" sz="1100" b="1" dirty="0">
                        <a:effectLst/>
                        <a:latin typeface="Calibri"/>
                        <a:ea typeface="Calibri"/>
                        <a:cs typeface="Times New Roman"/>
                      </a:endParaRPr>
                    </a:p>
                  </a:txBody>
                  <a:tcPr marL="43512" marR="435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en-US" sz="1100" b="1" kern="1200" dirty="0" smtClean="0">
                          <a:solidFill>
                            <a:schemeClr val="tx1"/>
                          </a:solidFill>
                          <a:effectLst/>
                          <a:latin typeface="Arial"/>
                          <a:ea typeface="Times New Roman"/>
                          <a:cs typeface="Times New Roman"/>
                        </a:rPr>
                        <a:t>10%</a:t>
                      </a:r>
                      <a:endParaRPr lang="en-MY" sz="1100" b="1" kern="1200" dirty="0">
                        <a:solidFill>
                          <a:schemeClr val="tx1"/>
                        </a:solidFill>
                        <a:effectLst/>
                        <a:latin typeface="Arial"/>
                        <a:ea typeface="Times New Roman"/>
                        <a:cs typeface="Times New Roman"/>
                      </a:endParaRPr>
                    </a:p>
                  </a:txBody>
                  <a:tcPr marL="43512" marR="43512"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29" name="Text Box 4"/>
          <p:cNvSpPr txBox="1">
            <a:spLocks noChangeArrowheads="1"/>
          </p:cNvSpPr>
          <p:nvPr/>
        </p:nvSpPr>
        <p:spPr bwMode="auto">
          <a:xfrm>
            <a:off x="1736725" y="6479626"/>
            <a:ext cx="601980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spcBef>
                <a:spcPct val="50000"/>
              </a:spcBef>
              <a:buClrTx/>
              <a:buSzTx/>
              <a:buFontTx/>
              <a:buNone/>
            </a:pPr>
            <a:r>
              <a:rPr lang="en-GB" altLang="en-US" sz="1000" dirty="0">
                <a:solidFill>
                  <a:srgbClr val="000000"/>
                </a:solidFill>
              </a:rPr>
              <a:t>* Total gross contribution from Family Takaful includes new business and inforce contributions.</a:t>
            </a:r>
          </a:p>
          <a:p>
            <a:pPr>
              <a:spcBef>
                <a:spcPct val="50000"/>
              </a:spcBef>
              <a:buClrTx/>
              <a:buSzTx/>
              <a:buFontTx/>
              <a:buNone/>
            </a:pPr>
            <a:r>
              <a:rPr lang="en-GB" altLang="en-US" sz="1000" dirty="0">
                <a:solidFill>
                  <a:srgbClr val="000000"/>
                </a:solidFill>
              </a:rPr>
              <a:t>Source: Actuarial Partners’ analysis of ISM Statistical Bulletin and ISM Statistical Yearbook</a:t>
            </a:r>
          </a:p>
        </p:txBody>
      </p:sp>
    </p:spTree>
    <p:extLst>
      <p:ext uri="{BB962C8B-B14F-4D97-AF65-F5344CB8AC3E}">
        <p14:creationId xmlns:p14="http://schemas.microsoft.com/office/powerpoint/2010/main" val="48472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88238" y="6536459"/>
            <a:ext cx="457861"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7" y="6623301"/>
            <a:ext cx="394171" cy="192360"/>
          </a:xfrm>
          <a:prstGeom prst="rect">
            <a:avLst/>
          </a:prstGeom>
        </p:spPr>
        <p:txBody>
          <a:bodyPr vert="horz" wrap="square" lIns="0" tIns="0" rIns="0" bIns="0" rtlCol="0">
            <a:spAutoFit/>
          </a:bodyPr>
          <a:lstStyle/>
          <a:p>
            <a:pPr marL="85090">
              <a:lnSpc>
                <a:spcPts val="1535"/>
              </a:lnSpc>
            </a:pPr>
            <a:r>
              <a:rPr lang="en-US" spc="-135" dirty="0" smtClean="0"/>
              <a:t>11</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916508"/>
            <a:ext cx="4815840" cy="276999"/>
          </a:xfrm>
          <a:prstGeom prst="rect">
            <a:avLst/>
          </a:prstGeom>
        </p:spPr>
        <p:txBody>
          <a:bodyPr vert="horz" wrap="square" lIns="0" tIns="0" rIns="0" bIns="0" rtlCol="0">
            <a:spAutoFit/>
          </a:bodyPr>
          <a:lstStyle/>
          <a:p>
            <a:pPr marL="12700">
              <a:lnSpc>
                <a:spcPct val="100000"/>
              </a:lnSpc>
            </a:pPr>
            <a:r>
              <a:rPr lang="en-US" b="1" dirty="0" smtClean="0">
                <a:solidFill>
                  <a:srgbClr val="FFFFFF"/>
                </a:solidFill>
                <a:latin typeface="Trebuchet MS" pitchFamily="34" charset="0"/>
                <a:cs typeface="Lucida Sans"/>
              </a:rPr>
              <a:t>How is </a:t>
            </a:r>
            <a:r>
              <a:rPr lang="en-US" b="1" dirty="0">
                <a:solidFill>
                  <a:srgbClr val="FFFFFF"/>
                </a:solidFill>
                <a:latin typeface="Trebuchet MS" pitchFamily="34" charset="0"/>
                <a:cs typeface="Lucida Sans"/>
              </a:rPr>
              <a:t>T</a:t>
            </a:r>
            <a:r>
              <a:rPr lang="en-US" b="1" dirty="0" smtClean="0">
                <a:solidFill>
                  <a:srgbClr val="FFFFFF"/>
                </a:solidFill>
                <a:latin typeface="Trebuchet MS" pitchFamily="34" charset="0"/>
                <a:cs typeface="Lucida Sans"/>
              </a:rPr>
              <a:t>akaful </a:t>
            </a:r>
            <a:r>
              <a:rPr lang="en-US" b="1" dirty="0" smtClean="0">
                <a:solidFill>
                  <a:srgbClr val="FFFFFF"/>
                </a:solidFill>
                <a:latin typeface="Trebuchet MS" pitchFamily="34" charset="0"/>
                <a:cs typeface="Lucida Sans"/>
              </a:rPr>
              <a:t>faring in Malaysia?</a:t>
            </a:r>
            <a:endParaRPr lang="en-US" b="1" dirty="0">
              <a:latin typeface="Trebuchet MS" pitchFamily="34" charset="0"/>
              <a:cs typeface="Lucida Sans"/>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699" y="1387475"/>
            <a:ext cx="3842867"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r>
              <a:rPr lang="en-US" sz="2100" b="1" baseline="1984" dirty="0" smtClean="0">
                <a:solidFill>
                  <a:srgbClr val="00854A"/>
                </a:solidFill>
                <a:latin typeface="Trebuchet MS" pitchFamily="34" charset="0"/>
                <a:cs typeface="Lucida Sans"/>
              </a:rPr>
              <a:t>Malaysia’s insurance </a:t>
            </a:r>
            <a:r>
              <a:rPr lang="en-US" sz="2100" b="1" baseline="1984" dirty="0" err="1" smtClean="0">
                <a:solidFill>
                  <a:srgbClr val="00854A"/>
                </a:solidFill>
                <a:latin typeface="Trebuchet MS" pitchFamily="34" charset="0"/>
                <a:cs typeface="Lucida Sans"/>
              </a:rPr>
              <a:t>takaful</a:t>
            </a:r>
            <a:r>
              <a:rPr lang="en-US" sz="2100" b="1" baseline="1984" dirty="0" smtClean="0">
                <a:solidFill>
                  <a:srgbClr val="00854A"/>
                </a:solidFill>
                <a:latin typeface="Trebuchet MS" pitchFamily="34" charset="0"/>
                <a:cs typeface="Lucida Sans"/>
              </a:rPr>
              <a:t> and GDP growth</a:t>
            </a:r>
            <a:endParaRPr sz="2100" baseline="1984" dirty="0">
              <a:latin typeface="Trebuchet MS" pitchFamily="34" charset="0"/>
              <a:cs typeface="Lucida Sans"/>
            </a:endParaRPr>
          </a:p>
        </p:txBody>
      </p:sp>
      <p:pic>
        <p:nvPicPr>
          <p:cNvPr id="23" name="Picture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pic>
        <p:nvPicPr>
          <p:cNvPr id="2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0500" y="2073275"/>
            <a:ext cx="6400800" cy="3395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TextBox 23"/>
          <p:cNvSpPr txBox="1"/>
          <p:nvPr/>
        </p:nvSpPr>
        <p:spPr>
          <a:xfrm>
            <a:off x="1460500" y="5474781"/>
            <a:ext cx="3889250" cy="1446550"/>
          </a:xfrm>
          <a:prstGeom prst="rect">
            <a:avLst/>
          </a:prstGeom>
          <a:noFill/>
        </p:spPr>
        <p:txBody>
          <a:bodyPr wrap="square">
            <a:spAutoFit/>
          </a:bodyPr>
          <a:lstStyle/>
          <a:p>
            <a:pPr>
              <a:defRPr/>
            </a:pPr>
            <a:r>
              <a:rPr lang="en-US" sz="1100" dirty="0"/>
              <a:t>Source:</a:t>
            </a:r>
          </a:p>
          <a:p>
            <a:pPr marL="171450" indent="-171450">
              <a:buFont typeface="Arial" panose="020B0604020202020204" pitchFamily="34" charset="0"/>
              <a:buChar char="•"/>
              <a:defRPr/>
            </a:pPr>
            <a:r>
              <a:rPr lang="en-US" sz="1100" i="1" dirty="0"/>
              <a:t>Economic Outlook Database April 2015, International Monetary Fund;</a:t>
            </a:r>
          </a:p>
          <a:p>
            <a:pPr marL="171450" indent="-171450">
              <a:buFont typeface="Arial" panose="020B0604020202020204" pitchFamily="34" charset="0"/>
              <a:buChar char="•"/>
              <a:defRPr/>
            </a:pPr>
            <a:r>
              <a:rPr lang="en-US" sz="1100" i="1" dirty="0"/>
              <a:t>Financial Stability and Payment System Report 2013 &amp; 2014, Bank Negara Malaysia;</a:t>
            </a:r>
          </a:p>
          <a:p>
            <a:pPr marL="171450" indent="-171450">
              <a:buFont typeface="Arial" panose="020B0604020202020204" pitchFamily="34" charset="0"/>
              <a:buChar char="•"/>
              <a:defRPr/>
            </a:pPr>
            <a:r>
              <a:rPr lang="en-US" sz="1100" i="1" dirty="0"/>
              <a:t>Monthly Statistical Bulletin, May 2015, Bank Negara Malaysia;</a:t>
            </a:r>
          </a:p>
          <a:p>
            <a:pPr marL="171450" indent="-171450">
              <a:buFont typeface="Arial" panose="020B0604020202020204" pitchFamily="34" charset="0"/>
              <a:buChar char="•"/>
              <a:defRPr/>
            </a:pPr>
            <a:r>
              <a:rPr lang="en-US" sz="1100" i="1" dirty="0"/>
              <a:t>EY analysis.</a:t>
            </a:r>
          </a:p>
        </p:txBody>
      </p:sp>
    </p:spTree>
    <p:extLst>
      <p:ext uri="{BB962C8B-B14F-4D97-AF65-F5344CB8AC3E}">
        <p14:creationId xmlns:p14="http://schemas.microsoft.com/office/powerpoint/2010/main" val="692838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8" y="6623301"/>
            <a:ext cx="470372" cy="192360"/>
          </a:xfrm>
          <a:prstGeom prst="rect">
            <a:avLst/>
          </a:prstGeom>
        </p:spPr>
        <p:txBody>
          <a:bodyPr vert="horz" wrap="square" lIns="0" tIns="0" rIns="0" bIns="0" rtlCol="0">
            <a:spAutoFit/>
          </a:bodyPr>
          <a:lstStyle/>
          <a:p>
            <a:pPr marL="85090">
              <a:lnSpc>
                <a:spcPts val="1535"/>
              </a:lnSpc>
            </a:pPr>
            <a:r>
              <a:rPr lang="en-US" spc="-135" dirty="0" smtClean="0"/>
              <a:t>12</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6" y="833477"/>
            <a:ext cx="5991313" cy="477054"/>
          </a:xfrm>
          <a:prstGeom prst="rect">
            <a:avLst/>
          </a:prstGeom>
        </p:spPr>
        <p:txBody>
          <a:bodyPr vert="horz" wrap="square" lIns="0" tIns="0" rIns="0" bIns="0" rtlCol="0">
            <a:spAutoFit/>
          </a:bodyPr>
          <a:lstStyle/>
          <a:p>
            <a:pPr marL="12700">
              <a:lnSpc>
                <a:spcPct val="100000"/>
              </a:lnSpc>
            </a:pPr>
            <a:r>
              <a:rPr lang="en-US" sz="1550" b="1" dirty="0" smtClean="0">
                <a:solidFill>
                  <a:srgbClr val="FFFFFF"/>
                </a:solidFill>
                <a:latin typeface="Trebuchet MS" pitchFamily="34" charset="0"/>
                <a:cs typeface="Lucida Sans"/>
              </a:rPr>
              <a:t>Given the Mutual nature of the </a:t>
            </a:r>
            <a:r>
              <a:rPr lang="en-US" sz="1550" b="1" dirty="0">
                <a:solidFill>
                  <a:srgbClr val="FFFFFF"/>
                </a:solidFill>
                <a:latin typeface="Trebuchet MS" pitchFamily="34" charset="0"/>
                <a:cs typeface="Lucida Sans"/>
              </a:rPr>
              <a:t>T</a:t>
            </a:r>
            <a:r>
              <a:rPr lang="en-US" sz="1550" b="1" dirty="0" smtClean="0">
                <a:solidFill>
                  <a:srgbClr val="FFFFFF"/>
                </a:solidFill>
                <a:latin typeface="Trebuchet MS" pitchFamily="34" charset="0"/>
                <a:cs typeface="Lucida Sans"/>
              </a:rPr>
              <a:t>akaful </a:t>
            </a:r>
            <a:r>
              <a:rPr lang="en-US" sz="1550" b="1" dirty="0" smtClean="0">
                <a:solidFill>
                  <a:srgbClr val="FFFFFF"/>
                </a:solidFill>
                <a:latin typeface="Trebuchet MS" pitchFamily="34" charset="0"/>
                <a:cs typeface="Lucida Sans"/>
              </a:rPr>
              <a:t>“insurance” </a:t>
            </a:r>
            <a:br>
              <a:rPr lang="en-US" sz="1550" b="1" dirty="0" smtClean="0">
                <a:solidFill>
                  <a:srgbClr val="FFFFFF"/>
                </a:solidFill>
                <a:latin typeface="Trebuchet MS" pitchFamily="34" charset="0"/>
                <a:cs typeface="Lucida Sans"/>
              </a:rPr>
            </a:br>
            <a:r>
              <a:rPr lang="en-US" sz="1550" b="1" dirty="0" smtClean="0">
                <a:solidFill>
                  <a:srgbClr val="FFFFFF"/>
                </a:solidFill>
                <a:latin typeface="Trebuchet MS" pitchFamily="34" charset="0"/>
                <a:cs typeface="Lucida Sans"/>
              </a:rPr>
              <a:t>pool, is </a:t>
            </a:r>
            <a:r>
              <a:rPr lang="en-US" sz="1550" b="1" dirty="0">
                <a:solidFill>
                  <a:srgbClr val="FFFFFF"/>
                </a:solidFill>
                <a:latin typeface="Trebuchet MS" pitchFamily="34" charset="0"/>
                <a:cs typeface="Lucida Sans"/>
              </a:rPr>
              <a:t>T</a:t>
            </a:r>
            <a:r>
              <a:rPr lang="en-US" sz="1550" b="1" dirty="0" smtClean="0">
                <a:solidFill>
                  <a:srgbClr val="FFFFFF"/>
                </a:solidFill>
                <a:latin typeface="Trebuchet MS" pitchFamily="34" charset="0"/>
                <a:cs typeface="Lucida Sans"/>
              </a:rPr>
              <a:t>akaful </a:t>
            </a:r>
            <a:r>
              <a:rPr lang="en-US" sz="1550" b="1" dirty="0" smtClean="0">
                <a:solidFill>
                  <a:srgbClr val="FFFFFF"/>
                </a:solidFill>
                <a:latin typeface="Trebuchet MS" pitchFamily="34" charset="0"/>
                <a:cs typeface="Lucida Sans"/>
              </a:rPr>
              <a:t>claims experience better than insurance?</a:t>
            </a:r>
            <a:endParaRPr lang="en-US" sz="1550" b="1" dirty="0">
              <a:latin typeface="Trebuchet MS" pitchFamily="34" charset="0"/>
              <a:cs typeface="Lucida Sans"/>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endParaRPr sz="2100" baseline="1984" dirty="0">
              <a:latin typeface="Trebuchet MS" pitchFamily="34" charset="0"/>
              <a:cs typeface="Lucida Sans"/>
            </a:endParaRPr>
          </a:p>
        </p:txBody>
      </p:sp>
      <p:pic>
        <p:nvPicPr>
          <p:cNvPr id="23" name="Picture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grpSp>
        <p:nvGrpSpPr>
          <p:cNvPr id="49" name="Group 48"/>
          <p:cNvGrpSpPr/>
          <p:nvPr/>
        </p:nvGrpSpPr>
        <p:grpSpPr>
          <a:xfrm>
            <a:off x="702445" y="2031901"/>
            <a:ext cx="7632000" cy="4212000"/>
            <a:chOff x="696913" y="1263650"/>
            <a:chExt cx="8693150" cy="4995863"/>
          </a:xfrm>
        </p:grpSpPr>
        <p:sp>
          <p:nvSpPr>
            <p:cNvPr id="50" name="Rectangle 3"/>
            <p:cNvSpPr>
              <a:spLocks noChangeArrowheads="1"/>
            </p:cNvSpPr>
            <p:nvPr/>
          </p:nvSpPr>
          <p:spPr bwMode="auto">
            <a:xfrm>
              <a:off x="696913" y="1263650"/>
              <a:ext cx="2592387" cy="1724025"/>
            </a:xfrm>
            <a:prstGeom prst="rect">
              <a:avLst/>
            </a:prstGeom>
            <a:solidFill>
              <a:schemeClr val="accent1"/>
            </a:solidFill>
            <a:ln w="9525" algn="ctr">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91440" bIns="91440"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a:spcBef>
                  <a:spcPct val="50000"/>
                </a:spcBef>
                <a:buClrTx/>
                <a:buSzTx/>
                <a:buFontTx/>
                <a:buNone/>
              </a:pPr>
              <a:r>
                <a:rPr lang="en-US" altLang="en-US" b="1" dirty="0">
                  <a:solidFill>
                    <a:schemeClr val="bg1"/>
                  </a:solidFill>
                </a:rPr>
                <a:t>Third Party</a:t>
              </a:r>
              <a:br>
                <a:rPr lang="en-US" altLang="en-US" b="1" dirty="0">
                  <a:solidFill>
                    <a:schemeClr val="bg1"/>
                  </a:solidFill>
                </a:rPr>
              </a:br>
              <a:r>
                <a:rPr lang="en-US" altLang="en-US" b="1" dirty="0">
                  <a:solidFill>
                    <a:schemeClr val="bg1"/>
                  </a:solidFill>
                </a:rPr>
                <a:t>Personal </a:t>
              </a:r>
              <a:br>
                <a:rPr lang="en-US" altLang="en-US" b="1" dirty="0">
                  <a:solidFill>
                    <a:schemeClr val="bg1"/>
                  </a:solidFill>
                </a:rPr>
              </a:br>
              <a:r>
                <a:rPr lang="en-US" altLang="en-US" b="1" dirty="0">
                  <a:solidFill>
                    <a:schemeClr val="bg1"/>
                  </a:solidFill>
                </a:rPr>
                <a:t>Injury</a:t>
              </a:r>
            </a:p>
          </p:txBody>
        </p:sp>
        <p:sp>
          <p:nvSpPr>
            <p:cNvPr id="51" name="Rectangle 4"/>
            <p:cNvSpPr>
              <a:spLocks noChangeArrowheads="1"/>
            </p:cNvSpPr>
            <p:nvPr/>
          </p:nvSpPr>
          <p:spPr bwMode="auto">
            <a:xfrm>
              <a:off x="696913" y="3886200"/>
              <a:ext cx="2592387" cy="1035050"/>
            </a:xfrm>
            <a:prstGeom prst="rect">
              <a:avLst/>
            </a:prstGeom>
            <a:solidFill>
              <a:schemeClr val="accent1"/>
            </a:solidFill>
            <a:ln w="9525" algn="ctr">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91440" bIns="91440"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a:spcBef>
                  <a:spcPct val="50000"/>
                </a:spcBef>
                <a:buClrTx/>
                <a:buSzTx/>
                <a:buFontTx/>
                <a:buNone/>
              </a:pPr>
              <a:r>
                <a:rPr lang="en-US" altLang="en-US" b="1" dirty="0">
                  <a:solidFill>
                    <a:schemeClr val="bg1"/>
                  </a:solidFill>
                </a:rPr>
                <a:t>Claimants </a:t>
              </a:r>
              <a:r>
                <a:rPr lang="en-US" altLang="en-US" b="1" dirty="0" smtClean="0">
                  <a:solidFill>
                    <a:schemeClr val="bg1"/>
                  </a:solidFill>
                </a:rPr>
                <a:t/>
              </a:r>
              <a:br>
                <a:rPr lang="en-US" altLang="en-US" b="1" dirty="0" smtClean="0">
                  <a:solidFill>
                    <a:schemeClr val="bg1"/>
                  </a:solidFill>
                </a:rPr>
              </a:br>
              <a:r>
                <a:rPr lang="en-US" altLang="en-US" b="1" dirty="0" smtClean="0">
                  <a:solidFill>
                    <a:schemeClr val="bg1"/>
                  </a:solidFill>
                </a:rPr>
                <a:t>per incidents</a:t>
              </a:r>
              <a:endParaRPr lang="en-US" altLang="en-US" b="1" dirty="0">
                <a:solidFill>
                  <a:schemeClr val="bg1"/>
                </a:solidFill>
              </a:endParaRPr>
            </a:p>
          </p:txBody>
        </p:sp>
        <p:sp>
          <p:nvSpPr>
            <p:cNvPr id="52" name="Rectangle 5"/>
            <p:cNvSpPr>
              <a:spLocks noChangeArrowheads="1"/>
            </p:cNvSpPr>
            <p:nvPr/>
          </p:nvSpPr>
          <p:spPr bwMode="auto">
            <a:xfrm>
              <a:off x="4800600" y="1273175"/>
              <a:ext cx="914400" cy="2346325"/>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91440" bIns="91440"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a:spcBef>
                  <a:spcPct val="50000"/>
                </a:spcBef>
                <a:buClrTx/>
                <a:buSzTx/>
                <a:buFontTx/>
                <a:buNone/>
              </a:pPr>
              <a:endParaRPr lang="en-US" altLang="en-US" sz="2200" b="1">
                <a:solidFill>
                  <a:schemeClr val="bg1"/>
                </a:solidFill>
              </a:endParaRPr>
            </a:p>
          </p:txBody>
        </p:sp>
        <p:sp>
          <p:nvSpPr>
            <p:cNvPr id="53" name="Rectangle 8"/>
            <p:cNvSpPr>
              <a:spLocks noChangeArrowheads="1"/>
            </p:cNvSpPr>
            <p:nvPr/>
          </p:nvSpPr>
          <p:spPr bwMode="auto">
            <a:xfrm>
              <a:off x="5715000" y="1274763"/>
              <a:ext cx="914400" cy="2344737"/>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91440" bIns="91440"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a:spcBef>
                  <a:spcPct val="50000"/>
                </a:spcBef>
                <a:buClrTx/>
                <a:buSzTx/>
                <a:buFontTx/>
                <a:buNone/>
              </a:pPr>
              <a:endParaRPr lang="en-US" altLang="en-US" sz="2200" b="1">
                <a:solidFill>
                  <a:schemeClr val="bg1"/>
                </a:solidFill>
              </a:endParaRPr>
            </a:p>
          </p:txBody>
        </p:sp>
        <p:sp>
          <p:nvSpPr>
            <p:cNvPr id="54" name="Rectangle 9"/>
            <p:cNvSpPr>
              <a:spLocks noChangeArrowheads="1"/>
            </p:cNvSpPr>
            <p:nvPr/>
          </p:nvSpPr>
          <p:spPr bwMode="auto">
            <a:xfrm>
              <a:off x="6629400" y="1274763"/>
              <a:ext cx="914400" cy="2344737"/>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91440" bIns="91440"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a:spcBef>
                  <a:spcPct val="50000"/>
                </a:spcBef>
                <a:buClrTx/>
                <a:buSzTx/>
                <a:buFontTx/>
                <a:buNone/>
              </a:pPr>
              <a:endParaRPr lang="en-US" altLang="en-US" sz="2200" b="1">
                <a:solidFill>
                  <a:schemeClr val="bg1"/>
                </a:solidFill>
              </a:endParaRPr>
            </a:p>
          </p:txBody>
        </p:sp>
        <p:sp>
          <p:nvSpPr>
            <p:cNvPr id="55" name="Rectangle 10"/>
            <p:cNvSpPr>
              <a:spLocks noChangeArrowheads="1"/>
            </p:cNvSpPr>
            <p:nvPr/>
          </p:nvSpPr>
          <p:spPr bwMode="auto">
            <a:xfrm>
              <a:off x="4800600" y="3898900"/>
              <a:ext cx="1071563" cy="2360613"/>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91440" bIns="91440"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a:spcBef>
                  <a:spcPct val="50000"/>
                </a:spcBef>
                <a:buClrTx/>
                <a:buSzTx/>
                <a:buFontTx/>
                <a:buNone/>
              </a:pPr>
              <a:endParaRPr lang="en-US" altLang="en-US" sz="2200" b="1">
                <a:solidFill>
                  <a:schemeClr val="bg1"/>
                </a:solidFill>
              </a:endParaRPr>
            </a:p>
          </p:txBody>
        </p:sp>
        <p:sp>
          <p:nvSpPr>
            <p:cNvPr id="56" name="Rectangle 13"/>
            <p:cNvSpPr>
              <a:spLocks noChangeArrowheads="1"/>
            </p:cNvSpPr>
            <p:nvPr/>
          </p:nvSpPr>
          <p:spPr bwMode="auto">
            <a:xfrm>
              <a:off x="5872163" y="3898900"/>
              <a:ext cx="1073150" cy="2360613"/>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91440" bIns="91440"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a:spcBef>
                  <a:spcPct val="50000"/>
                </a:spcBef>
                <a:buClrTx/>
                <a:buSzTx/>
                <a:buFontTx/>
                <a:buNone/>
              </a:pPr>
              <a:endParaRPr lang="en-US" altLang="en-US" sz="2200" b="1">
                <a:solidFill>
                  <a:schemeClr val="bg1"/>
                </a:solidFill>
              </a:endParaRPr>
            </a:p>
          </p:txBody>
        </p:sp>
        <p:sp>
          <p:nvSpPr>
            <p:cNvPr id="57" name="Rectangle 14"/>
            <p:cNvSpPr>
              <a:spLocks noChangeArrowheads="1"/>
            </p:cNvSpPr>
            <p:nvPr/>
          </p:nvSpPr>
          <p:spPr bwMode="auto">
            <a:xfrm>
              <a:off x="6945313" y="3898900"/>
              <a:ext cx="1071562" cy="2360613"/>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91440" bIns="91440"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a:spcBef>
                  <a:spcPct val="50000"/>
                </a:spcBef>
                <a:buClrTx/>
                <a:buSzTx/>
                <a:buFontTx/>
                <a:buNone/>
              </a:pPr>
              <a:endParaRPr lang="en-US" altLang="en-US" sz="2200" b="1">
                <a:solidFill>
                  <a:schemeClr val="bg1"/>
                </a:solidFill>
              </a:endParaRPr>
            </a:p>
          </p:txBody>
        </p:sp>
        <p:sp>
          <p:nvSpPr>
            <p:cNvPr id="58" name="Rectangle 16"/>
            <p:cNvSpPr>
              <a:spLocks noChangeArrowheads="1"/>
            </p:cNvSpPr>
            <p:nvPr/>
          </p:nvSpPr>
          <p:spPr bwMode="auto">
            <a:xfrm>
              <a:off x="4800600" y="1598613"/>
              <a:ext cx="666750" cy="527050"/>
            </a:xfrm>
            <a:prstGeom prst="rect">
              <a:avLst/>
            </a:prstGeom>
            <a:solidFill>
              <a:srgbClr val="99CC00"/>
            </a:solidFill>
            <a:ln w="9525" algn="ctr">
              <a:solidFill>
                <a:schemeClr val="tx1"/>
              </a:solidFill>
              <a:round/>
              <a:headEnd/>
              <a:tailEnd/>
            </a:ln>
          </p:spPr>
          <p:txBody>
            <a:bodyPr wrap="none" tIns="91440" bIns="91440"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a:spcBef>
                  <a:spcPct val="50000"/>
                </a:spcBef>
                <a:buClrTx/>
                <a:buSzTx/>
                <a:buFontTx/>
                <a:buNone/>
              </a:pPr>
              <a:endParaRPr lang="en-US" altLang="en-US" sz="2200" b="1">
                <a:solidFill>
                  <a:schemeClr val="bg1"/>
                </a:solidFill>
              </a:endParaRPr>
            </a:p>
          </p:txBody>
        </p:sp>
        <p:sp>
          <p:nvSpPr>
            <p:cNvPr id="59" name="Rectangle 17"/>
            <p:cNvSpPr>
              <a:spLocks noChangeArrowheads="1"/>
            </p:cNvSpPr>
            <p:nvPr/>
          </p:nvSpPr>
          <p:spPr bwMode="auto">
            <a:xfrm>
              <a:off x="4800600" y="2724150"/>
              <a:ext cx="1760538" cy="528638"/>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91440" bIns="91440"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a:spcBef>
                  <a:spcPct val="50000"/>
                </a:spcBef>
                <a:buClrTx/>
                <a:buSzTx/>
                <a:buFontTx/>
                <a:buNone/>
              </a:pPr>
              <a:endParaRPr lang="en-US" altLang="en-US" sz="2200" b="1">
                <a:solidFill>
                  <a:schemeClr val="bg1"/>
                </a:solidFill>
              </a:endParaRPr>
            </a:p>
          </p:txBody>
        </p:sp>
        <p:sp>
          <p:nvSpPr>
            <p:cNvPr id="60" name="Rectangle 19"/>
            <p:cNvSpPr>
              <a:spLocks noChangeArrowheads="1"/>
            </p:cNvSpPr>
            <p:nvPr/>
          </p:nvSpPr>
          <p:spPr bwMode="auto">
            <a:xfrm>
              <a:off x="4800600" y="4200525"/>
              <a:ext cx="1382713" cy="579438"/>
            </a:xfrm>
            <a:prstGeom prst="rect">
              <a:avLst/>
            </a:prstGeom>
            <a:solidFill>
              <a:srgbClr val="99CC00"/>
            </a:solidFill>
            <a:ln w="9525" algn="ctr">
              <a:solidFill>
                <a:schemeClr val="tx1"/>
              </a:solidFill>
              <a:round/>
              <a:headEnd/>
              <a:tailEnd/>
            </a:ln>
          </p:spPr>
          <p:txBody>
            <a:bodyPr wrap="none" tIns="91440" bIns="91440"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a:spcBef>
                  <a:spcPct val="50000"/>
                </a:spcBef>
                <a:buClrTx/>
                <a:buSzTx/>
                <a:buFontTx/>
                <a:buNone/>
              </a:pPr>
              <a:endParaRPr lang="en-US" altLang="en-US" sz="2200" b="1">
                <a:solidFill>
                  <a:schemeClr val="bg1"/>
                </a:solidFill>
              </a:endParaRPr>
            </a:p>
          </p:txBody>
        </p:sp>
        <p:sp>
          <p:nvSpPr>
            <p:cNvPr id="61" name="Rectangle 21"/>
            <p:cNvSpPr>
              <a:spLocks noChangeArrowheads="1"/>
            </p:cNvSpPr>
            <p:nvPr/>
          </p:nvSpPr>
          <p:spPr bwMode="auto">
            <a:xfrm>
              <a:off x="4800600" y="5399088"/>
              <a:ext cx="2014538" cy="57785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91440" bIns="91440"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a:spcBef>
                  <a:spcPct val="50000"/>
                </a:spcBef>
                <a:buClrTx/>
                <a:buSzTx/>
                <a:buFontTx/>
                <a:buNone/>
              </a:pPr>
              <a:endParaRPr lang="en-US" altLang="en-US" sz="2200" b="1">
                <a:solidFill>
                  <a:schemeClr val="bg1"/>
                </a:solidFill>
              </a:endParaRPr>
            </a:p>
          </p:txBody>
        </p:sp>
        <p:sp>
          <p:nvSpPr>
            <p:cNvPr id="62" name="Rectangle 22"/>
            <p:cNvSpPr>
              <a:spLocks noChangeArrowheads="1"/>
            </p:cNvSpPr>
            <p:nvPr/>
          </p:nvSpPr>
          <p:spPr bwMode="auto">
            <a:xfrm>
              <a:off x="7724775" y="2576513"/>
              <a:ext cx="292100" cy="263525"/>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91440" bIns="91440"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a:spcBef>
                  <a:spcPct val="50000"/>
                </a:spcBef>
                <a:buClrTx/>
                <a:buSzTx/>
                <a:buFontTx/>
                <a:buNone/>
              </a:pPr>
              <a:endParaRPr lang="en-US" altLang="en-US" sz="2200" b="1">
                <a:solidFill>
                  <a:schemeClr val="bg1"/>
                </a:solidFill>
              </a:endParaRPr>
            </a:p>
          </p:txBody>
        </p:sp>
        <p:sp>
          <p:nvSpPr>
            <p:cNvPr id="63" name="Rectangle 23"/>
            <p:cNvSpPr>
              <a:spLocks noChangeArrowheads="1"/>
            </p:cNvSpPr>
            <p:nvPr/>
          </p:nvSpPr>
          <p:spPr bwMode="auto">
            <a:xfrm>
              <a:off x="7716838" y="2132013"/>
              <a:ext cx="292100" cy="263525"/>
            </a:xfrm>
            <a:prstGeom prst="rect">
              <a:avLst/>
            </a:prstGeom>
            <a:solidFill>
              <a:srgbClr val="99CC00"/>
            </a:solidFill>
            <a:ln w="9525" algn="ctr">
              <a:solidFill>
                <a:schemeClr val="tx1"/>
              </a:solidFill>
              <a:round/>
              <a:headEnd/>
              <a:tailEnd/>
            </a:ln>
          </p:spPr>
          <p:txBody>
            <a:bodyPr wrap="none" tIns="91440" bIns="91440"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a:spcBef>
                  <a:spcPct val="50000"/>
                </a:spcBef>
                <a:buClrTx/>
                <a:buSzTx/>
                <a:buFontTx/>
                <a:buNone/>
              </a:pPr>
              <a:endParaRPr lang="en-US" altLang="en-US" sz="2200" b="1">
                <a:solidFill>
                  <a:schemeClr val="bg1"/>
                </a:solidFill>
              </a:endParaRPr>
            </a:p>
          </p:txBody>
        </p:sp>
        <p:sp>
          <p:nvSpPr>
            <p:cNvPr id="64" name="TextBox 25"/>
            <p:cNvSpPr txBox="1">
              <a:spLocks noChangeArrowheads="1"/>
            </p:cNvSpPr>
            <p:nvPr/>
          </p:nvSpPr>
          <p:spPr bwMode="auto">
            <a:xfrm>
              <a:off x="8016875" y="2141538"/>
              <a:ext cx="8143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eaLnBrk="1" hangingPunct="1">
                <a:spcBef>
                  <a:spcPct val="0"/>
                </a:spcBef>
                <a:buClrTx/>
                <a:buSzTx/>
                <a:buFontTx/>
                <a:buNone/>
              </a:pPr>
              <a:r>
                <a:rPr lang="en-US" altLang="en-US" sz="1600"/>
                <a:t>Market</a:t>
              </a:r>
            </a:p>
          </p:txBody>
        </p:sp>
        <p:sp>
          <p:nvSpPr>
            <p:cNvPr id="65" name="TextBox 26"/>
            <p:cNvSpPr txBox="1">
              <a:spLocks noChangeArrowheads="1"/>
            </p:cNvSpPr>
            <p:nvPr/>
          </p:nvSpPr>
          <p:spPr bwMode="auto">
            <a:xfrm>
              <a:off x="8016875" y="2576513"/>
              <a:ext cx="7651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eaLnBrk="1" hangingPunct="1">
                <a:spcBef>
                  <a:spcPct val="0"/>
                </a:spcBef>
                <a:buClrTx/>
                <a:buSzTx/>
                <a:buFontTx/>
                <a:buNone/>
              </a:pPr>
              <a:r>
                <a:rPr lang="en-US" altLang="en-US" sz="1600"/>
                <a:t>Salam</a:t>
              </a:r>
            </a:p>
          </p:txBody>
        </p:sp>
        <p:sp>
          <p:nvSpPr>
            <p:cNvPr id="66" name="Rectangle 27"/>
            <p:cNvSpPr>
              <a:spLocks noChangeArrowheads="1"/>
            </p:cNvSpPr>
            <p:nvPr/>
          </p:nvSpPr>
          <p:spPr bwMode="auto">
            <a:xfrm>
              <a:off x="8283575" y="5845175"/>
              <a:ext cx="292100" cy="263525"/>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91440" bIns="91440"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a:spcBef>
                  <a:spcPct val="50000"/>
                </a:spcBef>
                <a:buClrTx/>
                <a:buSzTx/>
                <a:buFontTx/>
                <a:buNone/>
              </a:pPr>
              <a:endParaRPr lang="en-US" altLang="en-US" sz="2200" b="1">
                <a:solidFill>
                  <a:schemeClr val="bg1"/>
                </a:solidFill>
              </a:endParaRPr>
            </a:p>
          </p:txBody>
        </p:sp>
        <p:sp>
          <p:nvSpPr>
            <p:cNvPr id="67" name="Rectangle 28"/>
            <p:cNvSpPr>
              <a:spLocks noChangeArrowheads="1"/>
            </p:cNvSpPr>
            <p:nvPr/>
          </p:nvSpPr>
          <p:spPr bwMode="auto">
            <a:xfrm>
              <a:off x="8275638" y="5399088"/>
              <a:ext cx="292100" cy="265112"/>
            </a:xfrm>
            <a:prstGeom prst="rect">
              <a:avLst/>
            </a:prstGeom>
            <a:solidFill>
              <a:srgbClr val="99CC00"/>
            </a:solidFill>
            <a:ln w="9525" algn="ctr">
              <a:solidFill>
                <a:schemeClr val="tx1"/>
              </a:solidFill>
              <a:round/>
              <a:headEnd/>
              <a:tailEnd/>
            </a:ln>
          </p:spPr>
          <p:txBody>
            <a:bodyPr wrap="none" tIns="91440" bIns="91440"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a:spcBef>
                  <a:spcPct val="50000"/>
                </a:spcBef>
                <a:buClrTx/>
                <a:buSzTx/>
                <a:buFontTx/>
                <a:buNone/>
              </a:pPr>
              <a:endParaRPr lang="en-US" altLang="en-US" sz="2200" b="1">
                <a:solidFill>
                  <a:schemeClr val="bg1"/>
                </a:solidFill>
              </a:endParaRPr>
            </a:p>
          </p:txBody>
        </p:sp>
        <p:sp>
          <p:nvSpPr>
            <p:cNvPr id="68" name="TextBox 29"/>
            <p:cNvSpPr txBox="1">
              <a:spLocks noChangeArrowheads="1"/>
            </p:cNvSpPr>
            <p:nvPr/>
          </p:nvSpPr>
          <p:spPr bwMode="auto">
            <a:xfrm>
              <a:off x="8575675" y="5410200"/>
              <a:ext cx="8143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eaLnBrk="1" hangingPunct="1">
                <a:spcBef>
                  <a:spcPct val="0"/>
                </a:spcBef>
                <a:buClrTx/>
                <a:buSzTx/>
                <a:buFontTx/>
                <a:buNone/>
              </a:pPr>
              <a:r>
                <a:rPr lang="en-US" altLang="en-US" sz="1600"/>
                <a:t>Market</a:t>
              </a:r>
            </a:p>
          </p:txBody>
        </p:sp>
        <p:sp>
          <p:nvSpPr>
            <p:cNvPr id="69" name="TextBox 30"/>
            <p:cNvSpPr txBox="1">
              <a:spLocks noChangeArrowheads="1"/>
            </p:cNvSpPr>
            <p:nvPr/>
          </p:nvSpPr>
          <p:spPr bwMode="auto">
            <a:xfrm>
              <a:off x="8575675" y="5845175"/>
              <a:ext cx="7651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eaLnBrk="1" hangingPunct="1">
                <a:spcBef>
                  <a:spcPct val="0"/>
                </a:spcBef>
                <a:buClrTx/>
                <a:buSzTx/>
                <a:buFontTx/>
                <a:buNone/>
              </a:pPr>
              <a:r>
                <a:rPr lang="en-US" altLang="en-US" sz="1600"/>
                <a:t>Salam</a:t>
              </a:r>
            </a:p>
          </p:txBody>
        </p:sp>
        <p:sp>
          <p:nvSpPr>
            <p:cNvPr id="70" name="TextBox 32"/>
            <p:cNvSpPr txBox="1">
              <a:spLocks noChangeArrowheads="1"/>
            </p:cNvSpPr>
            <p:nvPr/>
          </p:nvSpPr>
          <p:spPr bwMode="auto">
            <a:xfrm>
              <a:off x="5467350" y="1676400"/>
              <a:ext cx="633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eaLnBrk="1" hangingPunct="1">
                <a:spcBef>
                  <a:spcPct val="0"/>
                </a:spcBef>
                <a:buClrTx/>
                <a:buSzTx/>
                <a:buFontTx/>
                <a:buNone/>
              </a:pPr>
              <a:r>
                <a:rPr lang="en-US" altLang="en-US" sz="1800" b="1"/>
                <a:t>1.40</a:t>
              </a:r>
            </a:p>
          </p:txBody>
        </p:sp>
        <p:sp>
          <p:nvSpPr>
            <p:cNvPr id="71" name="TextBox 33"/>
            <p:cNvSpPr txBox="1">
              <a:spLocks noChangeArrowheads="1"/>
            </p:cNvSpPr>
            <p:nvPr/>
          </p:nvSpPr>
          <p:spPr bwMode="auto">
            <a:xfrm>
              <a:off x="6561138" y="2803525"/>
              <a:ext cx="6334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eaLnBrk="1" hangingPunct="1">
                <a:spcBef>
                  <a:spcPct val="0"/>
                </a:spcBef>
                <a:buClrTx/>
                <a:buSzTx/>
                <a:buFontTx/>
                <a:buNone/>
              </a:pPr>
              <a:r>
                <a:rPr lang="en-US" altLang="en-US" sz="1800" b="1"/>
                <a:t>3.92</a:t>
              </a:r>
            </a:p>
          </p:txBody>
        </p:sp>
        <p:sp>
          <p:nvSpPr>
            <p:cNvPr id="72" name="TextBox 38"/>
            <p:cNvSpPr txBox="1">
              <a:spLocks noChangeArrowheads="1"/>
            </p:cNvSpPr>
            <p:nvPr/>
          </p:nvSpPr>
          <p:spPr bwMode="auto">
            <a:xfrm>
              <a:off x="6183313" y="4305300"/>
              <a:ext cx="525462"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eaLnBrk="1" hangingPunct="1">
                <a:spcBef>
                  <a:spcPct val="0"/>
                </a:spcBef>
                <a:buClrTx/>
                <a:buSzTx/>
                <a:buFontTx/>
                <a:buNone/>
              </a:pPr>
              <a:r>
                <a:rPr lang="en-US" altLang="en-US" sz="1900" b="1"/>
                <a:t>1.3</a:t>
              </a:r>
            </a:p>
          </p:txBody>
        </p:sp>
        <p:sp>
          <p:nvSpPr>
            <p:cNvPr id="73" name="TextBox 39"/>
            <p:cNvSpPr txBox="1">
              <a:spLocks noChangeArrowheads="1"/>
            </p:cNvSpPr>
            <p:nvPr/>
          </p:nvSpPr>
          <p:spPr bwMode="auto">
            <a:xfrm>
              <a:off x="6824663" y="5495925"/>
              <a:ext cx="52387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eaLnBrk="1" hangingPunct="1">
                <a:spcBef>
                  <a:spcPct val="0"/>
                </a:spcBef>
                <a:buClrTx/>
                <a:buSzTx/>
                <a:buFontTx/>
                <a:buNone/>
              </a:pPr>
              <a:r>
                <a:rPr lang="en-US" altLang="en-US" sz="1900" b="1"/>
                <a:t>1.9</a:t>
              </a:r>
            </a:p>
          </p:txBody>
        </p:sp>
      </p:grpSp>
      <p:sp>
        <p:nvSpPr>
          <p:cNvPr id="74" name="TextBox 40"/>
          <p:cNvSpPr txBox="1">
            <a:spLocks noChangeArrowheads="1"/>
          </p:cNvSpPr>
          <p:nvPr/>
        </p:nvSpPr>
        <p:spPr bwMode="auto">
          <a:xfrm>
            <a:off x="696913" y="5664200"/>
            <a:ext cx="272573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60000"/>
              </a:spcBef>
              <a:buClr>
                <a:schemeClr val="tx1"/>
              </a:buClr>
              <a:buSzPct val="90000"/>
              <a:buFont typeface="Wingdings" pitchFamily="2" charset="2"/>
              <a:buChar char="§"/>
              <a:tabLst>
                <a:tab pos="461963" algn="l"/>
              </a:tabLst>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tabLst>
                <a:tab pos="461963" algn="l"/>
              </a:tabLst>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tabLst>
                <a:tab pos="461963" algn="l"/>
              </a:tabLst>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tabLst>
                <a:tab pos="461963" algn="l"/>
              </a:tabLst>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tabLst>
                <a:tab pos="461963" algn="l"/>
              </a:tabLst>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tabLst>
                <a:tab pos="461963" algn="l"/>
              </a:tabLst>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tabLst>
                <a:tab pos="461963" algn="l"/>
              </a:tabLst>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tabLst>
                <a:tab pos="461963" algn="l"/>
              </a:tabLst>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tabLst>
                <a:tab pos="461963" algn="l"/>
              </a:tabLst>
              <a:defRPr sz="2000">
                <a:solidFill>
                  <a:schemeClr val="tx1"/>
                </a:solidFill>
                <a:latin typeface="Arial" charset="0"/>
              </a:defRPr>
            </a:lvl9pPr>
          </a:lstStyle>
          <a:p>
            <a:pPr eaLnBrk="1" hangingPunct="1">
              <a:spcBef>
                <a:spcPct val="0"/>
              </a:spcBef>
              <a:buClrTx/>
              <a:buSzTx/>
              <a:buFontTx/>
              <a:buNone/>
            </a:pPr>
            <a:r>
              <a:rPr lang="en-US" altLang="en-US" sz="900" dirty="0"/>
              <a:t>Source: 	Takaful in a </a:t>
            </a:r>
            <a:r>
              <a:rPr lang="en-US" altLang="en-US" sz="900" dirty="0" err="1"/>
              <a:t>Sceptical</a:t>
            </a:r>
            <a:r>
              <a:rPr lang="en-US" altLang="en-US" sz="900" dirty="0"/>
              <a:t> Market</a:t>
            </a:r>
            <a:br>
              <a:rPr lang="en-US" altLang="en-US" sz="900" dirty="0"/>
            </a:br>
            <a:r>
              <a:rPr lang="en-US" altLang="en-US" sz="900" dirty="0"/>
              <a:t>	ITS 2009</a:t>
            </a:r>
            <a:br>
              <a:rPr lang="en-US" altLang="en-US" sz="900" dirty="0"/>
            </a:br>
            <a:r>
              <a:rPr lang="en-US" altLang="en-US" sz="900" dirty="0"/>
              <a:t>	Bradley Brandon – Cross</a:t>
            </a:r>
          </a:p>
          <a:p>
            <a:pPr eaLnBrk="1" hangingPunct="1">
              <a:spcBef>
                <a:spcPct val="0"/>
              </a:spcBef>
              <a:buClrTx/>
              <a:buSzTx/>
              <a:buFontTx/>
              <a:buNone/>
            </a:pPr>
            <a:r>
              <a:rPr lang="en-US" altLang="en-US" sz="900" dirty="0"/>
              <a:t>	CEO</a:t>
            </a:r>
          </a:p>
          <a:p>
            <a:pPr eaLnBrk="1" hangingPunct="1">
              <a:spcBef>
                <a:spcPct val="0"/>
              </a:spcBef>
              <a:buClrTx/>
              <a:buSzTx/>
              <a:buFontTx/>
              <a:buNone/>
            </a:pPr>
            <a:r>
              <a:rPr lang="en-US" altLang="en-US" sz="900" dirty="0"/>
              <a:t>	Salaam Halal Insurance</a:t>
            </a:r>
          </a:p>
        </p:txBody>
      </p:sp>
    </p:spTree>
    <p:extLst>
      <p:ext uri="{BB962C8B-B14F-4D97-AF65-F5344CB8AC3E}">
        <p14:creationId xmlns:p14="http://schemas.microsoft.com/office/powerpoint/2010/main" val="2451813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89371"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1460500" y="2149475"/>
            <a:ext cx="6572250" cy="4154984"/>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r>
              <a:rPr lang="en-US" altLang="en-US" dirty="0" smtClean="0"/>
              <a:t>Malaysia’s population is 60% Muslims yet there was no rush to buy </a:t>
            </a:r>
            <a:r>
              <a:rPr lang="en-US" altLang="en-US" dirty="0" err="1" smtClean="0"/>
              <a:t>takaful</a:t>
            </a:r>
            <a:r>
              <a:rPr lang="en-US" altLang="en-US" dirty="0" smtClean="0"/>
              <a:t> products. Muslims still constitute the majority of the uninsured population in the country. This can be partly explained as they are more non urban in nature where distribution is weak. They also mainly consist of the lower income group. </a:t>
            </a:r>
            <a:r>
              <a:rPr lang="en-US" altLang="en-US" dirty="0" smtClean="0">
                <a:solidFill>
                  <a:srgbClr val="FF0000"/>
                </a:solidFill>
              </a:rPr>
              <a:t>Takaful has really not addressed the issue of distribution and affordability.</a:t>
            </a:r>
            <a:endParaRPr lang="en-US" altLang="en-US" dirty="0">
              <a:solidFill>
                <a:srgbClr val="FF0000"/>
              </a:solidFill>
            </a:endParaRPr>
          </a:p>
          <a:p>
            <a:pPr marL="285750" indent="-285750">
              <a:buClr>
                <a:srgbClr val="9DC700"/>
              </a:buClr>
              <a:buSzPct val="100000"/>
              <a:buFont typeface="Wingdings" panose="05000000000000000000" pitchFamily="2" charset="2"/>
              <a:buChar char="§"/>
            </a:pPr>
            <a:endParaRPr lang="en-US" altLang="en-US" dirty="0" smtClean="0"/>
          </a:p>
          <a:p>
            <a:pPr marL="285750" indent="-285750">
              <a:buClr>
                <a:srgbClr val="9DC700"/>
              </a:buClr>
              <a:buSzPct val="100000"/>
              <a:buFont typeface="Wingdings" panose="05000000000000000000" pitchFamily="2" charset="2"/>
              <a:buChar char="§"/>
            </a:pPr>
            <a:r>
              <a:rPr lang="en-US" altLang="en-US" dirty="0" smtClean="0"/>
              <a:t>Takaful operators, like insurers, are still very much profit driven. </a:t>
            </a:r>
            <a:r>
              <a:rPr lang="en-US" altLang="en-US" dirty="0" smtClean="0">
                <a:solidFill>
                  <a:srgbClr val="FF0000"/>
                </a:solidFill>
              </a:rPr>
              <a:t>Given very similar regulatory capital requirement and the shareholders need for equivalent ROE </a:t>
            </a:r>
            <a:r>
              <a:rPr lang="en-US" altLang="en-US" dirty="0" err="1" smtClean="0">
                <a:solidFill>
                  <a:srgbClr val="FF0000"/>
                </a:solidFill>
              </a:rPr>
              <a:t>takaful</a:t>
            </a:r>
            <a:r>
              <a:rPr lang="en-US" altLang="en-US" dirty="0" smtClean="0">
                <a:solidFill>
                  <a:srgbClr val="FF0000"/>
                </a:solidFill>
              </a:rPr>
              <a:t> there is little innovation in the industry. </a:t>
            </a:r>
          </a:p>
          <a:p>
            <a:pPr marL="285750" indent="-285750">
              <a:buClr>
                <a:srgbClr val="9DC700"/>
              </a:buClr>
              <a:buSzPct val="100000"/>
              <a:buFont typeface="Wingdings" panose="05000000000000000000" pitchFamily="2" charset="2"/>
              <a:buChar char="§"/>
            </a:pPr>
            <a:endParaRPr lang="en-US" altLang="en-US" dirty="0">
              <a:solidFill>
                <a:srgbClr val="FF0000"/>
              </a:solidFill>
            </a:endParaRPr>
          </a:p>
          <a:p>
            <a:pPr marL="285750" indent="-285750">
              <a:buClr>
                <a:srgbClr val="9DC700"/>
              </a:buClr>
              <a:buSzPct val="100000"/>
              <a:buFont typeface="Wingdings" panose="05000000000000000000" pitchFamily="2" charset="2"/>
              <a:buChar char="§"/>
            </a:pPr>
            <a:r>
              <a:rPr lang="en-US" altLang="en-US" dirty="0" smtClean="0"/>
              <a:t>Takaful companies are start ups. </a:t>
            </a:r>
            <a:r>
              <a:rPr lang="en-US" altLang="en-US" dirty="0" smtClean="0">
                <a:solidFill>
                  <a:srgbClr val="FF0000"/>
                </a:solidFill>
              </a:rPr>
              <a:t>Start ups incur heavy costs in systems and people and would tend to incur losses until they achieve critical volume of business.</a:t>
            </a:r>
            <a:endParaRPr lang="en-US" altLang="en-US" dirty="0"/>
          </a:p>
        </p:txBody>
      </p:sp>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8" y="6623301"/>
            <a:ext cx="470372" cy="192360"/>
          </a:xfrm>
          <a:prstGeom prst="rect">
            <a:avLst/>
          </a:prstGeom>
        </p:spPr>
        <p:txBody>
          <a:bodyPr vert="horz" wrap="square" lIns="0" tIns="0" rIns="0" bIns="0" rtlCol="0">
            <a:spAutoFit/>
          </a:bodyPr>
          <a:lstStyle/>
          <a:p>
            <a:pPr marL="85090">
              <a:lnSpc>
                <a:spcPts val="1535"/>
              </a:lnSpc>
            </a:pPr>
            <a:r>
              <a:rPr lang="en-US" spc="-135" dirty="0" smtClean="0"/>
              <a:t>13</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833477"/>
            <a:ext cx="4815840" cy="276999"/>
          </a:xfrm>
          <a:prstGeom prst="rect">
            <a:avLst/>
          </a:prstGeom>
        </p:spPr>
        <p:txBody>
          <a:bodyPr vert="horz" wrap="square" lIns="0" tIns="0" rIns="0" bIns="0" rtlCol="0">
            <a:spAutoFit/>
          </a:bodyPr>
          <a:lstStyle/>
          <a:p>
            <a:pPr marL="12700">
              <a:lnSpc>
                <a:spcPct val="100000"/>
              </a:lnSpc>
            </a:pPr>
            <a:r>
              <a:rPr lang="en-US" b="1" dirty="0" smtClean="0">
                <a:solidFill>
                  <a:srgbClr val="FFFFFF"/>
                </a:solidFill>
                <a:latin typeface="Trebuchet MS" pitchFamily="34" charset="0"/>
                <a:cs typeface="Lucida Sans"/>
              </a:rPr>
              <a:t>Lessons learnt from Takaful</a:t>
            </a:r>
            <a:endParaRPr lang="en-US" b="1" dirty="0">
              <a:latin typeface="Trebuchet MS" pitchFamily="34" charset="0"/>
              <a:cs typeface="Lucida Sans"/>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endParaRPr sz="2100" baseline="1984" dirty="0">
              <a:latin typeface="Trebuchet MS" pitchFamily="34" charset="0"/>
              <a:cs typeface="Lucida Sans"/>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spTree>
    <p:extLst>
      <p:ext uri="{BB962C8B-B14F-4D97-AF65-F5344CB8AC3E}">
        <p14:creationId xmlns:p14="http://schemas.microsoft.com/office/powerpoint/2010/main" val="1579824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89371"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1460501" y="2073275"/>
            <a:ext cx="4943388" cy="4039567"/>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r>
              <a:rPr lang="en-GB" altLang="en-US" sz="1750" dirty="0" smtClean="0"/>
              <a:t>A </a:t>
            </a:r>
            <a:r>
              <a:rPr lang="en-GB" altLang="en-US" sz="1750" dirty="0"/>
              <a:t>discretionary Mutual is owned by its </a:t>
            </a:r>
            <a:r>
              <a:rPr lang="en-GB" altLang="en-US" sz="1750" dirty="0" smtClean="0"/>
              <a:t>members</a:t>
            </a:r>
          </a:p>
          <a:p>
            <a:pPr marL="285750" indent="-285750">
              <a:buClr>
                <a:srgbClr val="9DC700"/>
              </a:buClr>
              <a:buSzPct val="100000"/>
              <a:buFont typeface="Wingdings" panose="05000000000000000000" pitchFamily="2" charset="2"/>
              <a:buChar char="§"/>
            </a:pPr>
            <a:endParaRPr lang="en-GB" altLang="en-US" sz="1750" dirty="0" smtClean="0"/>
          </a:p>
          <a:p>
            <a:pPr marL="285750" indent="-285750">
              <a:buClr>
                <a:srgbClr val="9DC700"/>
              </a:buClr>
              <a:buSzPct val="100000"/>
              <a:buFont typeface="Wingdings" panose="05000000000000000000" pitchFamily="2" charset="2"/>
              <a:buChar char="§"/>
            </a:pPr>
            <a:r>
              <a:rPr lang="en-GB" altLang="en-US" sz="1750" dirty="0" smtClean="0"/>
              <a:t>The </a:t>
            </a:r>
            <a:r>
              <a:rPr lang="en-GB" altLang="en-US" sz="1750" dirty="0"/>
              <a:t>mutual retains the primary layer of risk – which contains all of the </a:t>
            </a:r>
            <a:r>
              <a:rPr lang="en-GB" altLang="en-US" sz="1750" dirty="0" smtClean="0"/>
              <a:t>working </a:t>
            </a:r>
            <a:r>
              <a:rPr lang="en-GB" altLang="en-US" sz="1750" dirty="0"/>
              <a:t>– expected </a:t>
            </a:r>
            <a:r>
              <a:rPr lang="en-GB" altLang="en-US" sz="1750" dirty="0" smtClean="0"/>
              <a:t>losses</a:t>
            </a:r>
          </a:p>
          <a:p>
            <a:pPr marL="285750" indent="-285750">
              <a:buClr>
                <a:srgbClr val="9DC700"/>
              </a:buClr>
              <a:buSzPct val="100000"/>
              <a:buFont typeface="Wingdings" panose="05000000000000000000" pitchFamily="2" charset="2"/>
              <a:buChar char="§"/>
            </a:pPr>
            <a:endParaRPr lang="en-GB" altLang="en-US" sz="1750" dirty="0" smtClean="0"/>
          </a:p>
          <a:p>
            <a:pPr marL="285750" indent="-285750">
              <a:buClr>
                <a:srgbClr val="9DC700"/>
              </a:buClr>
              <a:buSzPct val="100000"/>
              <a:buFont typeface="Wingdings" panose="05000000000000000000" pitchFamily="2" charset="2"/>
              <a:buChar char="§"/>
            </a:pPr>
            <a:r>
              <a:rPr lang="en-GB" altLang="en-US" sz="1750" dirty="0" smtClean="0"/>
              <a:t>All </a:t>
            </a:r>
            <a:r>
              <a:rPr lang="en-GB" altLang="en-US" sz="1750" dirty="0"/>
              <a:t>claims are paid at the discretion  </a:t>
            </a:r>
            <a:r>
              <a:rPr lang="en-GB" altLang="en-US" sz="1750" dirty="0" smtClean="0"/>
              <a:t>of </a:t>
            </a:r>
            <a:r>
              <a:rPr lang="en-GB" altLang="en-US" sz="1750" dirty="0"/>
              <a:t>the </a:t>
            </a:r>
            <a:r>
              <a:rPr lang="en-GB" altLang="en-US" sz="1750" dirty="0" smtClean="0"/>
              <a:t>mutual</a:t>
            </a:r>
          </a:p>
          <a:p>
            <a:pPr marL="285750" indent="-285750">
              <a:buClr>
                <a:srgbClr val="9DC700"/>
              </a:buClr>
              <a:buSzPct val="100000"/>
              <a:buFont typeface="Wingdings" panose="05000000000000000000" pitchFamily="2" charset="2"/>
              <a:buChar char="§"/>
            </a:pPr>
            <a:endParaRPr lang="en-GB" altLang="en-US" sz="1750" dirty="0" smtClean="0"/>
          </a:p>
          <a:p>
            <a:pPr marL="285750" indent="-285750">
              <a:buClr>
                <a:srgbClr val="9DC700"/>
              </a:buClr>
              <a:buSzPct val="100000"/>
              <a:buFont typeface="Wingdings" panose="05000000000000000000" pitchFamily="2" charset="2"/>
              <a:buChar char="§"/>
            </a:pPr>
            <a:r>
              <a:rPr lang="en-GB" altLang="en-US" sz="1750" dirty="0" smtClean="0"/>
              <a:t>The </a:t>
            </a:r>
            <a:r>
              <a:rPr lang="en-GB" altLang="en-US" sz="1750" dirty="0"/>
              <a:t>mutual is run by a board of directors which is elected by the </a:t>
            </a:r>
            <a:r>
              <a:rPr lang="en-GB" altLang="en-US" sz="1750" dirty="0" smtClean="0"/>
              <a:t>members</a:t>
            </a:r>
          </a:p>
          <a:p>
            <a:pPr marL="285750" indent="-285750">
              <a:buClr>
                <a:srgbClr val="9DC700"/>
              </a:buClr>
              <a:buSzPct val="100000"/>
              <a:buFont typeface="Wingdings" panose="05000000000000000000" pitchFamily="2" charset="2"/>
              <a:buChar char="§"/>
            </a:pPr>
            <a:endParaRPr lang="en-GB" altLang="en-US" sz="1750" dirty="0" smtClean="0"/>
          </a:p>
          <a:p>
            <a:pPr marL="285750" indent="-285750">
              <a:buClr>
                <a:srgbClr val="9DC700"/>
              </a:buClr>
              <a:buSzPct val="100000"/>
              <a:buFont typeface="Wingdings" panose="05000000000000000000" pitchFamily="2" charset="2"/>
              <a:buChar char="§"/>
            </a:pPr>
            <a:r>
              <a:rPr lang="en-GB" altLang="en-US" sz="1750" dirty="0" smtClean="0"/>
              <a:t>The </a:t>
            </a:r>
            <a:r>
              <a:rPr lang="en-GB" altLang="en-US" sz="1750" dirty="0"/>
              <a:t>members therefore have control over the exercise of discretion through their appointments to the </a:t>
            </a:r>
            <a:r>
              <a:rPr lang="en-GB" altLang="en-US" sz="1750" dirty="0" smtClean="0"/>
              <a:t>board</a:t>
            </a:r>
          </a:p>
          <a:p>
            <a:pPr marL="285750" indent="-285750">
              <a:buClr>
                <a:srgbClr val="9DC700"/>
              </a:buClr>
              <a:buSzPct val="100000"/>
              <a:buFont typeface="Wingdings" panose="05000000000000000000" pitchFamily="2" charset="2"/>
              <a:buChar char="§"/>
            </a:pPr>
            <a:endParaRPr lang="en-GB" altLang="en-US" sz="1750" dirty="0"/>
          </a:p>
          <a:p>
            <a:pPr marL="285750" indent="-285750">
              <a:buClr>
                <a:srgbClr val="9DC700"/>
              </a:buClr>
              <a:buSzPct val="100000"/>
              <a:buFont typeface="Wingdings" panose="05000000000000000000" pitchFamily="2" charset="2"/>
              <a:buChar char="§"/>
            </a:pPr>
            <a:r>
              <a:rPr lang="en-GB" altLang="en-US" sz="1750" dirty="0" smtClean="0"/>
              <a:t>Discretionary </a:t>
            </a:r>
            <a:r>
              <a:rPr lang="en-GB" altLang="en-US" sz="1750" dirty="0"/>
              <a:t>cover is not classified as insurance</a:t>
            </a:r>
          </a:p>
        </p:txBody>
      </p:sp>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7" y="6623301"/>
            <a:ext cx="302071" cy="192360"/>
          </a:xfrm>
          <a:prstGeom prst="rect">
            <a:avLst/>
          </a:prstGeom>
        </p:spPr>
        <p:txBody>
          <a:bodyPr vert="horz" wrap="square" lIns="0" tIns="0" rIns="0" bIns="0" rtlCol="0">
            <a:spAutoFit/>
          </a:bodyPr>
          <a:lstStyle/>
          <a:p>
            <a:pPr marL="85090">
              <a:lnSpc>
                <a:spcPts val="1535"/>
              </a:lnSpc>
            </a:pPr>
            <a:r>
              <a:rPr lang="en-US" spc="-135" dirty="0" smtClean="0"/>
              <a:t>14</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833477"/>
            <a:ext cx="4815840" cy="276999"/>
          </a:xfrm>
          <a:prstGeom prst="rect">
            <a:avLst/>
          </a:prstGeom>
        </p:spPr>
        <p:txBody>
          <a:bodyPr vert="horz" wrap="square" lIns="0" tIns="0" rIns="0" bIns="0" rtlCol="0">
            <a:spAutoFit/>
          </a:bodyPr>
          <a:lstStyle/>
          <a:p>
            <a:pPr marL="12700">
              <a:lnSpc>
                <a:spcPct val="100000"/>
              </a:lnSpc>
            </a:pPr>
            <a:r>
              <a:rPr lang="en-US" b="1" dirty="0" smtClean="0">
                <a:solidFill>
                  <a:srgbClr val="FFFFFF"/>
                </a:solidFill>
                <a:latin typeface="Trebuchet MS" pitchFamily="34" charset="0"/>
                <a:cs typeface="Lucida Sans"/>
              </a:rPr>
              <a:t>What is a Discretionary Mutual?</a:t>
            </a:r>
            <a:endParaRPr lang="en-US" b="1" dirty="0">
              <a:latin typeface="Trebuchet MS" pitchFamily="34" charset="0"/>
              <a:cs typeface="Lucida Sans"/>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endParaRPr sz="2100" baseline="1984" dirty="0">
              <a:latin typeface="Trebuchet MS" pitchFamily="34" charset="0"/>
              <a:cs typeface="Lucida Sans"/>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grpSp>
        <p:nvGrpSpPr>
          <p:cNvPr id="27" name="Group 26"/>
          <p:cNvGrpSpPr/>
          <p:nvPr/>
        </p:nvGrpSpPr>
        <p:grpSpPr>
          <a:xfrm>
            <a:off x="6403888" y="2533999"/>
            <a:ext cx="3017215" cy="2745508"/>
            <a:chOff x="6381750" y="1298575"/>
            <a:chExt cx="2894013" cy="2800350"/>
          </a:xfrm>
        </p:grpSpPr>
        <p:pic>
          <p:nvPicPr>
            <p:cNvPr id="28" name="Picture 2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381750" y="1298575"/>
              <a:ext cx="2894013"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28"/>
            <p:cNvSpPr txBox="1"/>
            <p:nvPr/>
          </p:nvSpPr>
          <p:spPr>
            <a:xfrm>
              <a:off x="7164388" y="2390775"/>
              <a:ext cx="1328737" cy="627849"/>
            </a:xfrm>
            <a:prstGeom prst="rect">
              <a:avLst/>
            </a:prstGeom>
            <a:noFill/>
          </p:spPr>
          <p:txBody>
            <a:bodyPr lIns="0" tIns="0" rIns="0" bIns="0">
              <a:spAutoFit/>
            </a:bodyPr>
            <a:lstStyle/>
            <a:p>
              <a:pPr algn="ctr">
                <a:lnSpc>
                  <a:spcPts val="1170"/>
                </a:lnSpc>
                <a:defRPr/>
              </a:pPr>
              <a:r>
                <a:rPr lang="en-GB" sz="1600" kern="0" dirty="0"/>
                <a:t>Members pooling their</a:t>
              </a:r>
            </a:p>
            <a:p>
              <a:pPr algn="ctr">
                <a:lnSpc>
                  <a:spcPts val="1170"/>
                </a:lnSpc>
                <a:defRPr/>
              </a:pPr>
              <a:r>
                <a:rPr lang="en-GB" sz="1600" kern="0" dirty="0"/>
                <a:t>risk protection requirements</a:t>
              </a:r>
            </a:p>
          </p:txBody>
        </p:sp>
      </p:grpSp>
      <p:sp>
        <p:nvSpPr>
          <p:cNvPr id="24" name="TextBox 5"/>
          <p:cNvSpPr txBox="1">
            <a:spLocks noChangeArrowheads="1"/>
          </p:cNvSpPr>
          <p:nvPr/>
        </p:nvSpPr>
        <p:spPr bwMode="auto">
          <a:xfrm>
            <a:off x="635000" y="6461287"/>
            <a:ext cx="16510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eaLnBrk="1" hangingPunct="1">
              <a:spcBef>
                <a:spcPct val="0"/>
              </a:spcBef>
              <a:buClrTx/>
              <a:buSzTx/>
              <a:buFontTx/>
              <a:buNone/>
            </a:pPr>
            <a:r>
              <a:rPr lang="en-MY" altLang="en-US" sz="1200" dirty="0"/>
              <a:t>Source: Regis Mutual</a:t>
            </a:r>
          </a:p>
        </p:txBody>
      </p:sp>
    </p:spTree>
    <p:extLst>
      <p:ext uri="{BB962C8B-B14F-4D97-AF65-F5344CB8AC3E}">
        <p14:creationId xmlns:p14="http://schemas.microsoft.com/office/powerpoint/2010/main" val="26809147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89371"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1460500" y="2010357"/>
            <a:ext cx="6572250" cy="4708981"/>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r>
              <a:rPr lang="en-GB" sz="1750" dirty="0" smtClean="0"/>
              <a:t>The </a:t>
            </a:r>
            <a:r>
              <a:rPr lang="en-GB" sz="1750" dirty="0"/>
              <a:t>effect of discretion is that the company does not have to be capitalised as an insurer </a:t>
            </a:r>
            <a:r>
              <a:rPr lang="en-GB" sz="1750" dirty="0" smtClean="0"/>
              <a:t>does</a:t>
            </a:r>
          </a:p>
          <a:p>
            <a:pPr marL="285750" indent="-285750">
              <a:buClr>
                <a:srgbClr val="9DC700"/>
              </a:buClr>
              <a:buSzPct val="100000"/>
              <a:buFont typeface="Wingdings" panose="05000000000000000000" pitchFamily="2" charset="2"/>
              <a:buChar char="§"/>
            </a:pPr>
            <a:endParaRPr lang="en-GB" sz="1750" dirty="0" smtClean="0"/>
          </a:p>
          <a:p>
            <a:pPr marL="285750" indent="-285750">
              <a:buClr>
                <a:srgbClr val="9DC700"/>
              </a:buClr>
              <a:buSzPct val="100000"/>
              <a:buFont typeface="Wingdings" panose="05000000000000000000" pitchFamily="2" charset="2"/>
              <a:buChar char="§"/>
            </a:pPr>
            <a:r>
              <a:rPr lang="en-GB" sz="1750" dirty="0" smtClean="0"/>
              <a:t>There </a:t>
            </a:r>
            <a:r>
              <a:rPr lang="en-GB" sz="1750" dirty="0"/>
              <a:t>are favourable tax advantages to mutual trading </a:t>
            </a:r>
            <a:endParaRPr lang="en-GB" sz="1750" dirty="0" smtClean="0"/>
          </a:p>
          <a:p>
            <a:pPr marL="285750" indent="-285750">
              <a:buClr>
                <a:srgbClr val="9DC700"/>
              </a:buClr>
              <a:buSzPct val="100000"/>
              <a:buFont typeface="Wingdings" panose="05000000000000000000" pitchFamily="2" charset="2"/>
              <a:buChar char="§"/>
            </a:pPr>
            <a:endParaRPr lang="en-GB" sz="1750" dirty="0" smtClean="0"/>
          </a:p>
          <a:p>
            <a:pPr marL="285750" indent="-285750">
              <a:buClr>
                <a:srgbClr val="9DC700"/>
              </a:buClr>
              <a:buSzPct val="100000"/>
              <a:buFont typeface="Wingdings" panose="05000000000000000000" pitchFamily="2" charset="2"/>
              <a:buChar char="§"/>
            </a:pPr>
            <a:r>
              <a:rPr lang="en-GB" sz="1750" dirty="0" smtClean="0"/>
              <a:t>Members </a:t>
            </a:r>
            <a:r>
              <a:rPr lang="en-GB" sz="1750" dirty="0"/>
              <a:t>through their board have full control and oversight of all matters relating to the </a:t>
            </a:r>
            <a:r>
              <a:rPr lang="en-GB" sz="1750" dirty="0" smtClean="0"/>
              <a:t>mutual</a:t>
            </a:r>
          </a:p>
          <a:p>
            <a:pPr marL="285750" indent="-285750">
              <a:buClr>
                <a:srgbClr val="9DC700"/>
              </a:buClr>
              <a:buSzPct val="100000"/>
              <a:buFont typeface="Wingdings" panose="05000000000000000000" pitchFamily="2" charset="2"/>
              <a:buChar char="§"/>
            </a:pPr>
            <a:endParaRPr lang="en-GB" sz="1750" dirty="0" smtClean="0"/>
          </a:p>
          <a:p>
            <a:pPr marL="285750" indent="-285750">
              <a:buClr>
                <a:srgbClr val="9DC700"/>
              </a:buClr>
              <a:buSzPct val="100000"/>
              <a:buFont typeface="Wingdings" panose="05000000000000000000" pitchFamily="2" charset="2"/>
              <a:buChar char="§"/>
            </a:pPr>
            <a:r>
              <a:rPr lang="en-GB" sz="1750" dirty="0" smtClean="0"/>
              <a:t>There </a:t>
            </a:r>
            <a:r>
              <a:rPr lang="en-GB" sz="1750" dirty="0"/>
              <a:t>are no shareholders. Surpluses generated by the mutual must be used for the benefit of the members – which can mean building a reserve, or returning funds directly to the </a:t>
            </a:r>
            <a:r>
              <a:rPr lang="en-GB" sz="1750" dirty="0" smtClean="0"/>
              <a:t>members</a:t>
            </a:r>
          </a:p>
          <a:p>
            <a:pPr marL="285750" indent="-285750">
              <a:buClr>
                <a:srgbClr val="9DC700"/>
              </a:buClr>
              <a:buSzPct val="100000"/>
              <a:buFont typeface="Wingdings" panose="05000000000000000000" pitchFamily="2" charset="2"/>
              <a:buChar char="§"/>
            </a:pPr>
            <a:endParaRPr lang="en-GB" sz="1750" dirty="0" smtClean="0"/>
          </a:p>
          <a:p>
            <a:pPr marL="285750" indent="-285750">
              <a:buClr>
                <a:srgbClr val="9DC700"/>
              </a:buClr>
              <a:buSzPct val="100000"/>
              <a:buFont typeface="Wingdings" panose="05000000000000000000" pitchFamily="2" charset="2"/>
              <a:buChar char="§"/>
            </a:pPr>
            <a:r>
              <a:rPr lang="en-GB" sz="1750" dirty="0" smtClean="0"/>
              <a:t>The </a:t>
            </a:r>
            <a:r>
              <a:rPr lang="en-GB" sz="1750" dirty="0"/>
              <a:t>mutual will  usually require insurance or reinsurance </a:t>
            </a:r>
            <a:r>
              <a:rPr lang="en-GB" sz="1750" dirty="0" smtClean="0"/>
              <a:t>protection – </a:t>
            </a:r>
            <a:r>
              <a:rPr lang="en-GB" sz="1750" dirty="0"/>
              <a:t>laying off the “unexpected” losses – on both an excess layer and aggregate </a:t>
            </a:r>
            <a:r>
              <a:rPr lang="en-GB" sz="1750" dirty="0" smtClean="0"/>
              <a:t>basis</a:t>
            </a:r>
          </a:p>
          <a:p>
            <a:pPr marL="285750" indent="-285750">
              <a:buClr>
                <a:srgbClr val="9DC700"/>
              </a:buClr>
              <a:buSzPct val="100000"/>
              <a:buFont typeface="Wingdings" panose="05000000000000000000" pitchFamily="2" charset="2"/>
              <a:buChar char="§"/>
            </a:pPr>
            <a:endParaRPr lang="en-GB" sz="1750" dirty="0" smtClean="0"/>
          </a:p>
          <a:p>
            <a:pPr marL="285750" indent="-285750">
              <a:buClr>
                <a:srgbClr val="9DC700"/>
              </a:buClr>
              <a:buSzPct val="100000"/>
              <a:buFont typeface="Wingdings" panose="05000000000000000000" pitchFamily="2" charset="2"/>
              <a:buChar char="§"/>
            </a:pPr>
            <a:r>
              <a:rPr lang="en-GB" sz="1750" dirty="0" smtClean="0"/>
              <a:t>Operating </a:t>
            </a:r>
            <a:r>
              <a:rPr lang="en-GB" sz="1750" dirty="0"/>
              <a:t>in partnership with the conventional insurance market</a:t>
            </a:r>
          </a:p>
        </p:txBody>
      </p:sp>
      <p:sp>
        <p:nvSpPr>
          <p:cNvPr id="9" name="object 9"/>
          <p:cNvSpPr/>
          <p:nvPr/>
        </p:nvSpPr>
        <p:spPr>
          <a:xfrm>
            <a:off x="88238" y="6536458"/>
            <a:ext cx="457861" cy="446965"/>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8" y="6623301"/>
            <a:ext cx="482278" cy="192360"/>
          </a:xfrm>
          <a:prstGeom prst="rect">
            <a:avLst/>
          </a:prstGeom>
        </p:spPr>
        <p:txBody>
          <a:bodyPr vert="horz" wrap="square" lIns="0" tIns="0" rIns="0" bIns="0" rtlCol="0">
            <a:spAutoFit/>
          </a:bodyPr>
          <a:lstStyle/>
          <a:p>
            <a:pPr marL="85090">
              <a:lnSpc>
                <a:spcPts val="1535"/>
              </a:lnSpc>
            </a:pPr>
            <a:r>
              <a:rPr lang="en-US" spc="-135" dirty="0" smtClean="0"/>
              <a:t>15</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833477"/>
            <a:ext cx="4815840" cy="276999"/>
          </a:xfrm>
          <a:prstGeom prst="rect">
            <a:avLst/>
          </a:prstGeom>
        </p:spPr>
        <p:txBody>
          <a:bodyPr vert="horz" wrap="square" lIns="0" tIns="0" rIns="0" bIns="0" rtlCol="0">
            <a:spAutoFit/>
          </a:bodyPr>
          <a:lstStyle/>
          <a:p>
            <a:pPr marL="12700">
              <a:lnSpc>
                <a:spcPct val="100000"/>
              </a:lnSpc>
            </a:pPr>
            <a:r>
              <a:rPr lang="en-US" b="1" dirty="0" smtClean="0">
                <a:solidFill>
                  <a:srgbClr val="FFFFFF"/>
                </a:solidFill>
                <a:latin typeface="Trebuchet MS" pitchFamily="34" charset="0"/>
                <a:cs typeface="Lucida Sans"/>
              </a:rPr>
              <a:t>The effect of Discretion</a:t>
            </a:r>
            <a:endParaRPr lang="en-US" b="1" dirty="0">
              <a:latin typeface="Trebuchet MS" pitchFamily="34" charset="0"/>
              <a:cs typeface="Lucida Sans"/>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endParaRPr sz="2100" baseline="1984" dirty="0">
              <a:latin typeface="Trebuchet MS" pitchFamily="34" charset="0"/>
              <a:cs typeface="Lucida Sans"/>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sp>
        <p:nvSpPr>
          <p:cNvPr id="20" name="TextBox 3"/>
          <p:cNvSpPr txBox="1">
            <a:spLocks noChangeArrowheads="1"/>
          </p:cNvSpPr>
          <p:nvPr/>
        </p:nvSpPr>
        <p:spPr bwMode="auto">
          <a:xfrm>
            <a:off x="634206" y="6625994"/>
            <a:ext cx="1652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eaLnBrk="1" hangingPunct="1">
              <a:spcBef>
                <a:spcPct val="0"/>
              </a:spcBef>
              <a:buClrTx/>
              <a:buSzTx/>
              <a:buFontTx/>
              <a:buNone/>
            </a:pPr>
            <a:r>
              <a:rPr lang="en-MY" altLang="en-US" sz="1200" dirty="0"/>
              <a:t>Source: Regis Mutual</a:t>
            </a:r>
          </a:p>
        </p:txBody>
      </p:sp>
    </p:spTree>
    <p:extLst>
      <p:ext uri="{BB962C8B-B14F-4D97-AF65-F5344CB8AC3E}">
        <p14:creationId xmlns:p14="http://schemas.microsoft.com/office/powerpoint/2010/main" val="2426980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1424449" y="2049150"/>
            <a:ext cx="6572250" cy="830997"/>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r>
              <a:rPr lang="en-US" altLang="en-US" dirty="0" smtClean="0"/>
              <a:t>Efficiency is derived through;</a:t>
            </a:r>
          </a:p>
          <a:p>
            <a:pPr marL="742950" lvl="1" indent="-285750">
              <a:buClr>
                <a:srgbClr val="9DC700"/>
              </a:buClr>
              <a:buSzPct val="100000"/>
              <a:buFont typeface="Courier New" panose="02070309020205020404" pitchFamily="49" charset="0"/>
              <a:buChar char="o"/>
            </a:pPr>
            <a:r>
              <a:rPr lang="en-US" altLang="en-US" sz="1750" dirty="0" smtClean="0"/>
              <a:t>The retention of all expected losses within the mutual</a:t>
            </a:r>
          </a:p>
          <a:p>
            <a:pPr marL="742950" lvl="1" indent="-285750">
              <a:buClr>
                <a:srgbClr val="9DC700"/>
              </a:buClr>
              <a:buSzPct val="100000"/>
              <a:buFont typeface="Courier New" panose="02070309020205020404" pitchFamily="49" charset="0"/>
              <a:buChar char="o"/>
            </a:pPr>
            <a:r>
              <a:rPr lang="en-US" altLang="en-US" sz="1750" dirty="0" smtClean="0"/>
              <a:t>Transferring the balance to insurers</a:t>
            </a:r>
            <a:endParaRPr lang="en-US" altLang="en-US" sz="1750" dirty="0"/>
          </a:p>
        </p:txBody>
      </p:sp>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7" y="6623301"/>
            <a:ext cx="302071" cy="192360"/>
          </a:xfrm>
          <a:prstGeom prst="rect">
            <a:avLst/>
          </a:prstGeom>
        </p:spPr>
        <p:txBody>
          <a:bodyPr vert="horz" wrap="square" lIns="0" tIns="0" rIns="0" bIns="0" rtlCol="0">
            <a:spAutoFit/>
          </a:bodyPr>
          <a:lstStyle/>
          <a:p>
            <a:pPr marL="85090">
              <a:lnSpc>
                <a:spcPts val="1535"/>
              </a:lnSpc>
            </a:pPr>
            <a:r>
              <a:rPr lang="en-US" spc="-135" dirty="0" smtClean="0"/>
              <a:t>16</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833477"/>
            <a:ext cx="4815840" cy="553998"/>
          </a:xfrm>
          <a:prstGeom prst="rect">
            <a:avLst/>
          </a:prstGeom>
        </p:spPr>
        <p:txBody>
          <a:bodyPr vert="horz" wrap="square" lIns="0" tIns="0" rIns="0" bIns="0" rtlCol="0">
            <a:spAutoFit/>
          </a:bodyPr>
          <a:lstStyle/>
          <a:p>
            <a:pPr marL="12700">
              <a:lnSpc>
                <a:spcPct val="100000"/>
              </a:lnSpc>
            </a:pPr>
            <a:r>
              <a:rPr lang="en-US" b="1" dirty="0" smtClean="0">
                <a:solidFill>
                  <a:srgbClr val="FFFFFF"/>
                </a:solidFill>
                <a:latin typeface="Trebuchet MS" pitchFamily="34" charset="0"/>
                <a:cs typeface="Lucida Sans"/>
              </a:rPr>
              <a:t>Leveraging off the insurance and reinsurance market</a:t>
            </a:r>
            <a:endParaRPr lang="en-US" b="1" dirty="0">
              <a:latin typeface="Trebuchet MS" pitchFamily="34" charset="0"/>
              <a:cs typeface="Lucida Sans"/>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endParaRPr sz="2100" baseline="1984" dirty="0">
              <a:latin typeface="Trebuchet MS" pitchFamily="34" charset="0"/>
              <a:cs typeface="Lucida Sans"/>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graphicFrame>
        <p:nvGraphicFramePr>
          <p:cNvPr id="26" name="Object 25"/>
          <p:cNvGraphicFramePr>
            <a:graphicFrameLocks noChangeAspect="1"/>
          </p:cNvGraphicFramePr>
          <p:nvPr>
            <p:extLst>
              <p:ext uri="{D42A27DB-BD31-4B8C-83A1-F6EECF244321}">
                <p14:modId xmlns:p14="http://schemas.microsoft.com/office/powerpoint/2010/main" val="3753816679"/>
              </p:ext>
            </p:extLst>
          </p:nvPr>
        </p:nvGraphicFramePr>
        <p:xfrm>
          <a:off x="1396275" y="2441078"/>
          <a:ext cx="6687285" cy="3993100"/>
        </p:xfrm>
        <a:graphic>
          <a:graphicData uri="http://schemas.openxmlformats.org/presentationml/2006/ole">
            <mc:AlternateContent xmlns:mc="http://schemas.openxmlformats.org/markup-compatibility/2006">
              <mc:Choice xmlns:v="urn:schemas-microsoft-com:vml" Requires="v">
                <p:oleObj spid="_x0000_s2065" name="Chart" r:id="rId7" imgW="4667250" imgH="2266950" progId="Excel.Chart.8">
                  <p:embed/>
                </p:oleObj>
              </mc:Choice>
              <mc:Fallback>
                <p:oleObj name="Chart" r:id="rId7" imgW="4667250" imgH="2266950" progId="Excel.Char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96275" y="2441078"/>
                        <a:ext cx="6687285" cy="3993100"/>
                      </a:xfrm>
                      <a:prstGeom prst="rect">
                        <a:avLst/>
                      </a:prstGeom>
                      <a:noFill/>
                      <a:ln>
                        <a:noFill/>
                      </a:ln>
                      <a:effectLst/>
                    </p:spPr>
                  </p:pic>
                </p:oleObj>
              </mc:Fallback>
            </mc:AlternateContent>
          </a:graphicData>
        </a:graphic>
      </p:graphicFrame>
      <p:sp>
        <p:nvSpPr>
          <p:cNvPr id="27" name="Rectangle 3"/>
          <p:cNvSpPr>
            <a:spLocks noChangeArrowheads="1"/>
          </p:cNvSpPr>
          <p:nvPr/>
        </p:nvSpPr>
        <p:spPr bwMode="auto">
          <a:xfrm>
            <a:off x="1617239" y="4736230"/>
            <a:ext cx="6336000" cy="1538271"/>
          </a:xfrm>
          <a:prstGeom prst="rect">
            <a:avLst/>
          </a:prstGeom>
          <a:solidFill>
            <a:srgbClr val="0080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eaLnBrk="1" hangingPunct="1">
              <a:spcBef>
                <a:spcPct val="0"/>
              </a:spcBef>
              <a:buClrTx/>
              <a:buSzTx/>
              <a:buFontTx/>
              <a:buNone/>
            </a:pPr>
            <a:r>
              <a:rPr lang="en-AU" altLang="en-US" sz="1600" dirty="0">
                <a:latin typeface="Arial" panose="020B0604020202020204" pitchFamily="34" charset="0"/>
                <a:cs typeface="Arial" panose="020B0604020202020204" pitchFamily="34" charset="0"/>
              </a:rPr>
              <a:t>Mutual Retention</a:t>
            </a:r>
          </a:p>
          <a:p>
            <a:pPr algn="ctr" eaLnBrk="1" hangingPunct="1">
              <a:spcBef>
                <a:spcPct val="0"/>
              </a:spcBef>
              <a:buClrTx/>
              <a:buSzTx/>
              <a:buFontTx/>
              <a:buNone/>
            </a:pPr>
            <a:endParaRPr lang="en-AU" altLang="en-US" sz="1200" b="1" dirty="0"/>
          </a:p>
          <a:p>
            <a:pPr algn="ctr" eaLnBrk="1" hangingPunct="1">
              <a:spcBef>
                <a:spcPct val="0"/>
              </a:spcBef>
              <a:buClrTx/>
              <a:buSzTx/>
              <a:buFontTx/>
              <a:buNone/>
            </a:pPr>
            <a:endParaRPr lang="en-AU" altLang="en-US" sz="1200" b="1" dirty="0"/>
          </a:p>
          <a:p>
            <a:pPr algn="ctr" eaLnBrk="1" hangingPunct="1">
              <a:spcBef>
                <a:spcPct val="0"/>
              </a:spcBef>
              <a:buClrTx/>
              <a:buSzTx/>
              <a:buFontTx/>
              <a:buNone/>
            </a:pPr>
            <a:endParaRPr lang="en-AU" altLang="en-US" sz="1200" b="1" dirty="0"/>
          </a:p>
          <a:p>
            <a:pPr algn="ctr" eaLnBrk="1" hangingPunct="1">
              <a:spcBef>
                <a:spcPct val="0"/>
              </a:spcBef>
              <a:buClrTx/>
              <a:buSzTx/>
              <a:buFontTx/>
              <a:buNone/>
            </a:pPr>
            <a:endParaRPr lang="en-AU" altLang="en-US" sz="1200" b="1" dirty="0"/>
          </a:p>
          <a:p>
            <a:pPr algn="ctr" eaLnBrk="1" hangingPunct="1">
              <a:spcBef>
                <a:spcPct val="0"/>
              </a:spcBef>
              <a:buClrTx/>
              <a:buSzTx/>
              <a:buFontTx/>
              <a:buNone/>
            </a:pPr>
            <a:r>
              <a:rPr lang="en-AU" altLang="en-US" sz="1600" dirty="0">
                <a:latin typeface="Arial" panose="020B0604020202020204" pitchFamily="34" charset="0"/>
                <a:cs typeface="Arial" panose="020B0604020202020204" pitchFamily="34" charset="0"/>
              </a:rPr>
              <a:t>Claims Activity</a:t>
            </a:r>
          </a:p>
          <a:p>
            <a:pPr algn="ctr" eaLnBrk="1" hangingPunct="1">
              <a:spcBef>
                <a:spcPct val="0"/>
              </a:spcBef>
              <a:buClrTx/>
              <a:buSzTx/>
              <a:buFontTx/>
              <a:buNone/>
            </a:pPr>
            <a:endParaRPr lang="en-AU" altLang="en-US" sz="1200" b="1" dirty="0"/>
          </a:p>
        </p:txBody>
      </p:sp>
      <p:sp>
        <p:nvSpPr>
          <p:cNvPr id="28" name="Rectangle 4"/>
          <p:cNvSpPr>
            <a:spLocks noChangeArrowheads="1"/>
          </p:cNvSpPr>
          <p:nvPr/>
        </p:nvSpPr>
        <p:spPr bwMode="auto">
          <a:xfrm>
            <a:off x="1617239" y="3151256"/>
            <a:ext cx="6336000" cy="1584000"/>
          </a:xfrm>
          <a:prstGeom prst="rect">
            <a:avLst/>
          </a:prstGeom>
          <a:solidFill>
            <a:srgbClr val="FF00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algn="ctr" eaLnBrk="1" hangingPunct="1">
              <a:spcBef>
                <a:spcPct val="0"/>
              </a:spcBef>
              <a:buClrTx/>
              <a:buSzTx/>
              <a:buFontTx/>
              <a:buNone/>
            </a:pPr>
            <a:r>
              <a:rPr lang="en-AU" altLang="en-US" sz="1600" dirty="0"/>
              <a:t>Insurance</a:t>
            </a:r>
          </a:p>
        </p:txBody>
      </p:sp>
      <p:sp>
        <p:nvSpPr>
          <p:cNvPr id="29" name="TextBox 3"/>
          <p:cNvSpPr txBox="1">
            <a:spLocks noChangeArrowheads="1"/>
          </p:cNvSpPr>
          <p:nvPr/>
        </p:nvSpPr>
        <p:spPr bwMode="auto">
          <a:xfrm>
            <a:off x="1236781" y="6507793"/>
            <a:ext cx="1652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60000"/>
              </a:spcBef>
              <a:buClr>
                <a:schemeClr val="tx1"/>
              </a:buClr>
              <a:buSzPct val="90000"/>
              <a:buFont typeface="Wingdings" pitchFamily="2" charset="2"/>
              <a:buChar char="§"/>
              <a:defRPr sz="2000">
                <a:solidFill>
                  <a:schemeClr val="tx1"/>
                </a:solidFill>
                <a:latin typeface="Arial" charset="0"/>
                <a:sym typeface="Wingdings" pitchFamily="2" charset="2"/>
              </a:defRPr>
            </a:lvl1pPr>
            <a:lvl2pPr marL="742950" indent="-285750" eaLnBrk="0" hangingPunct="0">
              <a:spcBef>
                <a:spcPct val="20000"/>
              </a:spcBef>
              <a:buClr>
                <a:schemeClr val="tx1"/>
              </a:buClr>
              <a:buSzPct val="90000"/>
              <a:buFont typeface="Arial" charset="0"/>
              <a:buChar char="–"/>
              <a:defRPr sz="2000">
                <a:solidFill>
                  <a:schemeClr val="tx1"/>
                </a:solidFill>
                <a:latin typeface="Arial" charset="0"/>
                <a:sym typeface="Wingdings" pitchFamily="2" charset="2"/>
              </a:defRPr>
            </a:lvl2pPr>
            <a:lvl3pPr marL="1143000" indent="-228600" eaLnBrk="0" hangingPunct="0">
              <a:spcBef>
                <a:spcPct val="20000"/>
              </a:spcBef>
              <a:buClr>
                <a:schemeClr val="tx1"/>
              </a:buClr>
              <a:buFont typeface="Wingdings" pitchFamily="2" charset="2"/>
              <a:buChar char="ú"/>
              <a:defRPr sz="2000">
                <a:solidFill>
                  <a:schemeClr val="tx1"/>
                </a:solidFill>
                <a:latin typeface="Arial" charset="0"/>
              </a:defRPr>
            </a:lvl3pPr>
            <a:lvl4pPr marL="1600200" indent="-228600" eaLnBrk="0" hangingPunct="0">
              <a:spcBef>
                <a:spcPct val="20000"/>
              </a:spcBef>
              <a:buClr>
                <a:schemeClr val="tx1"/>
              </a:buClr>
              <a:buSzPct val="90000"/>
              <a:buFont typeface="Arial" charset="0"/>
              <a:buChar char="-"/>
              <a:defRPr sz="2000">
                <a:solidFill>
                  <a:schemeClr val="tx1"/>
                </a:solidFill>
                <a:latin typeface="Arial" charset="0"/>
              </a:defRPr>
            </a:lvl4pPr>
            <a:lvl5pPr marL="2057400" indent="-228600" eaLnBrk="0" hangingPunct="0">
              <a:spcBef>
                <a:spcPct val="20000"/>
              </a:spcBef>
              <a:buClr>
                <a:schemeClr val="bg2"/>
              </a:buClr>
              <a:buSzPct val="90000"/>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SzPct val="90000"/>
              <a:buFont typeface="Arial" charset="0"/>
              <a:buChar char="-"/>
              <a:defRPr sz="2000">
                <a:solidFill>
                  <a:schemeClr val="tx1"/>
                </a:solidFill>
                <a:latin typeface="Arial" charset="0"/>
              </a:defRPr>
            </a:lvl9pPr>
          </a:lstStyle>
          <a:p>
            <a:pPr eaLnBrk="1" hangingPunct="1">
              <a:spcBef>
                <a:spcPct val="0"/>
              </a:spcBef>
              <a:buClrTx/>
              <a:buSzTx/>
              <a:buFontTx/>
              <a:buNone/>
            </a:pPr>
            <a:r>
              <a:rPr lang="en-MY" altLang="en-US" sz="1200" dirty="0"/>
              <a:t>Source: Regis Mutual</a:t>
            </a:r>
          </a:p>
        </p:txBody>
      </p:sp>
    </p:spTree>
    <p:extLst>
      <p:ext uri="{BB962C8B-B14F-4D97-AF65-F5344CB8AC3E}">
        <p14:creationId xmlns:p14="http://schemas.microsoft.com/office/powerpoint/2010/main" val="2234047554"/>
      </p:ext>
    </p:extLst>
  </p:cSld>
  <p:clrMapOvr>
    <a:masterClrMapping/>
  </p:clrMapOvr>
  <p:timing>
    <p:tnLst>
      <p:par>
        <p:cTn id="1" dur="indefinite" restart="never" nodeType="tmRoot"/>
      </p:par>
    </p:tnLst>
    <p:bldLst>
      <p:bldOleChart spid="26" grpId="0" bld="seriesEl"/>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89371"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1460500" y="2102360"/>
            <a:ext cx="6572250" cy="4431983"/>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r>
              <a:rPr lang="en-US" altLang="en-US" dirty="0" smtClean="0"/>
              <a:t>Risk management</a:t>
            </a:r>
            <a:r>
              <a:rPr lang="en-GB" dirty="0" smtClean="0">
                <a:cs typeface="Arial" charset="0"/>
              </a:rPr>
              <a:t> is a </a:t>
            </a:r>
            <a:r>
              <a:rPr lang="en-GB" dirty="0">
                <a:cs typeface="Arial" charset="0"/>
              </a:rPr>
              <a:t>core feature of a mutual. </a:t>
            </a:r>
          </a:p>
          <a:p>
            <a:pPr marL="285750" indent="-285750">
              <a:buClr>
                <a:srgbClr val="9DC700"/>
              </a:buClr>
              <a:buSzPct val="100000"/>
              <a:buFont typeface="Wingdings" panose="05000000000000000000" pitchFamily="2" charset="2"/>
              <a:buChar char="§"/>
            </a:pPr>
            <a:endParaRPr lang="en-US" altLang="en-US" dirty="0" smtClean="0"/>
          </a:p>
          <a:p>
            <a:pPr marL="285750" indent="-285750">
              <a:buClr>
                <a:srgbClr val="9DC700"/>
              </a:buClr>
              <a:buSzPct val="100000"/>
              <a:buFont typeface="Wingdings" panose="05000000000000000000" pitchFamily="2" charset="2"/>
              <a:buChar char="§"/>
            </a:pPr>
            <a:r>
              <a:rPr lang="en-GB" dirty="0" smtClean="0">
                <a:cs typeface="Arial" charset="0"/>
              </a:rPr>
              <a:t>With </a:t>
            </a:r>
            <a:r>
              <a:rPr lang="en-GB" dirty="0">
                <a:cs typeface="Arial" charset="0"/>
              </a:rPr>
              <a:t>ownership and control of the mutual, comes </a:t>
            </a:r>
            <a:r>
              <a:rPr lang="en-GB" dirty="0" smtClean="0">
                <a:cs typeface="Arial" charset="0"/>
              </a:rPr>
              <a:t>responsibility;</a:t>
            </a:r>
          </a:p>
          <a:p>
            <a:pPr marL="742950" lvl="1" indent="-285750">
              <a:buClr>
                <a:srgbClr val="9DC700"/>
              </a:buClr>
              <a:buSzPct val="100000"/>
              <a:buFont typeface="Courier New" panose="02070309020205020404" pitchFamily="49" charset="0"/>
              <a:buChar char="o"/>
            </a:pPr>
            <a:r>
              <a:rPr lang="en-GB" sz="1750" dirty="0">
                <a:cs typeface="Arial" charset="0"/>
              </a:rPr>
              <a:t>Appropriate risk management and risk mitigation</a:t>
            </a:r>
          </a:p>
          <a:p>
            <a:pPr marL="742950" lvl="1" indent="-285750">
              <a:buClr>
                <a:srgbClr val="9DC700"/>
              </a:buClr>
              <a:buSzPct val="100000"/>
              <a:buFont typeface="Courier New" panose="02070309020205020404" pitchFamily="49" charset="0"/>
              <a:buChar char="o"/>
            </a:pPr>
            <a:r>
              <a:rPr lang="en-GB" sz="1750" dirty="0">
                <a:cs typeface="Arial" charset="0"/>
              </a:rPr>
              <a:t>Creation and adoption of shared best practice templates</a:t>
            </a:r>
          </a:p>
          <a:p>
            <a:pPr marL="285750" indent="-285750">
              <a:buClr>
                <a:srgbClr val="9DC700"/>
              </a:buClr>
              <a:buSzPct val="100000"/>
              <a:buFont typeface="Wingdings" panose="05000000000000000000" pitchFamily="2" charset="2"/>
              <a:buChar char="§"/>
            </a:pPr>
            <a:endParaRPr lang="en-GB" dirty="0">
              <a:cs typeface="Arial" charset="0"/>
            </a:endParaRPr>
          </a:p>
          <a:p>
            <a:pPr marL="285750" indent="-285750">
              <a:buClr>
                <a:srgbClr val="9DC700"/>
              </a:buClr>
              <a:buSzPct val="100000"/>
              <a:buFont typeface="Wingdings" panose="05000000000000000000" pitchFamily="2" charset="2"/>
              <a:buChar char="§"/>
            </a:pPr>
            <a:r>
              <a:rPr lang="en-GB" dirty="0" smtClean="0">
                <a:cs typeface="Arial" charset="0"/>
              </a:rPr>
              <a:t>The </a:t>
            </a:r>
            <a:r>
              <a:rPr lang="en-GB" dirty="0">
                <a:cs typeface="Arial" charset="0"/>
              </a:rPr>
              <a:t>mutual is a direct beneficiary of improved risk management. The cost of cover equals the cost of claims. To reduce the cost, the risk must be </a:t>
            </a:r>
            <a:r>
              <a:rPr lang="en-GB" dirty="0" smtClean="0">
                <a:cs typeface="Arial" charset="0"/>
              </a:rPr>
              <a:t>improved.</a:t>
            </a:r>
          </a:p>
          <a:p>
            <a:pPr marL="285750" indent="-285750">
              <a:buClr>
                <a:srgbClr val="9DC700"/>
              </a:buClr>
              <a:buSzPct val="100000"/>
              <a:buFont typeface="Wingdings" panose="05000000000000000000" pitchFamily="2" charset="2"/>
              <a:buChar char="§"/>
            </a:pPr>
            <a:endParaRPr lang="en-GB" dirty="0">
              <a:cs typeface="Arial" charset="0"/>
            </a:endParaRPr>
          </a:p>
          <a:p>
            <a:pPr marL="285750" indent="-285750">
              <a:buClr>
                <a:srgbClr val="9DC700"/>
              </a:buClr>
              <a:buSzPct val="100000"/>
              <a:buFont typeface="Wingdings" panose="05000000000000000000" pitchFamily="2" charset="2"/>
              <a:buChar char="§"/>
            </a:pPr>
            <a:r>
              <a:rPr lang="en-GB" dirty="0" smtClean="0">
                <a:cs typeface="Arial" charset="0"/>
              </a:rPr>
              <a:t>Member </a:t>
            </a:r>
            <a:r>
              <a:rPr lang="en-GB" dirty="0">
                <a:cs typeface="Arial" charset="0"/>
              </a:rPr>
              <a:t>selectivity is important – the </a:t>
            </a:r>
            <a:r>
              <a:rPr lang="en-GB" dirty="0" err="1">
                <a:cs typeface="Arial" charset="0"/>
              </a:rPr>
              <a:t>Parato’s</a:t>
            </a:r>
            <a:r>
              <a:rPr lang="en-GB" dirty="0">
                <a:cs typeface="Arial" charset="0"/>
              </a:rPr>
              <a:t> principle of 80% of loses coming from 20% of members typically holds true </a:t>
            </a:r>
            <a:r>
              <a:rPr lang="en-GB" dirty="0" smtClean="0">
                <a:cs typeface="Arial" charset="0"/>
              </a:rPr>
              <a:t>.</a:t>
            </a:r>
          </a:p>
          <a:p>
            <a:pPr marL="285750" indent="-285750">
              <a:buClr>
                <a:srgbClr val="9DC700"/>
              </a:buClr>
              <a:buSzPct val="100000"/>
              <a:buFont typeface="Wingdings" panose="05000000000000000000" pitchFamily="2" charset="2"/>
              <a:buChar char="§"/>
            </a:pPr>
            <a:endParaRPr lang="en-GB" dirty="0">
              <a:cs typeface="Arial" charset="0"/>
            </a:endParaRPr>
          </a:p>
          <a:p>
            <a:pPr marL="285750" indent="-285750">
              <a:buClr>
                <a:srgbClr val="9DC700"/>
              </a:buClr>
              <a:buSzPct val="100000"/>
              <a:buFont typeface="Wingdings" panose="05000000000000000000" pitchFamily="2" charset="2"/>
              <a:buChar char="§"/>
            </a:pPr>
            <a:r>
              <a:rPr lang="en-GB" dirty="0" smtClean="0">
                <a:cs typeface="Arial" charset="0"/>
              </a:rPr>
              <a:t>The </a:t>
            </a:r>
            <a:r>
              <a:rPr lang="en-GB" dirty="0">
                <a:cs typeface="Arial" charset="0"/>
              </a:rPr>
              <a:t>membership require a shared interest in goal in coming together to achieve more than can be obtained </a:t>
            </a:r>
            <a:r>
              <a:rPr lang="en-GB" dirty="0" smtClean="0">
                <a:cs typeface="Arial" charset="0"/>
              </a:rPr>
              <a:t>individually.</a:t>
            </a:r>
            <a:endParaRPr lang="en-GB" dirty="0">
              <a:cs typeface="Arial" charset="0"/>
            </a:endParaRPr>
          </a:p>
          <a:p>
            <a:pPr marL="285750" indent="-285750">
              <a:buClr>
                <a:srgbClr val="9DC700"/>
              </a:buClr>
              <a:buSzPct val="100000"/>
              <a:buFont typeface="Wingdings" panose="05000000000000000000" pitchFamily="2" charset="2"/>
              <a:buChar char="§"/>
            </a:pPr>
            <a:endParaRPr lang="en-US" altLang="en-US" dirty="0" smtClean="0"/>
          </a:p>
        </p:txBody>
      </p:sp>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8" y="6623301"/>
            <a:ext cx="394172" cy="192360"/>
          </a:xfrm>
          <a:prstGeom prst="rect">
            <a:avLst/>
          </a:prstGeom>
        </p:spPr>
        <p:txBody>
          <a:bodyPr vert="horz" wrap="square" lIns="0" tIns="0" rIns="0" bIns="0" rtlCol="0">
            <a:spAutoFit/>
          </a:bodyPr>
          <a:lstStyle/>
          <a:p>
            <a:pPr marL="85090">
              <a:lnSpc>
                <a:spcPts val="1535"/>
              </a:lnSpc>
            </a:pPr>
            <a:r>
              <a:rPr lang="en-US" spc="-135" dirty="0" smtClean="0"/>
              <a:t>17</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endParaRPr sz="2100" baseline="1984" dirty="0">
              <a:latin typeface="Trebuchet MS" pitchFamily="34" charset="0"/>
              <a:cs typeface="Lucida Sans"/>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sp>
        <p:nvSpPr>
          <p:cNvPr id="20" name="object 11"/>
          <p:cNvSpPr txBox="1"/>
          <p:nvPr/>
        </p:nvSpPr>
        <p:spPr>
          <a:xfrm>
            <a:off x="422187" y="916508"/>
            <a:ext cx="4815840" cy="276999"/>
          </a:xfrm>
          <a:prstGeom prst="rect">
            <a:avLst/>
          </a:prstGeom>
        </p:spPr>
        <p:txBody>
          <a:bodyPr vert="horz" wrap="square" lIns="0" tIns="0" rIns="0" bIns="0" rtlCol="0">
            <a:spAutoFit/>
          </a:bodyPr>
          <a:lstStyle/>
          <a:p>
            <a:pPr marL="12700">
              <a:lnSpc>
                <a:spcPct val="100000"/>
              </a:lnSpc>
            </a:pPr>
            <a:r>
              <a:rPr lang="en-US" b="1" dirty="0" smtClean="0">
                <a:solidFill>
                  <a:srgbClr val="FFFFFF"/>
                </a:solidFill>
                <a:latin typeface="Trebuchet MS" pitchFamily="34" charset="0"/>
                <a:cs typeface="Lucida Sans"/>
              </a:rPr>
              <a:t>Risk Management</a:t>
            </a:r>
            <a:endParaRPr lang="en-US" b="1" dirty="0">
              <a:latin typeface="Trebuchet MS" pitchFamily="34" charset="0"/>
              <a:cs typeface="Lucida Sans"/>
            </a:endParaRPr>
          </a:p>
        </p:txBody>
      </p:sp>
      <p:sp>
        <p:nvSpPr>
          <p:cNvPr id="24" name="object 49"/>
          <p:cNvSpPr txBox="1"/>
          <p:nvPr/>
        </p:nvSpPr>
        <p:spPr>
          <a:xfrm>
            <a:off x="1917699" y="1387475"/>
            <a:ext cx="3842867"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r>
              <a:rPr lang="en-US" sz="2100" b="1" baseline="1984" dirty="0" smtClean="0">
                <a:solidFill>
                  <a:srgbClr val="00854A"/>
                </a:solidFill>
                <a:latin typeface="Trebuchet MS" pitchFamily="34" charset="0"/>
                <a:cs typeface="Lucida Sans"/>
              </a:rPr>
              <a:t>-selectivity &amp; glue</a:t>
            </a:r>
            <a:endParaRPr sz="2100" baseline="1984" dirty="0">
              <a:latin typeface="Trebuchet MS" pitchFamily="34" charset="0"/>
              <a:cs typeface="Lucida Sans"/>
            </a:endParaRPr>
          </a:p>
        </p:txBody>
      </p:sp>
    </p:spTree>
    <p:extLst>
      <p:ext uri="{BB962C8B-B14F-4D97-AF65-F5344CB8AC3E}">
        <p14:creationId xmlns:p14="http://schemas.microsoft.com/office/powerpoint/2010/main" val="924494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89371"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1460500" y="2046489"/>
            <a:ext cx="6822054" cy="4970591"/>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r>
              <a:rPr lang="en-US" altLang="en-US" sz="1700" dirty="0" smtClean="0"/>
              <a:t>As owner and insured are the same, risk management is central to its operation.</a:t>
            </a:r>
          </a:p>
          <a:p>
            <a:pPr marL="285750" indent="-285750">
              <a:buClr>
                <a:srgbClr val="9DC700"/>
              </a:buClr>
              <a:buSzPct val="100000"/>
              <a:buFont typeface="Wingdings" panose="05000000000000000000" pitchFamily="2" charset="2"/>
              <a:buChar char="§"/>
            </a:pPr>
            <a:endParaRPr lang="en-US" altLang="en-US" sz="1700" dirty="0" smtClean="0"/>
          </a:p>
          <a:p>
            <a:pPr marL="285750" indent="-285750">
              <a:buClr>
                <a:srgbClr val="9DC700"/>
              </a:buClr>
              <a:buSzPct val="100000"/>
              <a:buFont typeface="Wingdings" panose="05000000000000000000" pitchFamily="2" charset="2"/>
              <a:buChar char="§"/>
            </a:pPr>
            <a:r>
              <a:rPr lang="en-US" altLang="en-US" sz="1700" dirty="0" smtClean="0"/>
              <a:t>The </a:t>
            </a:r>
            <a:r>
              <a:rPr lang="en-US" altLang="en-US" sz="1700" dirty="0"/>
              <a:t>Mutual is a direct beneficiary of improved risk </a:t>
            </a:r>
            <a:r>
              <a:rPr lang="en-US" altLang="en-US" sz="1700" dirty="0" smtClean="0"/>
              <a:t>management.</a:t>
            </a:r>
          </a:p>
          <a:p>
            <a:pPr marL="285750" indent="-285750">
              <a:buClr>
                <a:srgbClr val="9DC700"/>
              </a:buClr>
              <a:buSzPct val="100000"/>
              <a:buFont typeface="Wingdings" panose="05000000000000000000" pitchFamily="2" charset="2"/>
              <a:buChar char="§"/>
            </a:pPr>
            <a:endParaRPr lang="en-US" altLang="en-US" sz="1700" dirty="0" smtClean="0"/>
          </a:p>
          <a:p>
            <a:pPr marL="285750" indent="-285750">
              <a:buClr>
                <a:srgbClr val="9DC700"/>
              </a:buClr>
              <a:buSzPct val="100000"/>
              <a:buFont typeface="Wingdings" panose="05000000000000000000" pitchFamily="2" charset="2"/>
              <a:buChar char="§"/>
            </a:pPr>
            <a:r>
              <a:rPr lang="en-US" altLang="en-US" sz="1700" dirty="0" smtClean="0"/>
              <a:t>Thus </a:t>
            </a:r>
            <a:r>
              <a:rPr lang="en-US" altLang="en-US" sz="1700" dirty="0"/>
              <a:t>to reduce premium effort is focused on reducing claims. Unlike the traditional insurance model with runaway claims </a:t>
            </a:r>
            <a:r>
              <a:rPr lang="en-US" altLang="en-US" sz="1700" dirty="0" smtClean="0"/>
              <a:t>experience.</a:t>
            </a:r>
          </a:p>
          <a:p>
            <a:pPr marL="285750" indent="-285750">
              <a:buClr>
                <a:srgbClr val="9DC700"/>
              </a:buClr>
              <a:buSzPct val="100000"/>
              <a:buFont typeface="Wingdings" panose="05000000000000000000" pitchFamily="2" charset="2"/>
              <a:buChar char="§"/>
            </a:pPr>
            <a:endParaRPr lang="en-US" altLang="en-US" sz="1700" dirty="0" smtClean="0"/>
          </a:p>
          <a:p>
            <a:pPr marL="285750" indent="-285750">
              <a:buClr>
                <a:srgbClr val="9DC700"/>
              </a:buClr>
              <a:buSzPct val="100000"/>
              <a:buFont typeface="Wingdings" panose="05000000000000000000" pitchFamily="2" charset="2"/>
              <a:buChar char="§"/>
            </a:pPr>
            <a:r>
              <a:rPr lang="en-US" altLang="en-US" sz="1700" dirty="0" smtClean="0"/>
              <a:t>Key </a:t>
            </a:r>
            <a:r>
              <a:rPr lang="en-US" altLang="en-US" sz="1700" dirty="0"/>
              <a:t>to keeping claims </a:t>
            </a:r>
            <a:r>
              <a:rPr lang="en-US" altLang="en-US" sz="1700" dirty="0" smtClean="0"/>
              <a:t>down</a:t>
            </a:r>
          </a:p>
          <a:p>
            <a:pPr marL="742950" lvl="1" indent="-285750">
              <a:buClr>
                <a:srgbClr val="9DC700"/>
              </a:buClr>
              <a:buSzPct val="100000"/>
              <a:buFont typeface="Courier New" panose="02070309020205020404" pitchFamily="49" charset="0"/>
              <a:buChar char="o"/>
            </a:pPr>
            <a:r>
              <a:rPr lang="en-US" altLang="en-US" sz="1650" dirty="0"/>
              <a:t>Appropriate risk management and risk mitigation. </a:t>
            </a:r>
          </a:p>
          <a:p>
            <a:pPr marL="742950" lvl="1" indent="-285750">
              <a:buClr>
                <a:srgbClr val="9DC700"/>
              </a:buClr>
              <a:buSzPct val="100000"/>
              <a:buFont typeface="Courier New" panose="02070309020205020404" pitchFamily="49" charset="0"/>
              <a:buChar char="o"/>
            </a:pPr>
            <a:r>
              <a:rPr lang="en-US" altLang="en-US" sz="1650" dirty="0"/>
              <a:t>Creation and adoption of shred best practice templates.</a:t>
            </a:r>
          </a:p>
          <a:p>
            <a:pPr marL="742950" lvl="1" indent="-285750">
              <a:buClr>
                <a:srgbClr val="9DC700"/>
              </a:buClr>
              <a:buSzPct val="100000"/>
              <a:buFont typeface="Courier New" panose="02070309020205020404" pitchFamily="49" charset="0"/>
              <a:buChar char="o"/>
            </a:pPr>
            <a:r>
              <a:rPr lang="en-US" altLang="en-US" sz="1650" dirty="0"/>
              <a:t>Member sale activity-keep out the ‘cowboys’.</a:t>
            </a:r>
          </a:p>
          <a:p>
            <a:pPr marL="742950" lvl="1" indent="-285750">
              <a:buClr>
                <a:srgbClr val="9DC700"/>
              </a:buClr>
              <a:buSzPct val="100000"/>
              <a:buFont typeface="Courier New" panose="02070309020205020404" pitchFamily="49" charset="0"/>
              <a:buChar char="o"/>
            </a:pPr>
            <a:r>
              <a:rPr lang="en-US" altLang="en-US" sz="1650" dirty="0"/>
              <a:t>Mutual efficiency by transferring claims volatility to reinsurer while retaining the predictable losses</a:t>
            </a:r>
            <a:r>
              <a:rPr lang="en-US" altLang="en-US" sz="1650" dirty="0" smtClean="0"/>
              <a:t>.</a:t>
            </a:r>
          </a:p>
          <a:p>
            <a:pPr marL="742950" lvl="1" indent="-285750">
              <a:buClr>
                <a:srgbClr val="9DC700"/>
              </a:buClr>
              <a:buSzPct val="100000"/>
              <a:buFont typeface="Courier New" panose="02070309020205020404" pitchFamily="49" charset="0"/>
              <a:buChar char="o"/>
            </a:pPr>
            <a:endParaRPr lang="en-US" altLang="en-US" sz="1700" dirty="0"/>
          </a:p>
          <a:p>
            <a:pPr marL="285750" indent="-285750">
              <a:buClr>
                <a:srgbClr val="9DC700"/>
              </a:buClr>
              <a:buSzPct val="100000"/>
              <a:buFont typeface="Wingdings" panose="05000000000000000000" pitchFamily="2" charset="2"/>
              <a:buChar char="§"/>
            </a:pPr>
            <a:r>
              <a:rPr lang="en-US" altLang="en-US" sz="1700" dirty="0" smtClean="0"/>
              <a:t>Discretionary </a:t>
            </a:r>
            <a:r>
              <a:rPr lang="en-US" altLang="en-US" sz="1700" dirty="0" err="1"/>
              <a:t>Mutuals</a:t>
            </a:r>
            <a:r>
              <a:rPr lang="en-US" altLang="en-US" sz="1700" dirty="0"/>
              <a:t> outsources all the administrative functions to an external independent professional run Mutual Management company. Thus the Discretionary Mutual does not incur expense overruns.</a:t>
            </a:r>
          </a:p>
          <a:p>
            <a:endParaRPr lang="en-US" altLang="en-US" sz="1700" dirty="0"/>
          </a:p>
        </p:txBody>
      </p:sp>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8" y="6623301"/>
            <a:ext cx="394172" cy="192360"/>
          </a:xfrm>
          <a:prstGeom prst="rect">
            <a:avLst/>
          </a:prstGeom>
        </p:spPr>
        <p:txBody>
          <a:bodyPr vert="horz" wrap="square" lIns="0" tIns="0" rIns="0" bIns="0" rtlCol="0">
            <a:spAutoFit/>
          </a:bodyPr>
          <a:lstStyle/>
          <a:p>
            <a:pPr marL="85090">
              <a:lnSpc>
                <a:spcPts val="1535"/>
              </a:lnSpc>
            </a:pPr>
            <a:r>
              <a:rPr lang="en-US" spc="-135" dirty="0" smtClean="0"/>
              <a:t>18</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endParaRPr sz="2100" baseline="1984" dirty="0">
              <a:latin typeface="Trebuchet MS" pitchFamily="34" charset="0"/>
              <a:cs typeface="Lucida Sans"/>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sp>
        <p:nvSpPr>
          <p:cNvPr id="20" name="object 11"/>
          <p:cNvSpPr txBox="1"/>
          <p:nvPr/>
        </p:nvSpPr>
        <p:spPr>
          <a:xfrm>
            <a:off x="422187" y="916508"/>
            <a:ext cx="4815840" cy="276999"/>
          </a:xfrm>
          <a:prstGeom prst="rect">
            <a:avLst/>
          </a:prstGeom>
        </p:spPr>
        <p:txBody>
          <a:bodyPr vert="horz" wrap="square" lIns="0" tIns="0" rIns="0" bIns="0" rtlCol="0">
            <a:spAutoFit/>
          </a:bodyPr>
          <a:lstStyle/>
          <a:p>
            <a:pPr marL="12700">
              <a:lnSpc>
                <a:spcPct val="100000"/>
              </a:lnSpc>
            </a:pPr>
            <a:r>
              <a:rPr lang="en-US" b="1" dirty="0" smtClean="0">
                <a:solidFill>
                  <a:srgbClr val="FFFFFF"/>
                </a:solidFill>
                <a:latin typeface="Trebuchet MS" pitchFamily="34" charset="0"/>
                <a:cs typeface="Lucida Sans"/>
              </a:rPr>
              <a:t>Discretionary Mutual</a:t>
            </a:r>
            <a:endParaRPr lang="en-US" b="1" dirty="0">
              <a:latin typeface="Trebuchet MS" pitchFamily="34" charset="0"/>
              <a:cs typeface="Lucida Sans"/>
            </a:endParaRPr>
          </a:p>
        </p:txBody>
      </p:sp>
      <p:sp>
        <p:nvSpPr>
          <p:cNvPr id="24" name="object 49"/>
          <p:cNvSpPr txBox="1"/>
          <p:nvPr/>
        </p:nvSpPr>
        <p:spPr>
          <a:xfrm>
            <a:off x="1917699" y="1387475"/>
            <a:ext cx="3842867"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r>
              <a:rPr lang="en-US" sz="2100" b="1" baseline="1984" dirty="0" smtClean="0">
                <a:solidFill>
                  <a:srgbClr val="00854A"/>
                </a:solidFill>
                <a:latin typeface="Trebuchet MS" pitchFamily="34" charset="0"/>
                <a:cs typeface="Lucida Sans"/>
              </a:rPr>
              <a:t>Risk Management is a core feature</a:t>
            </a:r>
            <a:endParaRPr sz="2100" baseline="1984" dirty="0">
              <a:latin typeface="Trebuchet MS" pitchFamily="34" charset="0"/>
              <a:cs typeface="Lucida Sans"/>
            </a:endParaRPr>
          </a:p>
        </p:txBody>
      </p:sp>
    </p:spTree>
    <p:extLst>
      <p:ext uri="{BB962C8B-B14F-4D97-AF65-F5344CB8AC3E}">
        <p14:creationId xmlns:p14="http://schemas.microsoft.com/office/powerpoint/2010/main" val="924494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12700"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8" y="6623301"/>
            <a:ext cx="255904" cy="192360"/>
          </a:xfrm>
          <a:prstGeom prst="rect">
            <a:avLst/>
          </a:prstGeom>
        </p:spPr>
        <p:txBody>
          <a:bodyPr vert="horz" wrap="square" lIns="0" tIns="0" rIns="0" bIns="0" rtlCol="0">
            <a:spAutoFit/>
          </a:bodyPr>
          <a:lstStyle/>
          <a:p>
            <a:pPr marL="85090">
              <a:lnSpc>
                <a:spcPts val="1535"/>
              </a:lnSpc>
            </a:pPr>
            <a:r>
              <a:rPr lang="en-US" spc="-135" dirty="0" smtClean="0"/>
              <a:t>1</a:t>
            </a:r>
            <a:endParaRPr spc="-135" dirty="0"/>
          </a:p>
        </p:txBody>
      </p:sp>
      <p:sp>
        <p:nvSpPr>
          <p:cNvPr id="19" name="Rectangle 18"/>
          <p:cNvSpPr/>
          <p:nvPr/>
        </p:nvSpPr>
        <p:spPr>
          <a:xfrm>
            <a:off x="429688" y="2086322"/>
            <a:ext cx="9372600" cy="27432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bject 11"/>
          <p:cNvSpPr txBox="1"/>
          <p:nvPr/>
        </p:nvSpPr>
        <p:spPr>
          <a:xfrm>
            <a:off x="1079499" y="3837543"/>
            <a:ext cx="8982577" cy="969496"/>
          </a:xfrm>
          <a:prstGeom prst="rect">
            <a:avLst/>
          </a:prstGeom>
        </p:spPr>
        <p:txBody>
          <a:bodyPr vert="horz" wrap="square" lIns="0" tIns="0" rIns="0" bIns="0" rtlCol="0">
            <a:spAutoFit/>
          </a:bodyPr>
          <a:lstStyle/>
          <a:p>
            <a:pPr marL="12700">
              <a:lnSpc>
                <a:spcPct val="100000"/>
              </a:lnSpc>
              <a:spcBef>
                <a:spcPts val="1805"/>
              </a:spcBef>
            </a:pPr>
            <a:r>
              <a:rPr lang="en-US" sz="2400" b="1" dirty="0" smtClean="0">
                <a:solidFill>
                  <a:srgbClr val="00854A"/>
                </a:solidFill>
                <a:latin typeface="Trebuchet MS" pitchFamily="34" charset="0"/>
                <a:cs typeface="Lucida Sans"/>
              </a:rPr>
              <a:t>Lessons learnt from Takaful and Discretionary </a:t>
            </a:r>
            <a:r>
              <a:rPr lang="en-US" sz="2400" b="1" dirty="0" err="1" smtClean="0">
                <a:solidFill>
                  <a:srgbClr val="00854A"/>
                </a:solidFill>
                <a:latin typeface="Trebuchet MS" pitchFamily="34" charset="0"/>
                <a:cs typeface="Lucida Sans"/>
              </a:rPr>
              <a:t>Mutuals</a:t>
            </a:r>
            <a:endParaRPr lang="en-US" sz="2400" b="1" dirty="0" smtClean="0">
              <a:solidFill>
                <a:srgbClr val="00854A"/>
              </a:solidFill>
              <a:latin typeface="Trebuchet MS" pitchFamily="34" charset="0"/>
              <a:cs typeface="Lucida Sans"/>
            </a:endParaRPr>
          </a:p>
          <a:p>
            <a:pPr marL="12700">
              <a:lnSpc>
                <a:spcPct val="100000"/>
              </a:lnSpc>
              <a:spcBef>
                <a:spcPts val="1805"/>
              </a:spcBef>
            </a:pPr>
            <a:endParaRPr sz="2400" b="1" dirty="0">
              <a:latin typeface="Trebuchet MS" pitchFamily="34" charset="0"/>
              <a:cs typeface="Lucida Sans"/>
            </a:endParaRPr>
          </a:p>
        </p:txBody>
      </p:sp>
      <p:sp>
        <p:nvSpPr>
          <p:cNvPr id="11" name="object 11"/>
          <p:cNvSpPr txBox="1"/>
          <p:nvPr/>
        </p:nvSpPr>
        <p:spPr>
          <a:xfrm>
            <a:off x="1079500" y="4359275"/>
            <a:ext cx="5562600" cy="276999"/>
          </a:xfrm>
          <a:prstGeom prst="rect">
            <a:avLst/>
          </a:prstGeom>
        </p:spPr>
        <p:txBody>
          <a:bodyPr vert="horz" wrap="square" lIns="0" tIns="0" rIns="0" bIns="0" rtlCol="0">
            <a:spAutoFit/>
          </a:bodyPr>
          <a:lstStyle/>
          <a:p>
            <a:pPr marL="12700">
              <a:lnSpc>
                <a:spcPct val="100000"/>
              </a:lnSpc>
            </a:pPr>
            <a:r>
              <a:rPr lang="en-US" b="1" dirty="0" smtClean="0">
                <a:solidFill>
                  <a:srgbClr val="FFFFFF"/>
                </a:solidFill>
                <a:latin typeface="Trebuchet MS" pitchFamily="34" charset="0"/>
                <a:cs typeface="Lucida Sans"/>
              </a:rPr>
              <a:t>31</a:t>
            </a:r>
            <a:r>
              <a:rPr lang="en-US" b="1" baseline="30000" dirty="0" smtClean="0">
                <a:solidFill>
                  <a:srgbClr val="FFFFFF"/>
                </a:solidFill>
                <a:latin typeface="Trebuchet MS" pitchFamily="34" charset="0"/>
                <a:cs typeface="Lucida Sans"/>
              </a:rPr>
              <a:t>st</a:t>
            </a:r>
            <a:r>
              <a:rPr lang="en-US" b="1" dirty="0" smtClean="0">
                <a:solidFill>
                  <a:srgbClr val="FFFFFF"/>
                </a:solidFill>
                <a:latin typeface="Trebuchet MS" pitchFamily="34" charset="0"/>
                <a:cs typeface="Lucida Sans"/>
              </a:rPr>
              <a:t> January, 2018</a:t>
            </a:r>
            <a:r>
              <a:rPr lang="en-US" sz="1800" b="1" dirty="0" smtClean="0">
                <a:solidFill>
                  <a:srgbClr val="FFFFFF"/>
                </a:solidFill>
                <a:latin typeface="Trebuchet MS" pitchFamily="34" charset="0"/>
                <a:cs typeface="Lucida Sans"/>
              </a:rPr>
              <a:t>  Session C15  14:50 – 15.35</a:t>
            </a:r>
            <a:endParaRPr sz="1800" b="1" dirty="0">
              <a:latin typeface="Trebuchet MS" pitchFamily="34" charset="0"/>
              <a:cs typeface="Lucida Sans"/>
            </a:endParaRPr>
          </a:p>
        </p:txBody>
      </p:sp>
      <p:sp>
        <p:nvSpPr>
          <p:cNvPr id="21" name="object 6"/>
          <p:cNvSpPr txBox="1"/>
          <p:nvPr/>
        </p:nvSpPr>
        <p:spPr>
          <a:xfrm>
            <a:off x="393700" y="5108083"/>
            <a:ext cx="9628227" cy="1745093"/>
          </a:xfrm>
          <a:prstGeom prst="rect">
            <a:avLst/>
          </a:prstGeom>
        </p:spPr>
        <p:txBody>
          <a:bodyPr vert="horz" wrap="square" lIns="0" tIns="0" rIns="0" bIns="0" rtlCol="0">
            <a:spAutoFit/>
          </a:bodyPr>
          <a:lstStyle/>
          <a:p>
            <a:pPr marL="12700" marR="5080">
              <a:lnSpc>
                <a:spcPct val="107700"/>
              </a:lnSpc>
            </a:pPr>
            <a:r>
              <a:rPr lang="en-US" sz="1500" b="1" spc="-90" dirty="0" smtClean="0">
                <a:solidFill>
                  <a:srgbClr val="231F20"/>
                </a:solidFill>
                <a:latin typeface="Trebuchet MS" pitchFamily="34" charset="0"/>
                <a:cs typeface="Lucida Sans"/>
              </a:rPr>
              <a:t>Summary  of topic</a:t>
            </a:r>
            <a:r>
              <a:rPr lang="en-US" sz="1500" spc="-90" dirty="0" smtClean="0">
                <a:solidFill>
                  <a:srgbClr val="231F20"/>
                </a:solidFill>
                <a:latin typeface="Trebuchet MS" pitchFamily="34" charset="0"/>
                <a:cs typeface="Lucida Sans"/>
              </a:rPr>
              <a:t>: </a:t>
            </a:r>
            <a:r>
              <a:rPr lang="en-MY" sz="1500" spc="-90" dirty="0" smtClean="0">
                <a:solidFill>
                  <a:srgbClr val="231F20"/>
                </a:solidFill>
                <a:latin typeface="Trebuchet MS" pitchFamily="34" charset="0"/>
                <a:cs typeface="Lucida Sans"/>
              </a:rPr>
              <a:t>The </a:t>
            </a:r>
            <a:r>
              <a:rPr lang="en-MY" sz="1500" spc="-90" dirty="0">
                <a:solidFill>
                  <a:srgbClr val="231F20"/>
                </a:solidFill>
                <a:latin typeface="Trebuchet MS" pitchFamily="34" charset="0"/>
                <a:cs typeface="Lucida Sans"/>
              </a:rPr>
              <a:t>recent rush to internet based insurance models have not been very successful. It would seem that the existing business models are likely to be predominant for many more years, helped by ever increasing regulatory requirements that prevents the entry of real disruptors. This presentation reviews the success and failures of two alternative insurance models, the Takaful model and the Discretionary Mutual Model, the former looking at experience in Malaysia </a:t>
            </a:r>
            <a:r>
              <a:rPr lang="en-MY" sz="1500" spc="-90" dirty="0" smtClean="0">
                <a:solidFill>
                  <a:srgbClr val="231F20"/>
                </a:solidFill>
                <a:latin typeface="Trebuchet MS" pitchFamily="34" charset="0"/>
                <a:cs typeface="Lucida Sans"/>
              </a:rPr>
              <a:t>and </a:t>
            </a:r>
            <a:r>
              <a:rPr lang="en-MY" sz="1500" spc="-90" dirty="0">
                <a:solidFill>
                  <a:srgbClr val="231F20"/>
                </a:solidFill>
                <a:latin typeface="Trebuchet MS" pitchFamily="34" charset="0"/>
                <a:cs typeface="Lucida Sans"/>
              </a:rPr>
              <a:t>the latter in the UK and Australia and asks the question, is it </a:t>
            </a:r>
            <a:r>
              <a:rPr lang="en-MY" sz="1500" spc="-90" dirty="0" smtClean="0">
                <a:solidFill>
                  <a:srgbClr val="231F20"/>
                </a:solidFill>
                <a:latin typeface="Trebuchet MS" pitchFamily="34" charset="0"/>
                <a:cs typeface="Lucida Sans"/>
              </a:rPr>
              <a:t>time instead </a:t>
            </a:r>
            <a:r>
              <a:rPr lang="en-MY" sz="1500" spc="-90" dirty="0">
                <a:solidFill>
                  <a:srgbClr val="231F20"/>
                </a:solidFill>
                <a:latin typeface="Trebuchet MS" pitchFamily="34" charset="0"/>
                <a:cs typeface="Lucida Sans"/>
              </a:rPr>
              <a:t>to tweak the existing insurance models for certain lines of business?</a:t>
            </a:r>
            <a:endParaRPr lang="en-US" sz="1500" spc="-90" dirty="0">
              <a:solidFill>
                <a:srgbClr val="231F20"/>
              </a:solidFill>
              <a:latin typeface="Trebuchet MS" pitchFamily="34" charset="0"/>
              <a:cs typeface="Lucida Sans"/>
            </a:endParaRPr>
          </a:p>
          <a:p>
            <a:pPr marL="12700" marR="5080">
              <a:lnSpc>
                <a:spcPct val="107700"/>
              </a:lnSpc>
            </a:pPr>
            <a:endParaRPr lang="en-US" sz="1500" spc="-90" dirty="0" smtClean="0">
              <a:solidFill>
                <a:srgbClr val="231F20"/>
              </a:solidFill>
              <a:latin typeface="Trebuchet MS" pitchFamily="34" charset="0"/>
              <a:cs typeface="Lucida Sans"/>
            </a:endParaRPr>
          </a:p>
          <a:p>
            <a:pPr marL="12700" marR="5080">
              <a:lnSpc>
                <a:spcPct val="107700"/>
              </a:lnSpc>
            </a:pPr>
            <a:r>
              <a:rPr lang="en-US" sz="1500" spc="-90" dirty="0" smtClean="0">
                <a:solidFill>
                  <a:srgbClr val="231F20"/>
                </a:solidFill>
                <a:latin typeface="Trebuchet MS" pitchFamily="34" charset="0"/>
                <a:cs typeface="Lucida Sans"/>
              </a:rPr>
              <a:t> </a:t>
            </a:r>
            <a:endParaRPr sz="1500" dirty="0">
              <a:latin typeface="Trebuchet MS" pitchFamily="34" charset="0"/>
              <a:cs typeface="Lucida Sans"/>
            </a:endParaRPr>
          </a:p>
        </p:txBody>
      </p:sp>
      <p:sp>
        <p:nvSpPr>
          <p:cNvPr id="22" name="object 11"/>
          <p:cNvSpPr txBox="1"/>
          <p:nvPr/>
        </p:nvSpPr>
        <p:spPr>
          <a:xfrm>
            <a:off x="1079500" y="2599234"/>
            <a:ext cx="7543800" cy="1107996"/>
          </a:xfrm>
          <a:prstGeom prst="rect">
            <a:avLst/>
          </a:prstGeom>
        </p:spPr>
        <p:txBody>
          <a:bodyPr vert="horz" wrap="square" lIns="0" tIns="0" rIns="0" bIns="0" rtlCol="0">
            <a:spAutoFit/>
          </a:bodyPr>
          <a:lstStyle/>
          <a:p>
            <a:pPr marL="12700"/>
            <a:r>
              <a:rPr lang="en-US" sz="3600" b="1" dirty="0" smtClean="0">
                <a:solidFill>
                  <a:srgbClr val="005583"/>
                </a:solidFill>
                <a:latin typeface="Trebuchet MS" pitchFamily="34" charset="0"/>
                <a:cs typeface="Lucida Sans"/>
              </a:rPr>
              <a:t>Addressing the shortcomings of the traditional insurance model: </a:t>
            </a:r>
            <a:endParaRPr sz="3600" b="1" dirty="0">
              <a:latin typeface="Trebuchet MS" pitchFamily="34" charset="0"/>
              <a:cs typeface="Lucida Sans"/>
            </a:endParaRPr>
          </a:p>
        </p:txBody>
      </p:sp>
      <p:grpSp>
        <p:nvGrpSpPr>
          <p:cNvPr id="26" name="Group 48"/>
          <p:cNvGrpSpPr/>
          <p:nvPr/>
        </p:nvGrpSpPr>
        <p:grpSpPr>
          <a:xfrm>
            <a:off x="6911518" y="148463"/>
            <a:ext cx="3692982" cy="1776349"/>
            <a:chOff x="6911518" y="148463"/>
            <a:chExt cx="3692982" cy="1776349"/>
          </a:xfrm>
        </p:grpSpPr>
        <p:sp>
          <p:nvSpPr>
            <p:cNvPr id="27" name="object 2"/>
            <p:cNvSpPr/>
            <p:nvPr/>
          </p:nvSpPr>
          <p:spPr>
            <a:xfrm>
              <a:off x="6911518" y="379476"/>
              <a:ext cx="1548384" cy="1545336"/>
            </a:xfrm>
            <a:prstGeom prst="rect">
              <a:avLst/>
            </a:prstGeom>
            <a:blipFill>
              <a:blip r:embed="rId3" cstate="print"/>
              <a:stretch>
                <a:fillRect/>
              </a:stretch>
            </a:blipFill>
          </p:spPr>
          <p:txBody>
            <a:bodyPr wrap="square" lIns="0" tIns="0" rIns="0" bIns="0" rtlCol="0"/>
            <a:lstStyle/>
            <a:p>
              <a:endParaRPr/>
            </a:p>
          </p:txBody>
        </p:sp>
        <p:sp>
          <p:nvSpPr>
            <p:cNvPr id="28" name="object 12"/>
            <p:cNvSpPr/>
            <p:nvPr/>
          </p:nvSpPr>
          <p:spPr>
            <a:xfrm>
              <a:off x="8190637" y="1444256"/>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29" name="object 13"/>
            <p:cNvSpPr/>
            <p:nvPr/>
          </p:nvSpPr>
          <p:spPr>
            <a:xfrm>
              <a:off x="8300720" y="930275"/>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30" name="object 14"/>
            <p:cNvSpPr txBox="1"/>
            <p:nvPr/>
          </p:nvSpPr>
          <p:spPr>
            <a:xfrm>
              <a:off x="8394700" y="992594"/>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31"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21851" y="148463"/>
              <a:ext cx="880452" cy="684796"/>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66233" y="-81204"/>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8" y="6623301"/>
            <a:ext cx="394172" cy="192360"/>
          </a:xfrm>
          <a:prstGeom prst="rect">
            <a:avLst/>
          </a:prstGeom>
        </p:spPr>
        <p:txBody>
          <a:bodyPr vert="horz" wrap="square" lIns="0" tIns="0" rIns="0" bIns="0" rtlCol="0">
            <a:spAutoFit/>
          </a:bodyPr>
          <a:lstStyle/>
          <a:p>
            <a:pPr marL="85090">
              <a:lnSpc>
                <a:spcPts val="1535"/>
              </a:lnSpc>
            </a:pPr>
            <a:r>
              <a:rPr lang="en-US" spc="-135" dirty="0" smtClean="0"/>
              <a:t>19</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833477"/>
            <a:ext cx="4815840" cy="553998"/>
          </a:xfrm>
          <a:prstGeom prst="rect">
            <a:avLst/>
          </a:prstGeom>
        </p:spPr>
        <p:txBody>
          <a:bodyPr vert="horz" wrap="square" lIns="0" tIns="0" rIns="0" bIns="0" rtlCol="0">
            <a:spAutoFit/>
          </a:bodyPr>
          <a:lstStyle/>
          <a:p>
            <a:pPr marL="12700">
              <a:lnSpc>
                <a:spcPct val="100000"/>
              </a:lnSpc>
            </a:pPr>
            <a:r>
              <a:rPr lang="en-US" b="1" dirty="0" smtClean="0">
                <a:solidFill>
                  <a:srgbClr val="FFFFFF"/>
                </a:solidFill>
                <a:latin typeface="Trebuchet MS" pitchFamily="34" charset="0"/>
                <a:cs typeface="Lucida Sans"/>
              </a:rPr>
              <a:t>Examples of Discretionary </a:t>
            </a:r>
            <a:r>
              <a:rPr lang="en-US" b="1" dirty="0" err="1" smtClean="0">
                <a:solidFill>
                  <a:srgbClr val="FFFFFF"/>
                </a:solidFill>
                <a:latin typeface="Trebuchet MS" pitchFamily="34" charset="0"/>
                <a:cs typeface="Lucida Sans"/>
              </a:rPr>
              <a:t>Mutuals</a:t>
            </a:r>
            <a:r>
              <a:rPr lang="en-US" b="1" dirty="0" smtClean="0">
                <a:solidFill>
                  <a:srgbClr val="FFFFFF"/>
                </a:solidFill>
                <a:latin typeface="Trebuchet MS" pitchFamily="34" charset="0"/>
                <a:cs typeface="Lucida Sans"/>
              </a:rPr>
              <a:t> in the UK and Australia</a:t>
            </a:r>
            <a:endParaRPr lang="en-US" b="1" dirty="0">
              <a:latin typeface="Trebuchet MS" pitchFamily="34" charset="0"/>
              <a:cs typeface="Lucida Sans"/>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endParaRPr sz="2100" baseline="1984" dirty="0">
              <a:latin typeface="Trebuchet MS" pitchFamily="34" charset="0"/>
              <a:cs typeface="Lucida Sans"/>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pic>
        <p:nvPicPr>
          <p:cNvPr id="20" name="Picture 19"/>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833779" y="2222005"/>
            <a:ext cx="1587500" cy="168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3"/>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911317" y="2139455"/>
            <a:ext cx="1565275"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5"/>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046004" y="2134692"/>
            <a:ext cx="1617663"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6"/>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424454" y="2402980"/>
            <a:ext cx="15843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7"/>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690279" y="3946601"/>
            <a:ext cx="1658937" cy="165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8"/>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88642" y="2196605"/>
            <a:ext cx="1533525"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 name="Group 29"/>
          <p:cNvGrpSpPr>
            <a:grpSpLocks/>
          </p:cNvGrpSpPr>
          <p:nvPr/>
        </p:nvGrpSpPr>
        <p:grpSpPr bwMode="auto">
          <a:xfrm>
            <a:off x="4716179" y="4097413"/>
            <a:ext cx="1692275" cy="1695450"/>
            <a:chOff x="5332579" y="3611805"/>
            <a:chExt cx="1692189" cy="1695892"/>
          </a:xfrm>
        </p:grpSpPr>
        <p:pic>
          <p:nvPicPr>
            <p:cNvPr id="31" name="Picture 10"/>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332579" y="3651512"/>
              <a:ext cx="1692189" cy="1656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1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5413837" y="3611805"/>
              <a:ext cx="1570322" cy="57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3" name="Picture 32"/>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633379" y="4079951"/>
            <a:ext cx="1598612"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4" name="Group 33"/>
          <p:cNvGrpSpPr>
            <a:grpSpLocks/>
          </p:cNvGrpSpPr>
          <p:nvPr/>
        </p:nvGrpSpPr>
        <p:grpSpPr bwMode="auto">
          <a:xfrm>
            <a:off x="6940266" y="3868813"/>
            <a:ext cx="1692275" cy="1560513"/>
            <a:chOff x="7103028" y="3765857"/>
            <a:chExt cx="1691901" cy="1560641"/>
          </a:xfrm>
        </p:grpSpPr>
        <p:sp>
          <p:nvSpPr>
            <p:cNvPr id="35" name="TextBox 34"/>
            <p:cNvSpPr txBox="1"/>
            <p:nvPr/>
          </p:nvSpPr>
          <p:spPr>
            <a:xfrm>
              <a:off x="7103028" y="4910539"/>
              <a:ext cx="1691901" cy="415959"/>
            </a:xfrm>
            <a:prstGeom prst="rect">
              <a:avLst/>
            </a:prstGeom>
            <a:noFill/>
          </p:spPr>
          <p:txBody>
            <a:bodyPr>
              <a:spAutoFit/>
            </a:bodyPr>
            <a:lstStyle/>
            <a:p>
              <a:pPr>
                <a:defRPr/>
              </a:pPr>
              <a:r>
                <a:rPr lang="en-GB" sz="700" dirty="0">
                  <a:solidFill>
                    <a:schemeClr val="tx1">
                      <a:lumMod val="50000"/>
                      <a:lumOff val="50000"/>
                    </a:schemeClr>
                  </a:solidFill>
                </a:rPr>
                <a:t>A existing members club with 109,000 members who have recently agreed to create a discretionary mutual.</a:t>
              </a:r>
            </a:p>
          </p:txBody>
        </p:sp>
        <p:pic>
          <p:nvPicPr>
            <p:cNvPr id="36" name="Picture 15"/>
            <p:cNvPicPr>
              <a:picLocks noChangeAspect="1"/>
            </p:cNvPicPr>
            <p:nvPr/>
          </p:nvPicPr>
          <p:blipFill>
            <a:blip r:embed="rId15">
              <a:extLst>
                <a:ext uri="{28A0092B-C50C-407E-A947-70E740481C1C}">
                  <a14:useLocalDpi xmlns:a14="http://schemas.microsoft.com/office/drawing/2010/main" val="0"/>
                </a:ext>
              </a:extLst>
            </a:blip>
            <a:srcRect r="76424"/>
            <a:stretch>
              <a:fillRect/>
            </a:stretch>
          </p:blipFill>
          <p:spPr bwMode="auto">
            <a:xfrm>
              <a:off x="7320948" y="3765857"/>
              <a:ext cx="949661" cy="950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1884706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89371"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1460500" y="1991516"/>
            <a:ext cx="7122651" cy="4708981"/>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r>
              <a:rPr lang="en-US" altLang="en-US" sz="1750" dirty="0" smtClean="0"/>
              <a:t>DMs works when there is an </a:t>
            </a:r>
            <a:r>
              <a:rPr lang="en-US" altLang="en-US" sz="1750" dirty="0" err="1" smtClean="0"/>
              <a:t>organised</a:t>
            </a:r>
            <a:r>
              <a:rPr lang="en-US" altLang="en-US" sz="1750" dirty="0" smtClean="0"/>
              <a:t> group of members who are committed to manage risks to the benefit of the group. This works even better where the insurance industry does not understand the risks fully and quotes an unreasonable rate.</a:t>
            </a:r>
          </a:p>
          <a:p>
            <a:pPr marL="285750" indent="-285750">
              <a:buClr>
                <a:srgbClr val="9DC700"/>
              </a:buClr>
              <a:buSzPct val="100000"/>
              <a:buFont typeface="Wingdings" panose="05000000000000000000" pitchFamily="2" charset="2"/>
              <a:buChar char="§"/>
            </a:pPr>
            <a:endParaRPr lang="en-US" altLang="en-US" sz="1750" dirty="0" smtClean="0">
              <a:solidFill>
                <a:srgbClr val="FF0000"/>
              </a:solidFill>
            </a:endParaRPr>
          </a:p>
          <a:p>
            <a:pPr marL="285750" indent="-285750">
              <a:buClr>
                <a:srgbClr val="9DC700"/>
              </a:buClr>
              <a:buSzPct val="100000"/>
              <a:buFont typeface="Wingdings" panose="05000000000000000000" pitchFamily="2" charset="2"/>
              <a:buChar char="§"/>
            </a:pPr>
            <a:r>
              <a:rPr lang="en-US" altLang="en-US" sz="1750" dirty="0" smtClean="0">
                <a:solidFill>
                  <a:srgbClr val="FF0000"/>
                </a:solidFill>
              </a:rPr>
              <a:t>The absence of shareholders remove the potential Principle-Agent conundrum present in </a:t>
            </a:r>
            <a:r>
              <a:rPr lang="en-US" altLang="en-US" sz="1750" dirty="0" err="1" smtClean="0">
                <a:solidFill>
                  <a:srgbClr val="FF0000"/>
                </a:solidFill>
              </a:rPr>
              <a:t>takaful</a:t>
            </a:r>
            <a:r>
              <a:rPr lang="en-US" altLang="en-US" sz="1750" dirty="0" smtClean="0">
                <a:solidFill>
                  <a:srgbClr val="FF0000"/>
                </a:solidFill>
              </a:rPr>
              <a:t>.</a:t>
            </a:r>
            <a:endParaRPr lang="en-US" altLang="en-US" sz="1750" dirty="0">
              <a:solidFill>
                <a:srgbClr val="FF0000"/>
              </a:solidFill>
            </a:endParaRPr>
          </a:p>
          <a:p>
            <a:pPr>
              <a:buClr>
                <a:srgbClr val="9DC700"/>
              </a:buClr>
              <a:buSzPct val="100000"/>
            </a:pPr>
            <a:endParaRPr lang="en-US" altLang="en-US" sz="1750" dirty="0" smtClean="0"/>
          </a:p>
          <a:p>
            <a:pPr marL="285750" indent="-285750">
              <a:buClr>
                <a:srgbClr val="9DC700"/>
              </a:buClr>
              <a:buSzPct val="100000"/>
              <a:buFont typeface="Wingdings" panose="05000000000000000000" pitchFamily="2" charset="2"/>
              <a:buChar char="§"/>
            </a:pPr>
            <a:r>
              <a:rPr lang="en-US" altLang="en-US" sz="1750" dirty="0" smtClean="0"/>
              <a:t>Discretionary Mutual arrangements can do away with distribution costs as it can leverage off the existing network among its members.</a:t>
            </a:r>
            <a:endParaRPr lang="en-US" altLang="en-US" sz="1750" dirty="0" smtClean="0">
              <a:solidFill>
                <a:srgbClr val="FF0000"/>
              </a:solidFill>
            </a:endParaRPr>
          </a:p>
          <a:p>
            <a:pPr marL="285750" indent="-285750">
              <a:buClr>
                <a:srgbClr val="9DC700"/>
              </a:buClr>
              <a:buSzPct val="100000"/>
              <a:buFont typeface="Wingdings" panose="05000000000000000000" pitchFamily="2" charset="2"/>
              <a:buChar char="§"/>
            </a:pPr>
            <a:endParaRPr lang="en-US" altLang="en-US" sz="1750" dirty="0">
              <a:solidFill>
                <a:srgbClr val="FF0000"/>
              </a:solidFill>
            </a:endParaRPr>
          </a:p>
          <a:p>
            <a:pPr marL="285750" indent="-285750">
              <a:buClr>
                <a:srgbClr val="9DC700"/>
              </a:buClr>
              <a:buSzPct val="100000"/>
              <a:buFont typeface="Wingdings" panose="05000000000000000000" pitchFamily="2" charset="2"/>
              <a:buChar char="§"/>
            </a:pPr>
            <a:r>
              <a:rPr lang="en-US" altLang="en-US" sz="1750" dirty="0" smtClean="0"/>
              <a:t>The use of independent Mutual Management companies dispense with expensive investment in systems and people. The Management company is responsible for all aspects of administration for the Mutual.</a:t>
            </a:r>
          </a:p>
          <a:p>
            <a:pPr marL="285750" indent="-285750">
              <a:buClr>
                <a:srgbClr val="9DC700"/>
              </a:buClr>
              <a:buSzPct val="100000"/>
              <a:buFont typeface="Wingdings" panose="05000000000000000000" pitchFamily="2" charset="2"/>
              <a:buChar char="§"/>
            </a:pPr>
            <a:endParaRPr lang="en-US" altLang="en-US" sz="1750" dirty="0"/>
          </a:p>
          <a:p>
            <a:pPr marL="285750" indent="-285750">
              <a:buClr>
                <a:srgbClr val="9DC700"/>
              </a:buClr>
              <a:buSzPct val="100000"/>
              <a:buFont typeface="Wingdings" panose="05000000000000000000" pitchFamily="2" charset="2"/>
              <a:buChar char="§"/>
            </a:pPr>
            <a:r>
              <a:rPr lang="en-US" altLang="en-US" sz="1750" dirty="0" smtClean="0">
                <a:solidFill>
                  <a:srgbClr val="FF0000"/>
                </a:solidFill>
              </a:rPr>
              <a:t>Doing away with being labelled an insurer frees the Mutual from the need to hold solvency capital and reduces the cost of cover.</a:t>
            </a:r>
            <a:endParaRPr lang="en-US" altLang="en-US" sz="1750" dirty="0">
              <a:solidFill>
                <a:srgbClr val="FF0000"/>
              </a:solidFill>
            </a:endParaRPr>
          </a:p>
        </p:txBody>
      </p:sp>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8" y="6623301"/>
            <a:ext cx="394172" cy="192360"/>
          </a:xfrm>
          <a:prstGeom prst="rect">
            <a:avLst/>
          </a:prstGeom>
        </p:spPr>
        <p:txBody>
          <a:bodyPr vert="horz" wrap="square" lIns="0" tIns="0" rIns="0" bIns="0" rtlCol="0">
            <a:spAutoFit/>
          </a:bodyPr>
          <a:lstStyle/>
          <a:p>
            <a:pPr marL="85090">
              <a:lnSpc>
                <a:spcPts val="1535"/>
              </a:lnSpc>
            </a:pPr>
            <a:r>
              <a:rPr lang="en-US" spc="-135" dirty="0" smtClean="0"/>
              <a:t>20</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833477"/>
            <a:ext cx="4815840" cy="276999"/>
          </a:xfrm>
          <a:prstGeom prst="rect">
            <a:avLst/>
          </a:prstGeom>
        </p:spPr>
        <p:txBody>
          <a:bodyPr vert="horz" wrap="square" lIns="0" tIns="0" rIns="0" bIns="0" rtlCol="0">
            <a:spAutoFit/>
          </a:bodyPr>
          <a:lstStyle/>
          <a:p>
            <a:pPr marL="12700">
              <a:lnSpc>
                <a:spcPct val="100000"/>
              </a:lnSpc>
            </a:pPr>
            <a:r>
              <a:rPr lang="en-US" b="1" dirty="0" smtClean="0">
                <a:solidFill>
                  <a:srgbClr val="FFFFFF"/>
                </a:solidFill>
                <a:latin typeface="Trebuchet MS" pitchFamily="34" charset="0"/>
                <a:cs typeface="Lucida Sans"/>
              </a:rPr>
              <a:t>Lessons learnt from Discretionary </a:t>
            </a:r>
            <a:r>
              <a:rPr lang="en-US" b="1" dirty="0" err="1" smtClean="0">
                <a:solidFill>
                  <a:srgbClr val="FFFFFF"/>
                </a:solidFill>
                <a:latin typeface="Trebuchet MS" pitchFamily="34" charset="0"/>
                <a:cs typeface="Lucida Sans"/>
              </a:rPr>
              <a:t>Mutuals</a:t>
            </a:r>
            <a:endParaRPr lang="en-US" b="1" dirty="0">
              <a:latin typeface="Trebuchet MS" pitchFamily="34" charset="0"/>
              <a:cs typeface="Lucida Sans"/>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endParaRPr sz="2100" baseline="1984" dirty="0">
              <a:latin typeface="Trebuchet MS" pitchFamily="34" charset="0"/>
              <a:cs typeface="Lucida Sans"/>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spTree>
    <p:extLst>
      <p:ext uri="{BB962C8B-B14F-4D97-AF65-F5344CB8AC3E}">
        <p14:creationId xmlns:p14="http://schemas.microsoft.com/office/powerpoint/2010/main" val="5929444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89371"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1460500" y="1991516"/>
            <a:ext cx="7122651" cy="4847481"/>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r>
              <a:rPr lang="en-US" altLang="en-US" sz="1750" dirty="0"/>
              <a:t>Takaful and Discretionary </a:t>
            </a:r>
            <a:r>
              <a:rPr lang="en-US" altLang="en-US" sz="1750" dirty="0" err="1"/>
              <a:t>Mutuals</a:t>
            </a:r>
            <a:r>
              <a:rPr lang="en-US" altLang="en-US" sz="1750" dirty="0"/>
              <a:t> </a:t>
            </a:r>
            <a:r>
              <a:rPr lang="en-US" altLang="en-US" sz="1750" dirty="0" smtClean="0"/>
              <a:t>practice of </a:t>
            </a:r>
            <a:r>
              <a:rPr lang="en-US" altLang="en-US" sz="1750" dirty="0"/>
              <a:t>sharing surpluses with its participants </a:t>
            </a:r>
            <a:r>
              <a:rPr lang="en-US" altLang="en-US" sz="1750" dirty="0" smtClean="0"/>
              <a:t>can, </a:t>
            </a:r>
            <a:r>
              <a:rPr lang="en-US" altLang="en-US" sz="1750" dirty="0"/>
              <a:t>up to a </a:t>
            </a:r>
            <a:r>
              <a:rPr lang="en-US" altLang="en-US" sz="1750" dirty="0" smtClean="0"/>
              <a:t>point, </a:t>
            </a:r>
            <a:r>
              <a:rPr lang="en-US" altLang="en-US" sz="1750" dirty="0"/>
              <a:t>align the interest of all stakeholders and encourage “good” behavior. For example, a premium discount on your motor policy if you do not make a claim in the year.</a:t>
            </a:r>
          </a:p>
          <a:p>
            <a:pPr>
              <a:buClr>
                <a:srgbClr val="9DC700"/>
              </a:buClr>
              <a:buSzPct val="100000"/>
            </a:pPr>
            <a:endParaRPr lang="en-US" altLang="en-US" sz="1750" dirty="0"/>
          </a:p>
          <a:p>
            <a:pPr marL="285750" indent="-285750">
              <a:buClr>
                <a:srgbClr val="9DC700"/>
              </a:buClr>
              <a:buSzPct val="100000"/>
              <a:buFont typeface="Wingdings" panose="05000000000000000000" pitchFamily="2" charset="2"/>
              <a:buChar char="§"/>
            </a:pPr>
            <a:r>
              <a:rPr lang="en-US" altLang="en-US" sz="1750" dirty="0" smtClean="0"/>
              <a:t>Requiring the insured to follow a mandated </a:t>
            </a:r>
            <a:r>
              <a:rPr lang="en-US" altLang="en-US" sz="1750" dirty="0"/>
              <a:t>risk management </a:t>
            </a:r>
            <a:r>
              <a:rPr lang="en-US" altLang="en-US" sz="1750" dirty="0" smtClean="0"/>
              <a:t>process while being insured can reduce </a:t>
            </a:r>
            <a:r>
              <a:rPr lang="en-US" altLang="en-US" sz="1750" dirty="0"/>
              <a:t>claims and thus premiums</a:t>
            </a:r>
            <a:r>
              <a:rPr lang="en-US" altLang="en-US" sz="1750" dirty="0" smtClean="0"/>
              <a:t>. Currently post underwriting the insured has no obligations to the insurer.</a:t>
            </a:r>
            <a:endParaRPr lang="en-US" altLang="en-US" sz="1750" dirty="0"/>
          </a:p>
          <a:p>
            <a:pPr>
              <a:buClr>
                <a:srgbClr val="9DC700"/>
              </a:buClr>
              <a:buSzPct val="100000"/>
            </a:pPr>
            <a:endParaRPr lang="en-US" altLang="en-US" sz="1750" dirty="0"/>
          </a:p>
          <a:p>
            <a:pPr marL="285750" indent="-285750">
              <a:buClr>
                <a:srgbClr val="9DC700"/>
              </a:buClr>
              <a:buSzPct val="100000"/>
              <a:buFont typeface="Wingdings" panose="05000000000000000000" pitchFamily="2" charset="2"/>
              <a:buChar char="§"/>
            </a:pPr>
            <a:r>
              <a:rPr lang="en-US" altLang="en-US" sz="1750" dirty="0"/>
              <a:t>Less reliance on capital can also </a:t>
            </a:r>
            <a:r>
              <a:rPr lang="en-US" altLang="en-US" sz="1750" dirty="0" smtClean="0"/>
              <a:t>help reduce </a:t>
            </a:r>
            <a:r>
              <a:rPr lang="en-US" altLang="en-US" sz="1750" dirty="0"/>
              <a:t>premiums. Regulator can reward good behavior by insurers by reducing the required solvency capital.</a:t>
            </a:r>
          </a:p>
          <a:p>
            <a:pPr marL="285750" indent="-285750">
              <a:buClr>
                <a:srgbClr val="9DC700"/>
              </a:buClr>
              <a:buSzPct val="100000"/>
              <a:buFont typeface="Wingdings" panose="05000000000000000000" pitchFamily="2" charset="2"/>
              <a:buChar char="§"/>
            </a:pPr>
            <a:endParaRPr lang="en-US" altLang="en-US" sz="1750" dirty="0">
              <a:solidFill>
                <a:srgbClr val="FF0000"/>
              </a:solidFill>
            </a:endParaRPr>
          </a:p>
          <a:p>
            <a:pPr marL="285750" indent="-285750">
              <a:buClr>
                <a:srgbClr val="9DC700"/>
              </a:buClr>
              <a:buSzPct val="100000"/>
              <a:buFont typeface="Wingdings" panose="05000000000000000000" pitchFamily="2" charset="2"/>
              <a:buChar char="§"/>
            </a:pPr>
            <a:r>
              <a:rPr lang="en-US" altLang="en-US" sz="1750" dirty="0" smtClean="0"/>
              <a:t>More use of Group type insurance through networks can reduce distribution costs. Experience refund for Group insurance allows the Group to reward all its members so that not only those who claim benefits from the cover.</a:t>
            </a:r>
          </a:p>
          <a:p>
            <a:pPr marL="285750" indent="-285750">
              <a:buClr>
                <a:srgbClr val="9DC700"/>
              </a:buClr>
              <a:buSzPct val="100000"/>
              <a:buFont typeface="Wingdings" panose="05000000000000000000" pitchFamily="2" charset="2"/>
              <a:buChar char="§"/>
            </a:pPr>
            <a:endParaRPr lang="en-US" altLang="en-US" sz="1750" dirty="0"/>
          </a:p>
        </p:txBody>
      </p:sp>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7" y="6623301"/>
            <a:ext cx="302071" cy="192360"/>
          </a:xfrm>
          <a:prstGeom prst="rect">
            <a:avLst/>
          </a:prstGeom>
        </p:spPr>
        <p:txBody>
          <a:bodyPr vert="horz" wrap="square" lIns="0" tIns="0" rIns="0" bIns="0" rtlCol="0" anchor="t" anchorCtr="0">
            <a:spAutoFit/>
          </a:bodyPr>
          <a:lstStyle/>
          <a:p>
            <a:pPr marL="74613" indent="9525">
              <a:lnSpc>
                <a:spcPts val="1535"/>
              </a:lnSpc>
            </a:pPr>
            <a:r>
              <a:rPr lang="en-US" spc="-135" dirty="0" smtClean="0"/>
              <a:t>21</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833477"/>
            <a:ext cx="4815840" cy="553998"/>
          </a:xfrm>
          <a:prstGeom prst="rect">
            <a:avLst/>
          </a:prstGeom>
        </p:spPr>
        <p:txBody>
          <a:bodyPr vert="horz" wrap="square" lIns="0" tIns="0" rIns="0" bIns="0" rtlCol="0">
            <a:spAutoFit/>
          </a:bodyPr>
          <a:lstStyle/>
          <a:p>
            <a:pPr marL="12700">
              <a:lnSpc>
                <a:spcPct val="100000"/>
              </a:lnSpc>
            </a:pPr>
            <a:r>
              <a:rPr lang="en-US" b="1" dirty="0" smtClean="0">
                <a:solidFill>
                  <a:srgbClr val="FFFFFF"/>
                </a:solidFill>
                <a:latin typeface="Trebuchet MS" pitchFamily="34" charset="0"/>
                <a:cs typeface="Lucida Sans"/>
              </a:rPr>
              <a:t>What can insurance learn from </a:t>
            </a:r>
            <a:r>
              <a:rPr lang="en-US" b="1" dirty="0">
                <a:solidFill>
                  <a:srgbClr val="FFFFFF"/>
                </a:solidFill>
                <a:latin typeface="Trebuchet MS" pitchFamily="34" charset="0"/>
                <a:cs typeface="Lucida Sans"/>
              </a:rPr>
              <a:t>T</a:t>
            </a:r>
            <a:r>
              <a:rPr lang="en-US" b="1" dirty="0" smtClean="0">
                <a:solidFill>
                  <a:srgbClr val="FFFFFF"/>
                </a:solidFill>
                <a:latin typeface="Trebuchet MS" pitchFamily="34" charset="0"/>
                <a:cs typeface="Lucida Sans"/>
              </a:rPr>
              <a:t>akaful and Discretionary </a:t>
            </a:r>
            <a:r>
              <a:rPr lang="en-US" b="1" dirty="0" err="1" smtClean="0">
                <a:solidFill>
                  <a:srgbClr val="FFFFFF"/>
                </a:solidFill>
                <a:latin typeface="Trebuchet MS" pitchFamily="34" charset="0"/>
                <a:cs typeface="Lucida Sans"/>
              </a:rPr>
              <a:t>Mutuals</a:t>
            </a:r>
            <a:r>
              <a:rPr lang="en-US" b="1" dirty="0" smtClean="0">
                <a:solidFill>
                  <a:srgbClr val="FFFFFF"/>
                </a:solidFill>
                <a:latin typeface="Trebuchet MS" pitchFamily="34" charset="0"/>
                <a:cs typeface="Lucida Sans"/>
              </a:rPr>
              <a:t>?</a:t>
            </a:r>
            <a:endParaRPr lang="en-US" b="1" dirty="0">
              <a:latin typeface="Trebuchet MS" pitchFamily="34" charset="0"/>
              <a:cs typeface="Lucida Sans"/>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endParaRPr sz="2100" baseline="1984" dirty="0">
              <a:latin typeface="Trebuchet MS" pitchFamily="34" charset="0"/>
              <a:cs typeface="Lucida Sans"/>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spTree>
    <p:extLst>
      <p:ext uri="{BB962C8B-B14F-4D97-AF65-F5344CB8AC3E}">
        <p14:creationId xmlns:p14="http://schemas.microsoft.com/office/powerpoint/2010/main" val="6168580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568234" y="828421"/>
            <a:ext cx="3419475" cy="3419475"/>
          </a:xfrm>
          <a:custGeom>
            <a:avLst/>
            <a:gdLst/>
            <a:ahLst/>
            <a:cxnLst/>
            <a:rect l="l" t="t" r="r" b="b"/>
            <a:pathLst>
              <a:path w="3419475" h="3419475">
                <a:moveTo>
                  <a:pt x="1709635" y="0"/>
                </a:moveTo>
                <a:lnTo>
                  <a:pt x="1660960" y="679"/>
                </a:lnTo>
                <a:lnTo>
                  <a:pt x="1612621" y="2706"/>
                </a:lnTo>
                <a:lnTo>
                  <a:pt x="1564637" y="6062"/>
                </a:lnTo>
                <a:lnTo>
                  <a:pt x="1517026" y="10729"/>
                </a:lnTo>
                <a:lnTo>
                  <a:pt x="1469806" y="16689"/>
                </a:lnTo>
                <a:lnTo>
                  <a:pt x="1422995" y="23924"/>
                </a:lnTo>
                <a:lnTo>
                  <a:pt x="1376611" y="32416"/>
                </a:lnTo>
                <a:lnTo>
                  <a:pt x="1330672" y="42147"/>
                </a:lnTo>
                <a:lnTo>
                  <a:pt x="1285197" y="53100"/>
                </a:lnTo>
                <a:lnTo>
                  <a:pt x="1240203" y="65254"/>
                </a:lnTo>
                <a:lnTo>
                  <a:pt x="1195708" y="78594"/>
                </a:lnTo>
                <a:lnTo>
                  <a:pt x="1151730" y="93101"/>
                </a:lnTo>
                <a:lnTo>
                  <a:pt x="1108288" y="108756"/>
                </a:lnTo>
                <a:lnTo>
                  <a:pt x="1065399" y="125542"/>
                </a:lnTo>
                <a:lnTo>
                  <a:pt x="1023081" y="143440"/>
                </a:lnTo>
                <a:lnTo>
                  <a:pt x="981353" y="162433"/>
                </a:lnTo>
                <a:lnTo>
                  <a:pt x="940233" y="182503"/>
                </a:lnTo>
                <a:lnTo>
                  <a:pt x="899738" y="203631"/>
                </a:lnTo>
                <a:lnTo>
                  <a:pt x="859887" y="225800"/>
                </a:lnTo>
                <a:lnTo>
                  <a:pt x="820697" y="248992"/>
                </a:lnTo>
                <a:lnTo>
                  <a:pt x="782187" y="273187"/>
                </a:lnTo>
                <a:lnTo>
                  <a:pt x="744375" y="298369"/>
                </a:lnTo>
                <a:lnTo>
                  <a:pt x="707278" y="324520"/>
                </a:lnTo>
                <a:lnTo>
                  <a:pt x="670915" y="351620"/>
                </a:lnTo>
                <a:lnTo>
                  <a:pt x="635304" y="379653"/>
                </a:lnTo>
                <a:lnTo>
                  <a:pt x="600463" y="408600"/>
                </a:lnTo>
                <a:lnTo>
                  <a:pt x="566410" y="438443"/>
                </a:lnTo>
                <a:lnTo>
                  <a:pt x="533163" y="469165"/>
                </a:lnTo>
                <a:lnTo>
                  <a:pt x="500740" y="500746"/>
                </a:lnTo>
                <a:lnTo>
                  <a:pt x="469159" y="533170"/>
                </a:lnTo>
                <a:lnTo>
                  <a:pt x="438438" y="566417"/>
                </a:lnTo>
                <a:lnTo>
                  <a:pt x="408595" y="600471"/>
                </a:lnTo>
                <a:lnTo>
                  <a:pt x="379648" y="635312"/>
                </a:lnTo>
                <a:lnTo>
                  <a:pt x="351615" y="670923"/>
                </a:lnTo>
                <a:lnTo>
                  <a:pt x="324515" y="707286"/>
                </a:lnTo>
                <a:lnTo>
                  <a:pt x="298365" y="744383"/>
                </a:lnTo>
                <a:lnTo>
                  <a:pt x="273183" y="782196"/>
                </a:lnTo>
                <a:lnTo>
                  <a:pt x="248988" y="820706"/>
                </a:lnTo>
                <a:lnTo>
                  <a:pt x="225797" y="859896"/>
                </a:lnTo>
                <a:lnTo>
                  <a:pt x="203629" y="899748"/>
                </a:lnTo>
                <a:lnTo>
                  <a:pt x="182501" y="940243"/>
                </a:lnTo>
                <a:lnTo>
                  <a:pt x="162431" y="981364"/>
                </a:lnTo>
                <a:lnTo>
                  <a:pt x="143438" y="1023092"/>
                </a:lnTo>
                <a:lnTo>
                  <a:pt x="125540" y="1065410"/>
                </a:lnTo>
                <a:lnTo>
                  <a:pt x="108754" y="1108299"/>
                </a:lnTo>
                <a:lnTo>
                  <a:pt x="93099" y="1151741"/>
                </a:lnTo>
                <a:lnTo>
                  <a:pt x="78593" y="1195719"/>
                </a:lnTo>
                <a:lnTo>
                  <a:pt x="65253" y="1240214"/>
                </a:lnTo>
                <a:lnTo>
                  <a:pt x="53099" y="1285209"/>
                </a:lnTo>
                <a:lnTo>
                  <a:pt x="42147" y="1330684"/>
                </a:lnTo>
                <a:lnTo>
                  <a:pt x="32416" y="1376623"/>
                </a:lnTo>
                <a:lnTo>
                  <a:pt x="23924" y="1423007"/>
                </a:lnTo>
                <a:lnTo>
                  <a:pt x="16689" y="1469818"/>
                </a:lnTo>
                <a:lnTo>
                  <a:pt x="10729" y="1517038"/>
                </a:lnTo>
                <a:lnTo>
                  <a:pt x="6062" y="1564649"/>
                </a:lnTo>
                <a:lnTo>
                  <a:pt x="2706" y="1612633"/>
                </a:lnTo>
                <a:lnTo>
                  <a:pt x="679" y="1660972"/>
                </a:lnTo>
                <a:lnTo>
                  <a:pt x="0" y="1709648"/>
                </a:lnTo>
                <a:lnTo>
                  <a:pt x="679" y="1758324"/>
                </a:lnTo>
                <a:lnTo>
                  <a:pt x="2706" y="1806663"/>
                </a:lnTo>
                <a:lnTo>
                  <a:pt x="6062" y="1854647"/>
                </a:lnTo>
                <a:lnTo>
                  <a:pt x="10729" y="1902258"/>
                </a:lnTo>
                <a:lnTo>
                  <a:pt x="16689" y="1949478"/>
                </a:lnTo>
                <a:lnTo>
                  <a:pt x="23924" y="1996289"/>
                </a:lnTo>
                <a:lnTo>
                  <a:pt x="32416" y="2042673"/>
                </a:lnTo>
                <a:lnTo>
                  <a:pt x="42147" y="2088612"/>
                </a:lnTo>
                <a:lnTo>
                  <a:pt x="53099" y="2134088"/>
                </a:lnTo>
                <a:lnTo>
                  <a:pt x="65253" y="2179082"/>
                </a:lnTo>
                <a:lnTo>
                  <a:pt x="78593" y="2223577"/>
                </a:lnTo>
                <a:lnTo>
                  <a:pt x="93099" y="2267555"/>
                </a:lnTo>
                <a:lnTo>
                  <a:pt x="108754" y="2310997"/>
                </a:lnTo>
                <a:lnTo>
                  <a:pt x="125540" y="2353887"/>
                </a:lnTo>
                <a:lnTo>
                  <a:pt x="143438" y="2396204"/>
                </a:lnTo>
                <a:lnTo>
                  <a:pt x="162431" y="2437933"/>
                </a:lnTo>
                <a:lnTo>
                  <a:pt x="182501" y="2479053"/>
                </a:lnTo>
                <a:lnTo>
                  <a:pt x="203629" y="2519548"/>
                </a:lnTo>
                <a:lnTo>
                  <a:pt x="225797" y="2559400"/>
                </a:lnTo>
                <a:lnTo>
                  <a:pt x="248988" y="2598590"/>
                </a:lnTo>
                <a:lnTo>
                  <a:pt x="273183" y="2637100"/>
                </a:lnTo>
                <a:lnTo>
                  <a:pt x="298365" y="2674913"/>
                </a:lnTo>
                <a:lnTo>
                  <a:pt x="324515" y="2712010"/>
                </a:lnTo>
                <a:lnTo>
                  <a:pt x="351615" y="2748373"/>
                </a:lnTo>
                <a:lnTo>
                  <a:pt x="379648" y="2783984"/>
                </a:lnTo>
                <a:lnTo>
                  <a:pt x="408595" y="2818826"/>
                </a:lnTo>
                <a:lnTo>
                  <a:pt x="438438" y="2852879"/>
                </a:lnTo>
                <a:lnTo>
                  <a:pt x="469159" y="2886126"/>
                </a:lnTo>
                <a:lnTo>
                  <a:pt x="500740" y="2918550"/>
                </a:lnTo>
                <a:lnTo>
                  <a:pt x="533163" y="2950131"/>
                </a:lnTo>
                <a:lnTo>
                  <a:pt x="566410" y="2980853"/>
                </a:lnTo>
                <a:lnTo>
                  <a:pt x="600463" y="3010696"/>
                </a:lnTo>
                <a:lnTo>
                  <a:pt x="635304" y="3039643"/>
                </a:lnTo>
                <a:lnTo>
                  <a:pt x="670915" y="3067676"/>
                </a:lnTo>
                <a:lnTo>
                  <a:pt x="707278" y="3094777"/>
                </a:lnTo>
                <a:lnTo>
                  <a:pt x="744375" y="3120927"/>
                </a:lnTo>
                <a:lnTo>
                  <a:pt x="782187" y="3146109"/>
                </a:lnTo>
                <a:lnTo>
                  <a:pt x="820697" y="3170305"/>
                </a:lnTo>
                <a:lnTo>
                  <a:pt x="859887" y="3193496"/>
                </a:lnTo>
                <a:lnTo>
                  <a:pt x="899738" y="3215665"/>
                </a:lnTo>
                <a:lnTo>
                  <a:pt x="940233" y="3236793"/>
                </a:lnTo>
                <a:lnTo>
                  <a:pt x="981353" y="3256863"/>
                </a:lnTo>
                <a:lnTo>
                  <a:pt x="1023081" y="3275856"/>
                </a:lnTo>
                <a:lnTo>
                  <a:pt x="1065399" y="3293755"/>
                </a:lnTo>
                <a:lnTo>
                  <a:pt x="1108288" y="3310540"/>
                </a:lnTo>
                <a:lnTo>
                  <a:pt x="1151730" y="3326196"/>
                </a:lnTo>
                <a:lnTo>
                  <a:pt x="1195708" y="3340702"/>
                </a:lnTo>
                <a:lnTo>
                  <a:pt x="1240203" y="3354042"/>
                </a:lnTo>
                <a:lnTo>
                  <a:pt x="1285197" y="3366197"/>
                </a:lnTo>
                <a:lnTo>
                  <a:pt x="1330672" y="3377149"/>
                </a:lnTo>
                <a:lnTo>
                  <a:pt x="1376611" y="3386880"/>
                </a:lnTo>
                <a:lnTo>
                  <a:pt x="1422995" y="3395372"/>
                </a:lnTo>
                <a:lnTo>
                  <a:pt x="1469806" y="3402607"/>
                </a:lnTo>
                <a:lnTo>
                  <a:pt x="1517026" y="3408567"/>
                </a:lnTo>
                <a:lnTo>
                  <a:pt x="1564637" y="3413234"/>
                </a:lnTo>
                <a:lnTo>
                  <a:pt x="1612621" y="3416590"/>
                </a:lnTo>
                <a:lnTo>
                  <a:pt x="1660960" y="3418617"/>
                </a:lnTo>
                <a:lnTo>
                  <a:pt x="1709635" y="3419297"/>
                </a:lnTo>
                <a:lnTo>
                  <a:pt x="1758311" y="3418617"/>
                </a:lnTo>
                <a:lnTo>
                  <a:pt x="1806650" y="3416590"/>
                </a:lnTo>
                <a:lnTo>
                  <a:pt x="1854634" y="3413234"/>
                </a:lnTo>
                <a:lnTo>
                  <a:pt x="1902245" y="3408567"/>
                </a:lnTo>
                <a:lnTo>
                  <a:pt x="1949465" y="3402607"/>
                </a:lnTo>
                <a:lnTo>
                  <a:pt x="1996276" y="3395372"/>
                </a:lnTo>
                <a:lnTo>
                  <a:pt x="2042660" y="3386880"/>
                </a:lnTo>
                <a:lnTo>
                  <a:pt x="2088599" y="3377149"/>
                </a:lnTo>
                <a:lnTo>
                  <a:pt x="2134075" y="3366197"/>
                </a:lnTo>
                <a:lnTo>
                  <a:pt x="2179069" y="3354042"/>
                </a:lnTo>
                <a:lnTo>
                  <a:pt x="2223564" y="3340702"/>
                </a:lnTo>
                <a:lnTo>
                  <a:pt x="2267542" y="3326196"/>
                </a:lnTo>
                <a:lnTo>
                  <a:pt x="2310985" y="3310540"/>
                </a:lnTo>
                <a:lnTo>
                  <a:pt x="2353874" y="3293755"/>
                </a:lnTo>
                <a:lnTo>
                  <a:pt x="2396192" y="3275856"/>
                </a:lnTo>
                <a:lnTo>
                  <a:pt x="2437920" y="3256863"/>
                </a:lnTo>
                <a:lnTo>
                  <a:pt x="2479041" y="3236793"/>
                </a:lnTo>
                <a:lnTo>
                  <a:pt x="2519536" y="3215665"/>
                </a:lnTo>
                <a:lnTo>
                  <a:pt x="2559387" y="3193496"/>
                </a:lnTo>
                <a:lnTo>
                  <a:pt x="2598577" y="3170305"/>
                </a:lnTo>
                <a:lnTo>
                  <a:pt x="2637088" y="3146109"/>
                </a:lnTo>
                <a:lnTo>
                  <a:pt x="2674900" y="3120927"/>
                </a:lnTo>
                <a:lnTo>
                  <a:pt x="2711997" y="3094777"/>
                </a:lnTo>
                <a:lnTo>
                  <a:pt x="2748360" y="3067676"/>
                </a:lnTo>
                <a:lnTo>
                  <a:pt x="2783971" y="3039643"/>
                </a:lnTo>
                <a:lnTo>
                  <a:pt x="2818813" y="3010696"/>
                </a:lnTo>
                <a:lnTo>
                  <a:pt x="2852866" y="2980853"/>
                </a:lnTo>
                <a:lnTo>
                  <a:pt x="2886114" y="2950131"/>
                </a:lnTo>
                <a:lnTo>
                  <a:pt x="2918537" y="2918550"/>
                </a:lnTo>
                <a:lnTo>
                  <a:pt x="2950119" y="2886126"/>
                </a:lnTo>
                <a:lnTo>
                  <a:pt x="2980840" y="2852879"/>
                </a:lnTo>
                <a:lnTo>
                  <a:pt x="3010683" y="2818826"/>
                </a:lnTo>
                <a:lnTo>
                  <a:pt x="3039630" y="2783984"/>
                </a:lnTo>
                <a:lnTo>
                  <a:pt x="3067663" y="2748373"/>
                </a:lnTo>
                <a:lnTo>
                  <a:pt x="3094764" y="2712010"/>
                </a:lnTo>
                <a:lnTo>
                  <a:pt x="3120914" y="2674913"/>
                </a:lnTo>
                <a:lnTo>
                  <a:pt x="3146096" y="2637100"/>
                </a:lnTo>
                <a:lnTo>
                  <a:pt x="3170292" y="2598590"/>
                </a:lnTo>
                <a:lnTo>
                  <a:pt x="3193483" y="2559400"/>
                </a:lnTo>
                <a:lnTo>
                  <a:pt x="3215652" y="2519548"/>
                </a:lnTo>
                <a:lnTo>
                  <a:pt x="3236780" y="2479053"/>
                </a:lnTo>
                <a:lnTo>
                  <a:pt x="3256850" y="2437933"/>
                </a:lnTo>
                <a:lnTo>
                  <a:pt x="3275843" y="2396204"/>
                </a:lnTo>
                <a:lnTo>
                  <a:pt x="3293742" y="2353887"/>
                </a:lnTo>
                <a:lnTo>
                  <a:pt x="3310528" y="2310997"/>
                </a:lnTo>
                <a:lnTo>
                  <a:pt x="3326183" y="2267555"/>
                </a:lnTo>
                <a:lnTo>
                  <a:pt x="3340689" y="2223577"/>
                </a:lnTo>
                <a:lnTo>
                  <a:pt x="3354029" y="2179082"/>
                </a:lnTo>
                <a:lnTo>
                  <a:pt x="3366184" y="2134088"/>
                </a:lnTo>
                <a:lnTo>
                  <a:pt x="3377136" y="2088612"/>
                </a:lnTo>
                <a:lnTo>
                  <a:pt x="3386867" y="2042673"/>
                </a:lnTo>
                <a:lnTo>
                  <a:pt x="3395359" y="1996289"/>
                </a:lnTo>
                <a:lnTo>
                  <a:pt x="3402594" y="1949478"/>
                </a:lnTo>
                <a:lnTo>
                  <a:pt x="3408555" y="1902258"/>
                </a:lnTo>
                <a:lnTo>
                  <a:pt x="3413222" y="1854647"/>
                </a:lnTo>
                <a:lnTo>
                  <a:pt x="3416578" y="1806663"/>
                </a:lnTo>
                <a:lnTo>
                  <a:pt x="3418604" y="1758324"/>
                </a:lnTo>
                <a:lnTo>
                  <a:pt x="3419284" y="1709648"/>
                </a:lnTo>
                <a:lnTo>
                  <a:pt x="3418604" y="1660972"/>
                </a:lnTo>
                <a:lnTo>
                  <a:pt x="3416578" y="1612633"/>
                </a:lnTo>
                <a:lnTo>
                  <a:pt x="3413222" y="1564649"/>
                </a:lnTo>
                <a:lnTo>
                  <a:pt x="3408555" y="1517038"/>
                </a:lnTo>
                <a:lnTo>
                  <a:pt x="3402594" y="1469818"/>
                </a:lnTo>
                <a:lnTo>
                  <a:pt x="3395359" y="1423007"/>
                </a:lnTo>
                <a:lnTo>
                  <a:pt x="3386867" y="1376623"/>
                </a:lnTo>
                <a:lnTo>
                  <a:pt x="3377136" y="1330684"/>
                </a:lnTo>
                <a:lnTo>
                  <a:pt x="3366184" y="1285209"/>
                </a:lnTo>
                <a:lnTo>
                  <a:pt x="3354029" y="1240214"/>
                </a:lnTo>
                <a:lnTo>
                  <a:pt x="3340689" y="1195719"/>
                </a:lnTo>
                <a:lnTo>
                  <a:pt x="3326183" y="1151741"/>
                </a:lnTo>
                <a:lnTo>
                  <a:pt x="3310528" y="1108299"/>
                </a:lnTo>
                <a:lnTo>
                  <a:pt x="3293742" y="1065410"/>
                </a:lnTo>
                <a:lnTo>
                  <a:pt x="3275843" y="1023092"/>
                </a:lnTo>
                <a:lnTo>
                  <a:pt x="3256850" y="981364"/>
                </a:lnTo>
                <a:lnTo>
                  <a:pt x="3236780" y="940243"/>
                </a:lnTo>
                <a:lnTo>
                  <a:pt x="3215652" y="899748"/>
                </a:lnTo>
                <a:lnTo>
                  <a:pt x="3193483" y="859896"/>
                </a:lnTo>
                <a:lnTo>
                  <a:pt x="3170292" y="820706"/>
                </a:lnTo>
                <a:lnTo>
                  <a:pt x="3146096" y="782196"/>
                </a:lnTo>
                <a:lnTo>
                  <a:pt x="3120914" y="744383"/>
                </a:lnTo>
                <a:lnTo>
                  <a:pt x="3094764" y="707286"/>
                </a:lnTo>
                <a:lnTo>
                  <a:pt x="3067663" y="670923"/>
                </a:lnTo>
                <a:lnTo>
                  <a:pt x="3039630" y="635312"/>
                </a:lnTo>
                <a:lnTo>
                  <a:pt x="3010683" y="600471"/>
                </a:lnTo>
                <a:lnTo>
                  <a:pt x="2980840" y="566417"/>
                </a:lnTo>
                <a:lnTo>
                  <a:pt x="2950119" y="533170"/>
                </a:lnTo>
                <a:lnTo>
                  <a:pt x="2918537" y="500746"/>
                </a:lnTo>
                <a:lnTo>
                  <a:pt x="2886114" y="469165"/>
                </a:lnTo>
                <a:lnTo>
                  <a:pt x="2852866" y="438443"/>
                </a:lnTo>
                <a:lnTo>
                  <a:pt x="2818813" y="408600"/>
                </a:lnTo>
                <a:lnTo>
                  <a:pt x="2783971" y="379653"/>
                </a:lnTo>
                <a:lnTo>
                  <a:pt x="2748360" y="351620"/>
                </a:lnTo>
                <a:lnTo>
                  <a:pt x="2711997" y="324520"/>
                </a:lnTo>
                <a:lnTo>
                  <a:pt x="2674900" y="298369"/>
                </a:lnTo>
                <a:lnTo>
                  <a:pt x="2637088" y="273187"/>
                </a:lnTo>
                <a:lnTo>
                  <a:pt x="2598577" y="248992"/>
                </a:lnTo>
                <a:lnTo>
                  <a:pt x="2559387" y="225800"/>
                </a:lnTo>
                <a:lnTo>
                  <a:pt x="2519536" y="203631"/>
                </a:lnTo>
                <a:lnTo>
                  <a:pt x="2479041" y="182503"/>
                </a:lnTo>
                <a:lnTo>
                  <a:pt x="2437920" y="162433"/>
                </a:lnTo>
                <a:lnTo>
                  <a:pt x="2396192" y="143440"/>
                </a:lnTo>
                <a:lnTo>
                  <a:pt x="2353874" y="125542"/>
                </a:lnTo>
                <a:lnTo>
                  <a:pt x="2310985" y="108756"/>
                </a:lnTo>
                <a:lnTo>
                  <a:pt x="2267542" y="93101"/>
                </a:lnTo>
                <a:lnTo>
                  <a:pt x="2223564" y="78594"/>
                </a:lnTo>
                <a:lnTo>
                  <a:pt x="2179069" y="65254"/>
                </a:lnTo>
                <a:lnTo>
                  <a:pt x="2134075" y="53100"/>
                </a:lnTo>
                <a:lnTo>
                  <a:pt x="2088599" y="42147"/>
                </a:lnTo>
                <a:lnTo>
                  <a:pt x="2042660" y="32416"/>
                </a:lnTo>
                <a:lnTo>
                  <a:pt x="1996276" y="23924"/>
                </a:lnTo>
                <a:lnTo>
                  <a:pt x="1949465" y="16689"/>
                </a:lnTo>
                <a:lnTo>
                  <a:pt x="1902245" y="10729"/>
                </a:lnTo>
                <a:lnTo>
                  <a:pt x="1854634" y="6062"/>
                </a:lnTo>
                <a:lnTo>
                  <a:pt x="1806650" y="2706"/>
                </a:lnTo>
                <a:lnTo>
                  <a:pt x="1758311" y="679"/>
                </a:lnTo>
                <a:lnTo>
                  <a:pt x="1709635" y="0"/>
                </a:lnTo>
                <a:close/>
              </a:path>
            </a:pathLst>
          </a:custGeom>
          <a:solidFill>
            <a:srgbClr val="FFFFFF"/>
          </a:solidFill>
        </p:spPr>
        <p:txBody>
          <a:bodyPr wrap="square" lIns="0" tIns="0" rIns="0" bIns="0" rtlCol="0"/>
          <a:lstStyle/>
          <a:p>
            <a:endParaRPr/>
          </a:p>
        </p:txBody>
      </p:sp>
      <p:pic>
        <p:nvPicPr>
          <p:cNvPr id="13" name="Picture 3" descr="E:\shirish-sir_11-11-14\Actuaries\corel\actuaries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61338" y="320675"/>
            <a:ext cx="1685925" cy="1311275"/>
          </a:xfrm>
          <a:prstGeom prst="rect">
            <a:avLst/>
          </a:prstGeom>
          <a:noFill/>
          <a:extLst>
            <a:ext uri="{909E8E84-426E-40DD-AFC4-6F175D3DCCD1}">
              <a14:hiddenFill xmlns:a14="http://schemas.microsoft.com/office/drawing/2010/main">
                <a:solidFill>
                  <a:srgbClr val="FFFFFF"/>
                </a:solidFill>
              </a14:hiddenFill>
            </a:ext>
          </a:extLst>
        </p:spPr>
      </p:pic>
      <p:grpSp>
        <p:nvGrpSpPr>
          <p:cNvPr id="28" name="Group 27"/>
          <p:cNvGrpSpPr/>
          <p:nvPr/>
        </p:nvGrpSpPr>
        <p:grpSpPr>
          <a:xfrm>
            <a:off x="1420215" y="554736"/>
            <a:ext cx="9184208" cy="3840479"/>
            <a:chOff x="1420215" y="554736"/>
            <a:chExt cx="9184208" cy="3840479"/>
          </a:xfrm>
        </p:grpSpPr>
        <p:sp>
          <p:nvSpPr>
            <p:cNvPr id="7" name="object 7"/>
            <p:cNvSpPr/>
            <p:nvPr/>
          </p:nvSpPr>
          <p:spPr>
            <a:xfrm>
              <a:off x="1420215" y="554736"/>
              <a:ext cx="3846576" cy="3840479"/>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4598593" y="3199536"/>
              <a:ext cx="6005830" cy="424180"/>
            </a:xfrm>
            <a:custGeom>
              <a:avLst/>
              <a:gdLst/>
              <a:ahLst/>
              <a:cxnLst/>
              <a:rect l="l" t="t" r="r" b="b"/>
              <a:pathLst>
                <a:path w="6005830" h="424179">
                  <a:moveTo>
                    <a:pt x="6005245" y="0"/>
                  </a:moveTo>
                  <a:lnTo>
                    <a:pt x="256209" y="0"/>
                  </a:lnTo>
                  <a:lnTo>
                    <a:pt x="236128" y="45908"/>
                  </a:lnTo>
                  <a:lnTo>
                    <a:pt x="214754" y="91105"/>
                  </a:lnTo>
                  <a:lnTo>
                    <a:pt x="192110" y="135565"/>
                  </a:lnTo>
                  <a:lnTo>
                    <a:pt x="168220" y="179266"/>
                  </a:lnTo>
                  <a:lnTo>
                    <a:pt x="143106" y="222183"/>
                  </a:lnTo>
                  <a:lnTo>
                    <a:pt x="116793" y="264293"/>
                  </a:lnTo>
                  <a:lnTo>
                    <a:pt x="89302" y="305573"/>
                  </a:lnTo>
                  <a:lnTo>
                    <a:pt x="60657" y="345998"/>
                  </a:lnTo>
                  <a:lnTo>
                    <a:pt x="30882" y="385546"/>
                  </a:lnTo>
                  <a:lnTo>
                    <a:pt x="0" y="424192"/>
                  </a:lnTo>
                  <a:lnTo>
                    <a:pt x="6005245" y="424192"/>
                  </a:lnTo>
                  <a:lnTo>
                    <a:pt x="6005245" y="0"/>
                  </a:lnTo>
                  <a:close/>
                </a:path>
              </a:pathLst>
            </a:custGeom>
            <a:solidFill>
              <a:srgbClr val="00A650">
                <a:alpha val="34999"/>
              </a:srgbClr>
            </a:solidFill>
          </p:spPr>
          <p:txBody>
            <a:bodyPr wrap="square" lIns="0" tIns="0" rIns="0" bIns="0" rtlCol="0"/>
            <a:lstStyle/>
            <a:p>
              <a:endParaRPr/>
            </a:p>
          </p:txBody>
        </p:sp>
        <p:sp>
          <p:nvSpPr>
            <p:cNvPr id="10" name="object 10"/>
            <p:cNvSpPr/>
            <p:nvPr/>
          </p:nvSpPr>
          <p:spPr>
            <a:xfrm>
              <a:off x="4872520" y="1920633"/>
              <a:ext cx="5731510" cy="1234440"/>
            </a:xfrm>
            <a:custGeom>
              <a:avLst/>
              <a:gdLst/>
              <a:ahLst/>
              <a:cxnLst/>
              <a:rect l="l" t="t" r="r" b="b"/>
              <a:pathLst>
                <a:path w="5731509" h="1234439">
                  <a:moveTo>
                    <a:pt x="5731319" y="0"/>
                  </a:moveTo>
                  <a:lnTo>
                    <a:pt x="0" y="0"/>
                  </a:lnTo>
                  <a:lnTo>
                    <a:pt x="16530" y="44491"/>
                  </a:lnTo>
                  <a:lnTo>
                    <a:pt x="31853" y="89554"/>
                  </a:lnTo>
                  <a:lnTo>
                    <a:pt x="45949" y="135169"/>
                  </a:lnTo>
                  <a:lnTo>
                    <a:pt x="58798" y="181317"/>
                  </a:lnTo>
                  <a:lnTo>
                    <a:pt x="70379" y="227979"/>
                  </a:lnTo>
                  <a:lnTo>
                    <a:pt x="80673" y="275135"/>
                  </a:lnTo>
                  <a:lnTo>
                    <a:pt x="89659" y="322766"/>
                  </a:lnTo>
                  <a:lnTo>
                    <a:pt x="97318" y="370852"/>
                  </a:lnTo>
                  <a:lnTo>
                    <a:pt x="103629" y="419374"/>
                  </a:lnTo>
                  <a:lnTo>
                    <a:pt x="108573" y="468313"/>
                  </a:lnTo>
                  <a:lnTo>
                    <a:pt x="112129" y="517649"/>
                  </a:lnTo>
                  <a:lnTo>
                    <a:pt x="114277" y="567363"/>
                  </a:lnTo>
                  <a:lnTo>
                    <a:pt x="114998" y="617435"/>
                  </a:lnTo>
                  <a:lnTo>
                    <a:pt x="114154" y="671624"/>
                  </a:lnTo>
                  <a:lnTo>
                    <a:pt x="111638" y="725390"/>
                  </a:lnTo>
                  <a:lnTo>
                    <a:pt x="107476" y="778709"/>
                  </a:lnTo>
                  <a:lnTo>
                    <a:pt x="101694" y="831557"/>
                  </a:lnTo>
                  <a:lnTo>
                    <a:pt x="94317" y="883910"/>
                  </a:lnTo>
                  <a:lnTo>
                    <a:pt x="85370" y="935742"/>
                  </a:lnTo>
                  <a:lnTo>
                    <a:pt x="74880" y="987029"/>
                  </a:lnTo>
                  <a:lnTo>
                    <a:pt x="62872" y="1037746"/>
                  </a:lnTo>
                  <a:lnTo>
                    <a:pt x="49370" y="1087869"/>
                  </a:lnTo>
                  <a:lnTo>
                    <a:pt x="34402" y="1137373"/>
                  </a:lnTo>
                  <a:lnTo>
                    <a:pt x="17991" y="1186234"/>
                  </a:lnTo>
                  <a:lnTo>
                    <a:pt x="165" y="1234427"/>
                  </a:lnTo>
                  <a:lnTo>
                    <a:pt x="5731319" y="1234427"/>
                  </a:lnTo>
                  <a:lnTo>
                    <a:pt x="5731319" y="0"/>
                  </a:lnTo>
                  <a:close/>
                </a:path>
              </a:pathLst>
            </a:custGeom>
            <a:solidFill>
              <a:srgbClr val="4196CE">
                <a:alpha val="34999"/>
              </a:srgbClr>
            </a:solidFill>
          </p:spPr>
          <p:txBody>
            <a:bodyPr wrap="square" lIns="0" tIns="0" rIns="0" bIns="0" rtlCol="0"/>
            <a:lstStyle/>
            <a:p>
              <a:endParaRPr/>
            </a:p>
          </p:txBody>
        </p:sp>
        <p:sp>
          <p:nvSpPr>
            <p:cNvPr id="11" name="object 11"/>
            <p:cNvSpPr txBox="1"/>
            <p:nvPr/>
          </p:nvSpPr>
          <p:spPr>
            <a:xfrm>
              <a:off x="5059812" y="1844675"/>
              <a:ext cx="5316088" cy="1682512"/>
            </a:xfrm>
            <a:prstGeom prst="rect">
              <a:avLst/>
            </a:prstGeom>
          </p:spPr>
          <p:txBody>
            <a:bodyPr vert="horz" wrap="square" lIns="0" tIns="0" rIns="0" bIns="0" rtlCol="0">
              <a:spAutoFit/>
            </a:bodyPr>
            <a:lstStyle/>
            <a:p>
              <a:pPr>
                <a:lnSpc>
                  <a:spcPct val="100000"/>
                </a:lnSpc>
                <a:spcBef>
                  <a:spcPts val="30"/>
                </a:spcBef>
              </a:pPr>
              <a:endParaRPr sz="1450" dirty="0">
                <a:latin typeface="Trebuchet MS" pitchFamily="34" charset="0"/>
                <a:cs typeface="Times New Roman"/>
              </a:endParaRPr>
            </a:p>
            <a:p>
              <a:pPr marL="12700">
                <a:lnSpc>
                  <a:spcPts val="3775"/>
                </a:lnSpc>
              </a:pPr>
              <a:r>
                <a:rPr sz="3600" b="1" dirty="0">
                  <a:solidFill>
                    <a:srgbClr val="005583"/>
                  </a:solidFill>
                  <a:latin typeface="Trebuchet MS" pitchFamily="34" charset="0"/>
                  <a:cs typeface="Lucida Sans"/>
                </a:rPr>
                <a:t>19th Global</a:t>
              </a:r>
              <a:endParaRPr sz="3600" b="1" dirty="0">
                <a:latin typeface="Trebuchet MS" pitchFamily="34" charset="0"/>
                <a:cs typeface="Lucida Sans"/>
              </a:endParaRPr>
            </a:p>
            <a:p>
              <a:pPr marL="12700">
                <a:lnSpc>
                  <a:spcPts val="3775"/>
                </a:lnSpc>
              </a:pPr>
              <a:r>
                <a:rPr sz="3600" b="1" dirty="0">
                  <a:solidFill>
                    <a:srgbClr val="005583"/>
                  </a:solidFill>
                  <a:latin typeface="Trebuchet MS" pitchFamily="34" charset="0"/>
                  <a:cs typeface="Lucida Sans"/>
                </a:rPr>
                <a:t>Conference of Actuaries</a:t>
              </a:r>
              <a:endParaRPr sz="3600" b="1" dirty="0">
                <a:latin typeface="Trebuchet MS" pitchFamily="34" charset="0"/>
                <a:cs typeface="Lucida Sans"/>
              </a:endParaRPr>
            </a:p>
            <a:p>
              <a:pPr marL="12700">
                <a:lnSpc>
                  <a:spcPct val="100000"/>
                </a:lnSpc>
                <a:spcBef>
                  <a:spcPts val="1805"/>
                </a:spcBef>
              </a:pPr>
              <a:r>
                <a:rPr sz="1650" b="1" dirty="0">
                  <a:solidFill>
                    <a:srgbClr val="00854A"/>
                  </a:solidFill>
                  <a:latin typeface="Trebuchet MS" pitchFamily="34" charset="0"/>
                  <a:cs typeface="Lucida Sans"/>
                </a:rPr>
                <a:t>30th – 31st January, 2018 | Mumbai, India</a:t>
              </a:r>
              <a:endParaRPr sz="1650" b="1" dirty="0">
                <a:latin typeface="Trebuchet MS" pitchFamily="34" charset="0"/>
                <a:cs typeface="Lucida Sans"/>
              </a:endParaRPr>
            </a:p>
          </p:txBody>
        </p:sp>
        <p:sp>
          <p:nvSpPr>
            <p:cNvPr id="3" name="TextBox 2"/>
            <p:cNvSpPr txBox="1"/>
            <p:nvPr/>
          </p:nvSpPr>
          <p:spPr>
            <a:xfrm>
              <a:off x="8574365" y="1628487"/>
              <a:ext cx="814069" cy="292388"/>
            </a:xfrm>
            <a:prstGeom prst="rect">
              <a:avLst/>
            </a:prstGeom>
            <a:noFill/>
          </p:spPr>
          <p:txBody>
            <a:bodyPr wrap="none" rtlCol="0">
              <a:spAutoFit/>
            </a:bodyPr>
            <a:lstStyle/>
            <a:p>
              <a:r>
                <a:rPr lang="en-US" sz="1300" spc="-229" dirty="0" smtClean="0">
                  <a:solidFill>
                    <a:srgbClr val="A7A9AC"/>
                  </a:solidFill>
                  <a:latin typeface="Trebuchet MS" pitchFamily="34" charset="0"/>
                  <a:cs typeface="Lucida Sans"/>
                </a:rPr>
                <a:t>O</a:t>
              </a:r>
              <a:r>
                <a:rPr lang="en-US" sz="1300" spc="-60" dirty="0" smtClean="0">
                  <a:solidFill>
                    <a:srgbClr val="A7A9AC"/>
                  </a:solidFill>
                  <a:latin typeface="Trebuchet MS" pitchFamily="34" charset="0"/>
                  <a:cs typeface="Lucida Sans"/>
                </a:rPr>
                <a:t>r</a:t>
              </a:r>
              <a:r>
                <a:rPr lang="en-US" sz="1300" spc="-145" dirty="0" smtClean="0">
                  <a:solidFill>
                    <a:srgbClr val="A7A9AC"/>
                  </a:solidFill>
                  <a:latin typeface="Trebuchet MS" pitchFamily="34" charset="0"/>
                  <a:cs typeface="Lucida Sans"/>
                </a:rPr>
                <a:t>g</a:t>
              </a:r>
              <a:r>
                <a:rPr lang="en-US" sz="1300" spc="-80" dirty="0" smtClean="0">
                  <a:solidFill>
                    <a:srgbClr val="A7A9AC"/>
                  </a:solidFill>
                  <a:latin typeface="Trebuchet MS" pitchFamily="34" charset="0"/>
                  <a:cs typeface="Lucida Sans"/>
                </a:rPr>
                <a:t>a</a:t>
              </a:r>
              <a:r>
                <a:rPr lang="en-US" sz="1300" spc="-120" dirty="0" smtClean="0">
                  <a:solidFill>
                    <a:srgbClr val="A7A9AC"/>
                  </a:solidFill>
                  <a:latin typeface="Trebuchet MS" pitchFamily="34" charset="0"/>
                  <a:cs typeface="Lucida Sans"/>
                </a:rPr>
                <a:t>n</a:t>
              </a:r>
              <a:r>
                <a:rPr lang="en-US" sz="1300" spc="-80" dirty="0" smtClean="0">
                  <a:solidFill>
                    <a:srgbClr val="A7A9AC"/>
                  </a:solidFill>
                  <a:latin typeface="Trebuchet MS" pitchFamily="34" charset="0"/>
                  <a:cs typeface="Lucida Sans"/>
                </a:rPr>
                <a:t>i</a:t>
              </a:r>
              <a:r>
                <a:rPr lang="en-US" sz="1300" spc="-155" dirty="0" smtClean="0">
                  <a:solidFill>
                    <a:srgbClr val="A7A9AC"/>
                  </a:solidFill>
                  <a:latin typeface="Trebuchet MS" pitchFamily="34" charset="0"/>
                  <a:cs typeface="Lucida Sans"/>
                </a:rPr>
                <a:t>z</a:t>
              </a:r>
              <a:r>
                <a:rPr lang="en-US" sz="1300" spc="-65" dirty="0" smtClean="0">
                  <a:solidFill>
                    <a:srgbClr val="A7A9AC"/>
                  </a:solidFill>
                  <a:latin typeface="Trebuchet MS" pitchFamily="34" charset="0"/>
                  <a:cs typeface="Lucida Sans"/>
                </a:rPr>
                <a:t>e</a:t>
              </a:r>
              <a:r>
                <a:rPr lang="en-US" sz="1300" dirty="0" smtClean="0">
                  <a:solidFill>
                    <a:srgbClr val="A7A9AC"/>
                  </a:solidFill>
                  <a:latin typeface="Trebuchet MS" pitchFamily="34" charset="0"/>
                  <a:cs typeface="Lucida Sans"/>
                </a:rPr>
                <a:t>r</a:t>
              </a:r>
              <a:endParaRPr lang="en-US" sz="1300" dirty="0">
                <a:latin typeface="Trebuchet MS" pitchFamily="34" charset="0"/>
                <a:cs typeface="Lucida Sans"/>
              </a:endParaRPr>
            </a:p>
          </p:txBody>
        </p:sp>
      </p:grpSp>
      <p:sp>
        <p:nvSpPr>
          <p:cNvPr id="24" name="Rectangle 23"/>
          <p:cNvSpPr/>
          <p:nvPr/>
        </p:nvSpPr>
        <p:spPr>
          <a:xfrm>
            <a:off x="88900" y="4587875"/>
            <a:ext cx="7315200" cy="19812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bject 11"/>
          <p:cNvSpPr txBox="1"/>
          <p:nvPr/>
        </p:nvSpPr>
        <p:spPr>
          <a:xfrm>
            <a:off x="1079500" y="5742543"/>
            <a:ext cx="5887844" cy="738664"/>
          </a:xfrm>
          <a:prstGeom prst="rect">
            <a:avLst/>
          </a:prstGeom>
        </p:spPr>
        <p:txBody>
          <a:bodyPr vert="horz" wrap="square" lIns="0" tIns="0" rIns="0" bIns="0" rtlCol="0">
            <a:spAutoFit/>
          </a:bodyPr>
          <a:lstStyle/>
          <a:p>
            <a:pPr marL="12700">
              <a:lnSpc>
                <a:spcPct val="100000"/>
              </a:lnSpc>
              <a:spcBef>
                <a:spcPts val="1805"/>
              </a:spcBef>
            </a:pPr>
            <a:r>
              <a:rPr lang="en-US" sz="2400" b="1" dirty="0" smtClean="0">
                <a:solidFill>
                  <a:srgbClr val="00854A"/>
                </a:solidFill>
                <a:latin typeface="Trebuchet MS" pitchFamily="34" charset="0"/>
                <a:cs typeface="Lucida Sans"/>
              </a:rPr>
              <a:t>Actuarial Partners Consulting </a:t>
            </a:r>
            <a:r>
              <a:rPr lang="en-US" sz="2400" b="1" dirty="0" err="1" smtClean="0">
                <a:solidFill>
                  <a:srgbClr val="00854A"/>
                </a:solidFill>
                <a:latin typeface="Trebuchet MS" pitchFamily="34" charset="0"/>
                <a:cs typeface="Lucida Sans"/>
              </a:rPr>
              <a:t>Sdn</a:t>
            </a:r>
            <a:r>
              <a:rPr lang="en-US" sz="2400" b="1" dirty="0" smtClean="0">
                <a:solidFill>
                  <a:srgbClr val="00854A"/>
                </a:solidFill>
                <a:latin typeface="Trebuchet MS" pitchFamily="34" charset="0"/>
                <a:cs typeface="Lucida Sans"/>
              </a:rPr>
              <a:t> </a:t>
            </a:r>
            <a:r>
              <a:rPr lang="en-US" sz="2400" b="1" dirty="0" err="1" smtClean="0">
                <a:solidFill>
                  <a:srgbClr val="00854A"/>
                </a:solidFill>
                <a:latin typeface="Trebuchet MS" pitchFamily="34" charset="0"/>
                <a:cs typeface="Lucida Sans"/>
              </a:rPr>
              <a:t>Bhd</a:t>
            </a:r>
            <a:r>
              <a:rPr lang="en-US" sz="2400" b="1" dirty="0">
                <a:solidFill>
                  <a:srgbClr val="00854A"/>
                </a:solidFill>
                <a:latin typeface="Trebuchet MS" pitchFamily="34" charset="0"/>
                <a:cs typeface="Lucida Sans"/>
              </a:rPr>
              <a:t/>
            </a:r>
            <a:br>
              <a:rPr lang="en-US" sz="2400" b="1" dirty="0">
                <a:solidFill>
                  <a:srgbClr val="00854A"/>
                </a:solidFill>
                <a:latin typeface="Trebuchet MS" pitchFamily="34" charset="0"/>
                <a:cs typeface="Lucida Sans"/>
              </a:rPr>
            </a:br>
            <a:r>
              <a:rPr lang="en-US" sz="2400" b="1" dirty="0" smtClean="0">
                <a:solidFill>
                  <a:srgbClr val="00854A"/>
                </a:solidFill>
                <a:latin typeface="Trebuchet MS" pitchFamily="34" charset="0"/>
                <a:cs typeface="Lucida Sans"/>
              </a:rPr>
              <a:t>www.actuarialpartners.com </a:t>
            </a:r>
            <a:endParaRPr sz="2400" b="1" dirty="0">
              <a:latin typeface="Trebuchet MS" pitchFamily="34" charset="0"/>
              <a:cs typeface="Lucida Sans"/>
            </a:endParaRPr>
          </a:p>
        </p:txBody>
      </p:sp>
      <p:sp>
        <p:nvSpPr>
          <p:cNvPr id="27" name="object 11"/>
          <p:cNvSpPr txBox="1"/>
          <p:nvPr/>
        </p:nvSpPr>
        <p:spPr>
          <a:xfrm>
            <a:off x="1079500" y="4885234"/>
            <a:ext cx="5887844" cy="769441"/>
          </a:xfrm>
          <a:prstGeom prst="rect">
            <a:avLst/>
          </a:prstGeom>
        </p:spPr>
        <p:txBody>
          <a:bodyPr vert="horz" wrap="square" lIns="0" tIns="0" rIns="0" bIns="0" rtlCol="0">
            <a:spAutoFit/>
          </a:bodyPr>
          <a:lstStyle/>
          <a:p>
            <a:pPr marL="12700"/>
            <a:r>
              <a:rPr lang="en-US" sz="5000" b="1" dirty="0" smtClean="0">
                <a:solidFill>
                  <a:srgbClr val="005583"/>
                </a:solidFill>
                <a:latin typeface="Trebuchet MS" pitchFamily="34" charset="0"/>
                <a:cs typeface="Lucida Sans"/>
              </a:rPr>
              <a:t>Thank You</a:t>
            </a:r>
            <a:endParaRPr sz="5000" b="1" dirty="0">
              <a:latin typeface="Trebuchet MS" pitchFamily="34" charset="0"/>
              <a:cs typeface="Lucida San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89371"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1460500" y="2315055"/>
            <a:ext cx="7046451" cy="4404283"/>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r>
              <a:rPr lang="en-US" altLang="en-US" dirty="0" smtClean="0"/>
              <a:t>Modern insurance industry evolved from a Mutual beginning to a profit driven business. Making a profit from the ‘fear of others’. Afraid of flying? Flight insurance. Afraid of old age? Long-term care insurance. Afraid of robbery? Home insurance.</a:t>
            </a:r>
          </a:p>
          <a:p>
            <a:pPr marL="742950" lvl="1" indent="-285750">
              <a:buClr>
                <a:srgbClr val="A0C957"/>
              </a:buClr>
              <a:buFont typeface="Courier New" panose="02070309020205020404" pitchFamily="49" charset="0"/>
              <a:buChar char="o"/>
            </a:pPr>
            <a:r>
              <a:rPr lang="en-US" altLang="en-US" dirty="0" smtClean="0"/>
              <a:t>Information </a:t>
            </a:r>
            <a:r>
              <a:rPr lang="en-US" altLang="en-US" dirty="0"/>
              <a:t>asymmetry means that the insured cannot check on the reasonableness of the premium offered and has to instead depend on the “insurance marketplace” to check whether the “price” is fair.</a:t>
            </a:r>
          </a:p>
          <a:p>
            <a:pPr marL="742950" lvl="1" indent="-285750">
              <a:buClr>
                <a:srgbClr val="A0C957"/>
              </a:buClr>
              <a:buFont typeface="Courier New" panose="02070309020205020404" pitchFamily="49" charset="0"/>
              <a:buChar char="o"/>
            </a:pPr>
            <a:r>
              <a:rPr lang="en-US" altLang="en-US" dirty="0"/>
              <a:t>Is the insurance market place efficient and transparent enough?</a:t>
            </a:r>
          </a:p>
          <a:p>
            <a:pPr marL="742950" lvl="1" indent="-285750">
              <a:buClr>
                <a:srgbClr val="A0C957"/>
              </a:buClr>
              <a:buFont typeface="Courier New" panose="02070309020205020404" pitchFamily="49" charset="0"/>
              <a:buChar char="o"/>
            </a:pPr>
            <a:r>
              <a:rPr lang="en-US" altLang="en-US" dirty="0"/>
              <a:t>Public does not do much shopping around so distribution is key to the success of an insurance product.</a:t>
            </a:r>
          </a:p>
          <a:p>
            <a:pPr marL="285750" indent="-285750">
              <a:buClr>
                <a:srgbClr val="9DC700"/>
              </a:buClr>
              <a:buSzPct val="100000"/>
              <a:buFont typeface="Wingdings" panose="05000000000000000000" pitchFamily="2" charset="2"/>
              <a:buChar char="§"/>
            </a:pPr>
            <a:endParaRPr lang="en-US" altLang="en-US" dirty="0" smtClean="0"/>
          </a:p>
          <a:p>
            <a:pPr marL="285750" indent="-285750">
              <a:buClr>
                <a:srgbClr val="9DC700"/>
              </a:buClr>
              <a:buSzPct val="100000"/>
              <a:buFont typeface="Wingdings" panose="05000000000000000000" pitchFamily="2" charset="2"/>
              <a:buChar char="§"/>
            </a:pPr>
            <a:r>
              <a:rPr lang="en-US" altLang="en-US" dirty="0" smtClean="0"/>
              <a:t>Life </a:t>
            </a:r>
            <a:r>
              <a:rPr lang="en-US" altLang="en-US" dirty="0"/>
              <a:t>insurance can be part deposit taking part risk taking. While life insurance is unique to the insurance industry, deposit taking is not. Without tax support can the deposit taking function be competitive?</a:t>
            </a:r>
            <a:r>
              <a:rPr lang="en-US" sz="1500" dirty="0" smtClean="0">
                <a:solidFill>
                  <a:srgbClr val="231F20"/>
                </a:solidFill>
                <a:latin typeface="Trebuchet MS" pitchFamily="34" charset="0"/>
                <a:cs typeface="Lucida Sans"/>
              </a:rPr>
              <a:t> </a:t>
            </a:r>
            <a:endParaRPr lang="en-US" sz="1500" dirty="0" smtClean="0">
              <a:latin typeface="Trebuchet MS" pitchFamily="34" charset="0"/>
              <a:cs typeface="Lucida Sans"/>
            </a:endParaRPr>
          </a:p>
          <a:p>
            <a:pPr marL="12700" marR="5080">
              <a:lnSpc>
                <a:spcPct val="107700"/>
              </a:lnSpc>
            </a:pPr>
            <a:r>
              <a:rPr lang="en-US" sz="1500" dirty="0" smtClean="0">
                <a:solidFill>
                  <a:srgbClr val="231F20"/>
                </a:solidFill>
                <a:latin typeface="Trebuchet MS" pitchFamily="34" charset="0"/>
                <a:cs typeface="Lucida Sans"/>
              </a:rPr>
              <a:t> </a:t>
            </a:r>
            <a:endParaRPr sz="1500" dirty="0">
              <a:latin typeface="Trebuchet MS" pitchFamily="34" charset="0"/>
              <a:cs typeface="Lucida Sans"/>
            </a:endParaRPr>
          </a:p>
        </p:txBody>
      </p:sp>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0" name="object 10"/>
          <p:cNvSpPr/>
          <p:nvPr/>
        </p:nvSpPr>
        <p:spPr>
          <a:xfrm>
            <a:off x="88900" y="777875"/>
            <a:ext cx="6705600" cy="856742"/>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1145108"/>
            <a:ext cx="4815840" cy="281940"/>
          </a:xfrm>
          <a:prstGeom prst="rect">
            <a:avLst/>
          </a:prstGeom>
        </p:spPr>
        <p:txBody>
          <a:bodyPr vert="horz" wrap="square" lIns="0" tIns="0" rIns="0" bIns="0" rtlCol="0">
            <a:spAutoFit/>
          </a:bodyPr>
          <a:lstStyle/>
          <a:p>
            <a:pPr marL="12700">
              <a:lnSpc>
                <a:spcPct val="100000"/>
              </a:lnSpc>
            </a:pPr>
            <a:r>
              <a:rPr lang="en-US" sz="1800" b="1" dirty="0" smtClean="0">
                <a:solidFill>
                  <a:srgbClr val="FFFFFF"/>
                </a:solidFill>
                <a:latin typeface="Trebuchet MS" pitchFamily="34" charset="0"/>
                <a:cs typeface="Lucida Sans"/>
              </a:rPr>
              <a:t>Insurance</a:t>
            </a:r>
            <a:endParaRPr sz="1800" b="1" dirty="0">
              <a:latin typeface="Trebuchet MS" pitchFamily="34" charset="0"/>
              <a:cs typeface="Lucida Sans"/>
            </a:endParaRPr>
          </a:p>
        </p:txBody>
      </p:sp>
      <p:sp>
        <p:nvSpPr>
          <p:cNvPr id="15" name="object 15"/>
          <p:cNvSpPr txBox="1">
            <a:spLocks noGrp="1"/>
          </p:cNvSpPr>
          <p:nvPr>
            <p:ph type="sldNum" sz="quarter" idx="7"/>
          </p:nvPr>
        </p:nvSpPr>
        <p:spPr>
          <a:xfrm>
            <a:off x="151928" y="6623301"/>
            <a:ext cx="255904" cy="192360"/>
          </a:xfrm>
          <a:prstGeom prst="rect">
            <a:avLst/>
          </a:prstGeom>
        </p:spPr>
        <p:txBody>
          <a:bodyPr vert="horz" wrap="square" lIns="0" tIns="0" rIns="0" bIns="0" rtlCol="0">
            <a:spAutoFit/>
          </a:bodyPr>
          <a:lstStyle/>
          <a:p>
            <a:pPr marL="85090">
              <a:lnSpc>
                <a:spcPts val="1535"/>
              </a:lnSpc>
            </a:pPr>
            <a:r>
              <a:rPr lang="en-US" spc="-135" dirty="0" smtClean="0"/>
              <a:t>2</a:t>
            </a:r>
            <a:endParaRPr spc="-135" dirty="0"/>
          </a:p>
        </p:txBody>
      </p:sp>
      <p:sp>
        <p:nvSpPr>
          <p:cNvPr id="25" name="object 45"/>
          <p:cNvSpPr/>
          <p:nvPr/>
        </p:nvSpPr>
        <p:spPr>
          <a:xfrm>
            <a:off x="1460500" y="16442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6" name="object 49"/>
          <p:cNvSpPr txBox="1"/>
          <p:nvPr/>
        </p:nvSpPr>
        <p:spPr>
          <a:xfrm>
            <a:off x="1917700" y="1616075"/>
            <a:ext cx="1143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endParaRPr sz="2100" baseline="1984" dirty="0">
              <a:latin typeface="Trebuchet MS" pitchFamily="34" charset="0"/>
              <a:cs typeface="Lucida Sans"/>
            </a:endParaRPr>
          </a:p>
        </p:txBody>
      </p:sp>
      <p:grpSp>
        <p:nvGrpSpPr>
          <p:cNvPr id="29" name="Group 48"/>
          <p:cNvGrpSpPr/>
          <p:nvPr/>
        </p:nvGrpSpPr>
        <p:grpSpPr>
          <a:xfrm>
            <a:off x="6911518" y="148463"/>
            <a:ext cx="3692982" cy="1776349"/>
            <a:chOff x="6911518" y="148463"/>
            <a:chExt cx="3692982" cy="1776349"/>
          </a:xfrm>
        </p:grpSpPr>
        <p:sp>
          <p:nvSpPr>
            <p:cNvPr id="30" name="object 2"/>
            <p:cNvSpPr/>
            <p:nvPr/>
          </p:nvSpPr>
          <p:spPr>
            <a:xfrm>
              <a:off x="6911518" y="379476"/>
              <a:ext cx="1548384" cy="1545336"/>
            </a:xfrm>
            <a:prstGeom prst="rect">
              <a:avLst/>
            </a:prstGeom>
            <a:blipFill>
              <a:blip r:embed="rId3" cstate="print"/>
              <a:stretch>
                <a:fillRect/>
              </a:stretch>
            </a:blipFill>
          </p:spPr>
          <p:txBody>
            <a:bodyPr wrap="square" lIns="0" tIns="0" rIns="0" bIns="0" rtlCol="0"/>
            <a:lstStyle/>
            <a:p>
              <a:endParaRPr/>
            </a:p>
          </p:txBody>
        </p:sp>
        <p:sp>
          <p:nvSpPr>
            <p:cNvPr id="31" name="object 12"/>
            <p:cNvSpPr/>
            <p:nvPr/>
          </p:nvSpPr>
          <p:spPr>
            <a:xfrm>
              <a:off x="8190637" y="1444256"/>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32" name="object 13"/>
            <p:cNvSpPr/>
            <p:nvPr/>
          </p:nvSpPr>
          <p:spPr>
            <a:xfrm>
              <a:off x="8300720" y="930275"/>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33" name="object 14"/>
            <p:cNvSpPr txBox="1"/>
            <p:nvPr/>
          </p:nvSpPr>
          <p:spPr>
            <a:xfrm>
              <a:off x="8394700" y="992594"/>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34"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21851" y="148463"/>
              <a:ext cx="880452" cy="684796"/>
            </a:xfrm>
            <a:prstGeom prst="rect">
              <a:avLst/>
            </a:prstGeom>
            <a:noFill/>
            <a:extLst>
              <a:ext uri="{909E8E84-426E-40DD-AFC4-6F175D3DCCD1}">
                <a14:hiddenFill xmlns:a14="http://schemas.microsoft.com/office/drawing/2010/main">
                  <a:solidFill>
                    <a:srgbClr val="FFFFFF"/>
                  </a:solidFill>
                </a14:hiddenFill>
              </a:ext>
            </a:extLst>
          </p:spPr>
        </p:pic>
      </p:grpSp>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89371"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1460500" y="1997075"/>
            <a:ext cx="7046451" cy="4358116"/>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endParaRPr lang="en-US" altLang="en-US" dirty="0" smtClean="0"/>
          </a:p>
          <a:p>
            <a:pPr marL="285750" indent="-285750">
              <a:buClr>
                <a:srgbClr val="9DC700"/>
              </a:buClr>
              <a:buSzPct val="100000"/>
              <a:buFont typeface="Wingdings" panose="05000000000000000000" pitchFamily="2" charset="2"/>
              <a:buChar char="§"/>
            </a:pPr>
            <a:r>
              <a:rPr lang="en-US" altLang="en-US" dirty="0" smtClean="0"/>
              <a:t>Insurance </a:t>
            </a:r>
            <a:r>
              <a:rPr lang="en-US" altLang="en-US" dirty="0"/>
              <a:t>fraud can be prevalent as the insured seeks to profit at the insurers (and indirectly other policyholder) </a:t>
            </a:r>
            <a:r>
              <a:rPr lang="en-US" altLang="en-US" dirty="0" smtClean="0"/>
              <a:t>expenses.</a:t>
            </a:r>
          </a:p>
          <a:p>
            <a:pPr>
              <a:buClr>
                <a:srgbClr val="9DC700"/>
              </a:buClr>
              <a:buSzPct val="100000"/>
            </a:pPr>
            <a:endParaRPr lang="en-US" altLang="en-US" dirty="0" smtClean="0"/>
          </a:p>
          <a:p>
            <a:pPr marL="285750" indent="-285750">
              <a:buClr>
                <a:srgbClr val="9DC700"/>
              </a:buClr>
              <a:buSzPct val="100000"/>
              <a:buFont typeface="Wingdings" panose="05000000000000000000" pitchFamily="2" charset="2"/>
              <a:buChar char="§"/>
            </a:pPr>
            <a:r>
              <a:rPr lang="en-US" altLang="en-US" dirty="0" smtClean="0"/>
              <a:t>Little incentives </a:t>
            </a:r>
            <a:r>
              <a:rPr lang="en-US" altLang="en-US" dirty="0"/>
              <a:t>for insurers to rein in claims cost as </a:t>
            </a:r>
            <a:r>
              <a:rPr lang="en-US" altLang="en-US" dirty="0" smtClean="0"/>
              <a:t>premiums </a:t>
            </a:r>
            <a:r>
              <a:rPr lang="en-US" altLang="en-US" dirty="0"/>
              <a:t>can be adjusted in line with claims inflation and profit is directly correlated to ‘top line’ when rates are profitable</a:t>
            </a:r>
            <a:r>
              <a:rPr lang="en-US" altLang="en-US" dirty="0" smtClean="0"/>
              <a:t>.</a:t>
            </a:r>
            <a:r>
              <a:rPr lang="en-US" sz="1500" dirty="0" smtClean="0">
                <a:solidFill>
                  <a:srgbClr val="231F20"/>
                </a:solidFill>
                <a:latin typeface="Trebuchet MS" pitchFamily="34" charset="0"/>
                <a:cs typeface="Lucida Sans"/>
              </a:rPr>
              <a:t> </a:t>
            </a:r>
          </a:p>
          <a:p>
            <a:pPr>
              <a:buClr>
                <a:srgbClr val="9DC700"/>
              </a:buClr>
              <a:buSzPct val="100000"/>
            </a:pPr>
            <a:endParaRPr lang="en-US" sz="1500" dirty="0" smtClean="0">
              <a:solidFill>
                <a:srgbClr val="231F20"/>
              </a:solidFill>
              <a:latin typeface="Trebuchet MS" pitchFamily="34" charset="0"/>
              <a:cs typeface="Lucida Sans"/>
            </a:endParaRPr>
          </a:p>
          <a:p>
            <a:pPr marL="285750" indent="-285750">
              <a:buClr>
                <a:srgbClr val="9DC700"/>
              </a:buClr>
              <a:buSzPct val="100000"/>
              <a:buFont typeface="Wingdings" panose="05000000000000000000" pitchFamily="2" charset="2"/>
              <a:buChar char="§"/>
            </a:pPr>
            <a:r>
              <a:rPr lang="en-US" dirty="0"/>
              <a:t>The overly dependence on third party distributors, </a:t>
            </a:r>
            <a:r>
              <a:rPr lang="en-US" dirty="0" smtClean="0"/>
              <a:t>i.e. agents </a:t>
            </a:r>
            <a:r>
              <a:rPr lang="en-US" dirty="0"/>
              <a:t>and banks, can make the insurer hostage to the demands of the distributor e.g. higher commissions and less underwriting</a:t>
            </a:r>
            <a:r>
              <a:rPr lang="en-US" dirty="0" smtClean="0"/>
              <a:t>.</a:t>
            </a:r>
          </a:p>
          <a:p>
            <a:pPr>
              <a:buClr>
                <a:srgbClr val="9DC700"/>
              </a:buClr>
              <a:buSzPct val="100000"/>
            </a:pPr>
            <a:endParaRPr lang="en-US" dirty="0" smtClean="0"/>
          </a:p>
          <a:p>
            <a:pPr marL="285750" indent="-285750">
              <a:buClr>
                <a:srgbClr val="9DC700"/>
              </a:buClr>
              <a:buSzPct val="100000"/>
              <a:buFont typeface="Wingdings" panose="05000000000000000000" pitchFamily="2" charset="2"/>
              <a:buChar char="§"/>
            </a:pPr>
            <a:r>
              <a:rPr lang="en-US" dirty="0" smtClean="0"/>
              <a:t>Regulatory structures are now more principles based requiring expensive investments in people and systems with more penal penalties applied  on non-compliance</a:t>
            </a:r>
            <a:endParaRPr lang="en-US" dirty="0"/>
          </a:p>
          <a:p>
            <a:pPr marL="12700" marR="5080">
              <a:lnSpc>
                <a:spcPct val="107700"/>
              </a:lnSpc>
            </a:pPr>
            <a:r>
              <a:rPr lang="en-US" sz="1500" dirty="0" smtClean="0">
                <a:solidFill>
                  <a:srgbClr val="231F20"/>
                </a:solidFill>
                <a:latin typeface="Trebuchet MS" pitchFamily="34" charset="0"/>
                <a:cs typeface="Lucida Sans"/>
              </a:rPr>
              <a:t> </a:t>
            </a:r>
            <a:endParaRPr sz="1500" dirty="0">
              <a:latin typeface="Trebuchet MS" pitchFamily="34" charset="0"/>
              <a:cs typeface="Lucida Sans"/>
            </a:endParaRPr>
          </a:p>
        </p:txBody>
      </p:sp>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0" name="object 10"/>
          <p:cNvSpPr/>
          <p:nvPr/>
        </p:nvSpPr>
        <p:spPr>
          <a:xfrm>
            <a:off x="88900" y="777875"/>
            <a:ext cx="6705600" cy="856742"/>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1145108"/>
            <a:ext cx="4815840" cy="281940"/>
          </a:xfrm>
          <a:prstGeom prst="rect">
            <a:avLst/>
          </a:prstGeom>
        </p:spPr>
        <p:txBody>
          <a:bodyPr vert="horz" wrap="square" lIns="0" tIns="0" rIns="0" bIns="0" rtlCol="0">
            <a:spAutoFit/>
          </a:bodyPr>
          <a:lstStyle/>
          <a:p>
            <a:pPr marL="12700">
              <a:lnSpc>
                <a:spcPct val="100000"/>
              </a:lnSpc>
            </a:pPr>
            <a:r>
              <a:rPr lang="en-US" sz="1800" b="1" dirty="0" smtClean="0">
                <a:solidFill>
                  <a:srgbClr val="FFFFFF"/>
                </a:solidFill>
                <a:latin typeface="Trebuchet MS" pitchFamily="34" charset="0"/>
                <a:cs typeface="Lucida Sans"/>
              </a:rPr>
              <a:t>Challenges in Insurance</a:t>
            </a:r>
            <a:endParaRPr sz="1800" b="1" dirty="0">
              <a:latin typeface="Trebuchet MS" pitchFamily="34" charset="0"/>
              <a:cs typeface="Lucida Sans"/>
            </a:endParaRPr>
          </a:p>
        </p:txBody>
      </p:sp>
      <p:sp>
        <p:nvSpPr>
          <p:cNvPr id="15" name="object 15"/>
          <p:cNvSpPr txBox="1">
            <a:spLocks noGrp="1"/>
          </p:cNvSpPr>
          <p:nvPr>
            <p:ph type="sldNum" sz="quarter" idx="7"/>
          </p:nvPr>
        </p:nvSpPr>
        <p:spPr>
          <a:xfrm>
            <a:off x="151928" y="6623301"/>
            <a:ext cx="255904" cy="192360"/>
          </a:xfrm>
          <a:prstGeom prst="rect">
            <a:avLst/>
          </a:prstGeom>
        </p:spPr>
        <p:txBody>
          <a:bodyPr vert="horz" wrap="square" lIns="0" tIns="0" rIns="0" bIns="0" rtlCol="0">
            <a:spAutoFit/>
          </a:bodyPr>
          <a:lstStyle/>
          <a:p>
            <a:pPr marL="85090">
              <a:lnSpc>
                <a:spcPts val="1535"/>
              </a:lnSpc>
            </a:pPr>
            <a:r>
              <a:rPr lang="en-US" spc="-135" dirty="0"/>
              <a:t>3</a:t>
            </a:r>
            <a:endParaRPr spc="-135" dirty="0"/>
          </a:p>
        </p:txBody>
      </p:sp>
      <p:sp>
        <p:nvSpPr>
          <p:cNvPr id="25" name="object 45"/>
          <p:cNvSpPr/>
          <p:nvPr/>
        </p:nvSpPr>
        <p:spPr>
          <a:xfrm>
            <a:off x="1460500" y="16442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6" name="object 49"/>
          <p:cNvSpPr txBox="1"/>
          <p:nvPr/>
        </p:nvSpPr>
        <p:spPr>
          <a:xfrm>
            <a:off x="1917700" y="1616075"/>
            <a:ext cx="1143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endParaRPr sz="2100" baseline="1984" dirty="0">
              <a:latin typeface="Trebuchet MS" pitchFamily="34" charset="0"/>
              <a:cs typeface="Lucida Sans"/>
            </a:endParaRPr>
          </a:p>
        </p:txBody>
      </p:sp>
      <p:grpSp>
        <p:nvGrpSpPr>
          <p:cNvPr id="29" name="Group 48"/>
          <p:cNvGrpSpPr/>
          <p:nvPr/>
        </p:nvGrpSpPr>
        <p:grpSpPr>
          <a:xfrm>
            <a:off x="6911518" y="148463"/>
            <a:ext cx="3692982" cy="1776349"/>
            <a:chOff x="6911518" y="148463"/>
            <a:chExt cx="3692982" cy="1776349"/>
          </a:xfrm>
        </p:grpSpPr>
        <p:sp>
          <p:nvSpPr>
            <p:cNvPr id="30" name="object 2"/>
            <p:cNvSpPr/>
            <p:nvPr/>
          </p:nvSpPr>
          <p:spPr>
            <a:xfrm>
              <a:off x="6911518" y="379476"/>
              <a:ext cx="1548384" cy="1545336"/>
            </a:xfrm>
            <a:prstGeom prst="rect">
              <a:avLst/>
            </a:prstGeom>
            <a:blipFill>
              <a:blip r:embed="rId3" cstate="print"/>
              <a:stretch>
                <a:fillRect/>
              </a:stretch>
            </a:blipFill>
          </p:spPr>
          <p:txBody>
            <a:bodyPr wrap="square" lIns="0" tIns="0" rIns="0" bIns="0" rtlCol="0"/>
            <a:lstStyle/>
            <a:p>
              <a:endParaRPr/>
            </a:p>
          </p:txBody>
        </p:sp>
        <p:sp>
          <p:nvSpPr>
            <p:cNvPr id="31" name="object 12"/>
            <p:cNvSpPr/>
            <p:nvPr/>
          </p:nvSpPr>
          <p:spPr>
            <a:xfrm>
              <a:off x="8190637" y="1444256"/>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32" name="object 13"/>
            <p:cNvSpPr/>
            <p:nvPr/>
          </p:nvSpPr>
          <p:spPr>
            <a:xfrm>
              <a:off x="8300720" y="930275"/>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33" name="object 14"/>
            <p:cNvSpPr txBox="1"/>
            <p:nvPr/>
          </p:nvSpPr>
          <p:spPr>
            <a:xfrm>
              <a:off x="8394700" y="992594"/>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34"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21851" y="148463"/>
              <a:ext cx="880452" cy="684796"/>
            </a:xfrm>
            <a:prstGeom prst="rect">
              <a:avLst/>
            </a:prstGeom>
            <a:noFill/>
            <a:extLst>
              <a:ext uri="{909E8E84-426E-40DD-AFC4-6F175D3DCCD1}">
                <a14:hiddenFill xmlns:a14="http://schemas.microsoft.com/office/drawing/2010/main">
                  <a:solidFill>
                    <a:srgbClr val="FFFFFF"/>
                  </a:solidFill>
                </a14:hiddenFill>
              </a:ext>
            </a:extLst>
          </p:spPr>
        </p:pic>
      </p:grpSp>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spTree>
    <p:extLst>
      <p:ext uri="{BB962C8B-B14F-4D97-AF65-F5344CB8AC3E}">
        <p14:creationId xmlns:p14="http://schemas.microsoft.com/office/powerpoint/2010/main" val="448555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89371"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1460500" y="2087473"/>
            <a:ext cx="6572250" cy="5262979"/>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r>
              <a:rPr lang="en-US" altLang="en-US" dirty="0" smtClean="0"/>
              <a:t>Unlike </a:t>
            </a:r>
            <a:r>
              <a:rPr lang="en-US" altLang="en-US" dirty="0"/>
              <a:t>Uber, Airbnb and low cost air travel, the utility for insurance is contingent in nature. You hope you would not need to claim which is different for Uber, Airbnb and low cost air travel where the utility is 100</a:t>
            </a:r>
            <a:r>
              <a:rPr lang="en-US" altLang="en-US" dirty="0" smtClean="0"/>
              <a:t>%.</a:t>
            </a:r>
          </a:p>
          <a:p>
            <a:pPr marL="285750" indent="-285750">
              <a:buClr>
                <a:srgbClr val="9DC700"/>
              </a:buClr>
              <a:buSzPct val="100000"/>
              <a:buFont typeface="Wingdings" panose="05000000000000000000" pitchFamily="2" charset="2"/>
              <a:buChar char="§"/>
            </a:pPr>
            <a:endParaRPr lang="en-US" altLang="en-US" dirty="0"/>
          </a:p>
          <a:p>
            <a:pPr marL="285750" indent="-285750">
              <a:buClr>
                <a:srgbClr val="9DC700"/>
              </a:buClr>
              <a:buSzPct val="100000"/>
              <a:buFont typeface="Wingdings" panose="05000000000000000000" pitchFamily="2" charset="2"/>
              <a:buChar char="§"/>
            </a:pPr>
            <a:r>
              <a:rPr lang="en-US" altLang="en-US" dirty="0"/>
              <a:t>As underwriting becomes more efficient are we losing the social value of insurance, the healthy to subsidize the </a:t>
            </a:r>
            <a:r>
              <a:rPr lang="en-US" altLang="en-US" dirty="0" smtClean="0"/>
              <a:t>sick, </a:t>
            </a:r>
            <a:r>
              <a:rPr lang="en-US" altLang="en-US" dirty="0"/>
              <a:t>the </a:t>
            </a:r>
            <a:r>
              <a:rPr lang="en-US" altLang="en-US" dirty="0" smtClean="0"/>
              <a:t>better off to subsidize the poor.</a:t>
            </a:r>
          </a:p>
          <a:p>
            <a:pPr marL="285750" indent="-285750">
              <a:buClr>
                <a:srgbClr val="9DC700"/>
              </a:buClr>
              <a:buSzPct val="100000"/>
              <a:buFont typeface="Wingdings" panose="05000000000000000000" pitchFamily="2" charset="2"/>
              <a:buChar char="§"/>
            </a:pPr>
            <a:endParaRPr lang="en-US" altLang="en-US" dirty="0"/>
          </a:p>
          <a:p>
            <a:pPr marL="285750" indent="-285750">
              <a:buClr>
                <a:srgbClr val="9DC700"/>
              </a:buClr>
              <a:buSzPct val="100000"/>
              <a:buFont typeface="Wingdings" panose="05000000000000000000" pitchFamily="2" charset="2"/>
              <a:buChar char="§"/>
            </a:pPr>
            <a:r>
              <a:rPr lang="en-US" altLang="en-US" dirty="0" smtClean="0"/>
              <a:t>The current insurance model has not been proven successful when applied on a micro basis unless the premiums are heavily subsidized. </a:t>
            </a:r>
          </a:p>
          <a:p>
            <a:pPr marL="285750" indent="-285750">
              <a:buClr>
                <a:srgbClr val="9DC700"/>
              </a:buClr>
              <a:buSzPct val="100000"/>
              <a:buFont typeface="Wingdings" panose="05000000000000000000" pitchFamily="2" charset="2"/>
              <a:buChar char="§"/>
            </a:pPr>
            <a:endParaRPr lang="en-US" altLang="en-US" dirty="0"/>
          </a:p>
          <a:p>
            <a:pPr marL="285750" indent="-285750">
              <a:buClr>
                <a:srgbClr val="9DC700"/>
              </a:buClr>
              <a:buSzPct val="100000"/>
              <a:buFont typeface="Wingdings" panose="05000000000000000000" pitchFamily="2" charset="2"/>
              <a:buChar char="§"/>
            </a:pPr>
            <a:r>
              <a:rPr lang="en-US" altLang="en-US" dirty="0" smtClean="0"/>
              <a:t>Buying </a:t>
            </a:r>
            <a:r>
              <a:rPr lang="en-US" altLang="en-US" dirty="0"/>
              <a:t>insurance is like going to see a dentist you try to postpone it as long as </a:t>
            </a:r>
            <a:r>
              <a:rPr lang="en-US" altLang="en-US" dirty="0" smtClean="0"/>
              <a:t>possible! Insurance is still sold rather than bought.</a:t>
            </a:r>
          </a:p>
          <a:p>
            <a:pPr marL="285750" indent="-285750">
              <a:buClr>
                <a:srgbClr val="9DC700"/>
              </a:buClr>
              <a:buSzPct val="100000"/>
              <a:buFont typeface="Wingdings" panose="05000000000000000000" pitchFamily="2" charset="2"/>
              <a:buChar char="§"/>
            </a:pPr>
            <a:endParaRPr lang="en-US" altLang="en-US" dirty="0"/>
          </a:p>
          <a:p>
            <a:pPr marL="285750" indent="-285750">
              <a:buClr>
                <a:srgbClr val="9DC700"/>
              </a:buClr>
              <a:buSzPct val="100000"/>
              <a:buFont typeface="Wingdings" panose="05000000000000000000" pitchFamily="2" charset="2"/>
              <a:buChar char="§"/>
            </a:pPr>
            <a:endParaRPr lang="en-US" altLang="en-US" dirty="0" smtClean="0"/>
          </a:p>
          <a:p>
            <a:pPr marL="285750" indent="-285750">
              <a:buClr>
                <a:srgbClr val="9DC700"/>
              </a:buClr>
              <a:buSzPct val="100000"/>
              <a:buFont typeface="Wingdings" panose="05000000000000000000" pitchFamily="2" charset="2"/>
              <a:buChar char="§"/>
            </a:pPr>
            <a:endParaRPr lang="en-US" altLang="en-US" dirty="0" smtClean="0"/>
          </a:p>
          <a:p>
            <a:pPr marL="285750" indent="-285750">
              <a:buClr>
                <a:srgbClr val="9DC700"/>
              </a:buClr>
              <a:buSzPct val="100000"/>
              <a:buFont typeface="Wingdings" panose="05000000000000000000" pitchFamily="2" charset="2"/>
              <a:buChar char="§"/>
            </a:pPr>
            <a:endParaRPr lang="en-US" altLang="en-US" dirty="0"/>
          </a:p>
        </p:txBody>
      </p:sp>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8" y="6623301"/>
            <a:ext cx="255904" cy="192360"/>
          </a:xfrm>
          <a:prstGeom prst="rect">
            <a:avLst/>
          </a:prstGeom>
        </p:spPr>
        <p:txBody>
          <a:bodyPr vert="horz" wrap="square" lIns="0" tIns="0" rIns="0" bIns="0" rtlCol="0">
            <a:spAutoFit/>
          </a:bodyPr>
          <a:lstStyle/>
          <a:p>
            <a:pPr marL="85090">
              <a:lnSpc>
                <a:spcPts val="1535"/>
              </a:lnSpc>
            </a:pPr>
            <a:r>
              <a:rPr lang="en-US" spc="-135" dirty="0" smtClean="0"/>
              <a:t>4</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916508"/>
            <a:ext cx="4815840" cy="281940"/>
          </a:xfrm>
          <a:prstGeom prst="rect">
            <a:avLst/>
          </a:prstGeom>
        </p:spPr>
        <p:txBody>
          <a:bodyPr vert="horz" wrap="square" lIns="0" tIns="0" rIns="0" bIns="0" rtlCol="0">
            <a:spAutoFit/>
          </a:bodyPr>
          <a:lstStyle/>
          <a:p>
            <a:pPr marL="12700">
              <a:lnSpc>
                <a:spcPct val="100000"/>
              </a:lnSpc>
            </a:pPr>
            <a:r>
              <a:rPr lang="en-US" b="1" dirty="0" smtClean="0">
                <a:solidFill>
                  <a:srgbClr val="FFFFFF"/>
                </a:solidFill>
                <a:latin typeface="Trebuchet MS" pitchFamily="34" charset="0"/>
                <a:cs typeface="Lucida Sans"/>
              </a:rPr>
              <a:t>Insurance</a:t>
            </a:r>
            <a:endParaRPr lang="en-US" b="1" dirty="0">
              <a:latin typeface="Trebuchet MS" pitchFamily="34" charset="0"/>
              <a:cs typeface="Lucida Sans"/>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r>
              <a:rPr lang="en-US" sz="2100" b="1" baseline="1984" dirty="0" smtClean="0">
                <a:solidFill>
                  <a:srgbClr val="00854A"/>
                </a:solidFill>
                <a:latin typeface="Trebuchet MS" pitchFamily="34" charset="0"/>
                <a:cs typeface="Lucida Sans"/>
              </a:rPr>
              <a:t>Ripe for disruption?</a:t>
            </a:r>
            <a:endParaRPr sz="2100" baseline="1984" dirty="0">
              <a:latin typeface="Trebuchet MS" pitchFamily="34" charset="0"/>
              <a:cs typeface="Lucida Sans"/>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89371"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1460500" y="2123053"/>
            <a:ext cx="6572250" cy="3600986"/>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r>
              <a:rPr lang="en-US" altLang="en-US" dirty="0" smtClean="0"/>
              <a:t>Insurance </a:t>
            </a:r>
            <a:r>
              <a:rPr lang="en-US" altLang="en-US" dirty="0"/>
              <a:t>is an expensive and complicated business which is highly regulated making a huge barrier to entry for potential </a:t>
            </a:r>
            <a:r>
              <a:rPr lang="en-US" altLang="en-US" dirty="0" smtClean="0"/>
              <a:t>disruptors</a:t>
            </a:r>
          </a:p>
          <a:p>
            <a:pPr marL="285750" indent="-285750">
              <a:buClr>
                <a:srgbClr val="9DC700"/>
              </a:buClr>
              <a:buSzPct val="100000"/>
              <a:buFont typeface="Wingdings" panose="05000000000000000000" pitchFamily="2" charset="2"/>
              <a:buChar char="§"/>
            </a:pPr>
            <a:endParaRPr lang="en-US" altLang="en-US" dirty="0"/>
          </a:p>
          <a:p>
            <a:pPr marL="285750" indent="-285750">
              <a:buClr>
                <a:srgbClr val="9DC700"/>
              </a:buClr>
              <a:buSzPct val="100000"/>
              <a:buFont typeface="Wingdings" panose="05000000000000000000" pitchFamily="2" charset="2"/>
              <a:buChar char="§"/>
            </a:pPr>
            <a:r>
              <a:rPr lang="en-US" altLang="en-US" dirty="0" err="1" smtClean="0"/>
              <a:t>Misselling</a:t>
            </a:r>
            <a:r>
              <a:rPr lang="en-US" altLang="en-US" dirty="0" smtClean="0"/>
              <a:t> (normally manifested by very low loss ratios) can happen easily as products can be bundled and the insured non the wiser as he has minimal interaction with the insured.</a:t>
            </a:r>
            <a:endParaRPr lang="en-US" altLang="en-US" dirty="0"/>
          </a:p>
          <a:p>
            <a:pPr marL="285750" indent="-285750">
              <a:buClr>
                <a:srgbClr val="9DC700"/>
              </a:buClr>
              <a:buSzPct val="100000"/>
              <a:buFont typeface="Wingdings" panose="05000000000000000000" pitchFamily="2" charset="2"/>
              <a:buChar char="§"/>
            </a:pPr>
            <a:endParaRPr lang="en-US" altLang="en-US" dirty="0"/>
          </a:p>
          <a:p>
            <a:pPr marL="285750" indent="-285750">
              <a:buClr>
                <a:srgbClr val="9DC700"/>
              </a:buClr>
              <a:buSzPct val="100000"/>
              <a:buFont typeface="Wingdings" panose="05000000000000000000" pitchFamily="2" charset="2"/>
              <a:buChar char="§"/>
            </a:pPr>
            <a:r>
              <a:rPr lang="en-US" altLang="en-US" dirty="0" smtClean="0"/>
              <a:t>Likely </a:t>
            </a:r>
            <a:r>
              <a:rPr lang="en-US" altLang="en-US" dirty="0" err="1"/>
              <a:t>fintech</a:t>
            </a:r>
            <a:r>
              <a:rPr lang="en-US" altLang="en-US" dirty="0"/>
              <a:t> will go towards reducing costs of operating a traditional insurance business model rather than give rise to real disruptors that we see in other industries. Any cost efficiency is unlikely to make the premium much cheaper given that for most risks </a:t>
            </a:r>
            <a:r>
              <a:rPr lang="en-US" altLang="en-US" dirty="0" smtClean="0"/>
              <a:t>distribution costs and claims </a:t>
            </a:r>
            <a:r>
              <a:rPr lang="en-US" altLang="en-US" dirty="0"/>
              <a:t>make up the biggest component of </a:t>
            </a:r>
            <a:r>
              <a:rPr lang="en-US" altLang="en-US" dirty="0" smtClean="0"/>
              <a:t>premium.</a:t>
            </a:r>
            <a:endParaRPr lang="en-US" altLang="en-US" dirty="0"/>
          </a:p>
        </p:txBody>
      </p:sp>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8" y="6623301"/>
            <a:ext cx="255904" cy="192360"/>
          </a:xfrm>
          <a:prstGeom prst="rect">
            <a:avLst/>
          </a:prstGeom>
        </p:spPr>
        <p:txBody>
          <a:bodyPr vert="horz" wrap="square" lIns="0" tIns="0" rIns="0" bIns="0" rtlCol="0">
            <a:spAutoFit/>
          </a:bodyPr>
          <a:lstStyle/>
          <a:p>
            <a:pPr marL="85090">
              <a:lnSpc>
                <a:spcPts val="1535"/>
              </a:lnSpc>
            </a:pPr>
            <a:r>
              <a:rPr lang="en-US" spc="-135" dirty="0" smtClean="0"/>
              <a:t>5</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916508"/>
            <a:ext cx="4815840" cy="281940"/>
          </a:xfrm>
          <a:prstGeom prst="rect">
            <a:avLst/>
          </a:prstGeom>
        </p:spPr>
        <p:txBody>
          <a:bodyPr vert="horz" wrap="square" lIns="0" tIns="0" rIns="0" bIns="0" rtlCol="0">
            <a:spAutoFit/>
          </a:bodyPr>
          <a:lstStyle/>
          <a:p>
            <a:pPr marL="12700">
              <a:lnSpc>
                <a:spcPct val="100000"/>
              </a:lnSpc>
            </a:pPr>
            <a:r>
              <a:rPr lang="en-US" b="1" dirty="0" smtClean="0">
                <a:solidFill>
                  <a:srgbClr val="FFFFFF"/>
                </a:solidFill>
                <a:latin typeface="Trebuchet MS" pitchFamily="34" charset="0"/>
                <a:cs typeface="Lucida Sans"/>
              </a:rPr>
              <a:t>Insurance</a:t>
            </a:r>
            <a:endParaRPr lang="en-US" b="1" dirty="0">
              <a:latin typeface="Trebuchet MS" pitchFamily="34" charset="0"/>
              <a:cs typeface="Lucida Sans"/>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r>
              <a:rPr lang="en-US" sz="2100" b="1" baseline="1984" dirty="0" smtClean="0">
                <a:solidFill>
                  <a:srgbClr val="00854A"/>
                </a:solidFill>
                <a:latin typeface="Trebuchet MS" pitchFamily="34" charset="0"/>
                <a:cs typeface="Lucida Sans"/>
              </a:rPr>
              <a:t>Ripe for disruption?</a:t>
            </a:r>
            <a:endParaRPr sz="2100" baseline="1984" dirty="0">
              <a:latin typeface="Trebuchet MS" pitchFamily="34" charset="0"/>
              <a:cs typeface="Lucida Sans"/>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spTree>
    <p:extLst>
      <p:ext uri="{BB962C8B-B14F-4D97-AF65-F5344CB8AC3E}">
        <p14:creationId xmlns:p14="http://schemas.microsoft.com/office/powerpoint/2010/main" val="699158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89371"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1460500" y="2464649"/>
            <a:ext cx="6572250" cy="1384995"/>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r>
              <a:rPr lang="en-US" altLang="en-US" dirty="0" smtClean="0"/>
              <a:t>Takaful</a:t>
            </a:r>
          </a:p>
          <a:p>
            <a:pPr marL="742950" lvl="1" indent="-285750">
              <a:buClr>
                <a:srgbClr val="9DC700"/>
              </a:buClr>
              <a:buSzPct val="100000"/>
              <a:buFont typeface="Courier New" panose="02070309020205020404" pitchFamily="49" charset="0"/>
              <a:buChar char="o"/>
            </a:pPr>
            <a:r>
              <a:rPr lang="en-US" altLang="en-US" dirty="0"/>
              <a:t>A hybrid between a Mutual and a proprietary insurer.</a:t>
            </a:r>
          </a:p>
          <a:p>
            <a:pPr marL="285750" indent="-285750">
              <a:buClr>
                <a:srgbClr val="9DC700"/>
              </a:buClr>
              <a:buSzPct val="100000"/>
              <a:buFont typeface="Wingdings" panose="05000000000000000000" pitchFamily="2" charset="2"/>
              <a:buChar char="§"/>
            </a:pPr>
            <a:endParaRPr lang="en-US" altLang="en-US" dirty="0" smtClean="0"/>
          </a:p>
          <a:p>
            <a:pPr marL="285750" indent="-285750">
              <a:buClr>
                <a:srgbClr val="9DC700"/>
              </a:buClr>
              <a:buSzPct val="100000"/>
              <a:buFont typeface="Wingdings" panose="05000000000000000000" pitchFamily="2" charset="2"/>
              <a:buChar char="§"/>
            </a:pPr>
            <a:r>
              <a:rPr lang="en-US" altLang="en-US" dirty="0" smtClean="0"/>
              <a:t>Discretionary Mutual</a:t>
            </a:r>
          </a:p>
          <a:p>
            <a:pPr marL="742950" lvl="1" indent="-285750">
              <a:buClr>
                <a:srgbClr val="9DC700"/>
              </a:buClr>
              <a:buSzPct val="100000"/>
              <a:buFont typeface="Courier New" panose="02070309020205020404" pitchFamily="49" charset="0"/>
              <a:buChar char="o"/>
            </a:pPr>
            <a:r>
              <a:rPr lang="en-US" altLang="en-US" dirty="0" smtClean="0"/>
              <a:t>Risk </a:t>
            </a:r>
            <a:r>
              <a:rPr lang="en-US" altLang="en-US" dirty="0"/>
              <a:t>sharing among like minded members</a:t>
            </a:r>
          </a:p>
        </p:txBody>
      </p:sp>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8" y="6623301"/>
            <a:ext cx="255904" cy="192360"/>
          </a:xfrm>
          <a:prstGeom prst="rect">
            <a:avLst/>
          </a:prstGeom>
        </p:spPr>
        <p:txBody>
          <a:bodyPr vert="horz" wrap="square" lIns="0" tIns="0" rIns="0" bIns="0" rtlCol="0">
            <a:spAutoFit/>
          </a:bodyPr>
          <a:lstStyle/>
          <a:p>
            <a:pPr marL="85090">
              <a:lnSpc>
                <a:spcPts val="1535"/>
              </a:lnSpc>
            </a:pPr>
            <a:r>
              <a:rPr lang="en-US" spc="-135" dirty="0" smtClean="0"/>
              <a:t>6</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833477"/>
            <a:ext cx="4815840" cy="553998"/>
          </a:xfrm>
          <a:prstGeom prst="rect">
            <a:avLst/>
          </a:prstGeom>
        </p:spPr>
        <p:txBody>
          <a:bodyPr vert="horz" wrap="square" lIns="0" tIns="0" rIns="0" bIns="0" rtlCol="0">
            <a:spAutoFit/>
          </a:bodyPr>
          <a:lstStyle/>
          <a:p>
            <a:pPr marL="12700">
              <a:lnSpc>
                <a:spcPct val="100000"/>
              </a:lnSpc>
            </a:pPr>
            <a:r>
              <a:rPr lang="en-US" b="1" dirty="0" smtClean="0">
                <a:solidFill>
                  <a:srgbClr val="FFFFFF"/>
                </a:solidFill>
                <a:latin typeface="Trebuchet MS" pitchFamily="34" charset="0"/>
                <a:cs typeface="Lucida Sans"/>
              </a:rPr>
              <a:t>Alternatives to the Traditional Insurance Model and lessons learnt</a:t>
            </a:r>
            <a:endParaRPr lang="en-US" b="1" dirty="0">
              <a:latin typeface="Trebuchet MS" pitchFamily="34" charset="0"/>
              <a:cs typeface="Lucida Sans"/>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endParaRPr sz="2100" baseline="1984" dirty="0">
              <a:latin typeface="Trebuchet MS" pitchFamily="34" charset="0"/>
              <a:cs typeface="Lucida Sans"/>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spTree>
    <p:extLst>
      <p:ext uri="{BB962C8B-B14F-4D97-AF65-F5344CB8AC3E}">
        <p14:creationId xmlns:p14="http://schemas.microsoft.com/office/powerpoint/2010/main" val="2472379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89371"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6" name="object 6"/>
          <p:cNvSpPr txBox="1"/>
          <p:nvPr/>
        </p:nvSpPr>
        <p:spPr>
          <a:xfrm>
            <a:off x="1424449" y="2104476"/>
            <a:ext cx="6572250" cy="4708981"/>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r>
              <a:rPr lang="en-US" altLang="en-US" dirty="0" smtClean="0"/>
              <a:t>Introduced </a:t>
            </a:r>
            <a:r>
              <a:rPr lang="en-US" altLang="en-US" dirty="0"/>
              <a:t>in Malaysia in 1986. It is sharia compliant insurance. </a:t>
            </a:r>
            <a:r>
              <a:rPr lang="en-US" altLang="en-US" dirty="0" smtClean="0"/>
              <a:t>     A hybrid with a </a:t>
            </a:r>
            <a:r>
              <a:rPr lang="en-US" altLang="en-US" dirty="0"/>
              <a:t>Mutual risk fund bolted to a shareholders fund. </a:t>
            </a:r>
            <a:r>
              <a:rPr lang="en-US" altLang="en-US" dirty="0" smtClean="0"/>
              <a:t> The </a:t>
            </a:r>
            <a:r>
              <a:rPr lang="en-US" altLang="en-US" dirty="0"/>
              <a:t>latter is responsible for providing working and solvency </a:t>
            </a:r>
            <a:r>
              <a:rPr lang="en-US" altLang="en-US" dirty="0" smtClean="0"/>
              <a:t>capital.</a:t>
            </a:r>
          </a:p>
          <a:p>
            <a:pPr marL="285750" indent="-285750">
              <a:buClr>
                <a:srgbClr val="9DC700"/>
              </a:buClr>
              <a:buSzPct val="100000"/>
              <a:buFont typeface="Wingdings" panose="05000000000000000000" pitchFamily="2" charset="2"/>
              <a:buChar char="§"/>
            </a:pPr>
            <a:endParaRPr lang="en-US" altLang="en-US" dirty="0" smtClean="0"/>
          </a:p>
          <a:p>
            <a:pPr marL="285750" indent="-285750">
              <a:buClr>
                <a:srgbClr val="9DC700"/>
              </a:buClr>
              <a:buSzPct val="100000"/>
              <a:buFont typeface="Wingdings" panose="05000000000000000000" pitchFamily="2" charset="2"/>
              <a:buChar char="§"/>
            </a:pPr>
            <a:endParaRPr lang="en-US" altLang="en-US" dirty="0"/>
          </a:p>
          <a:p>
            <a:pPr marL="285750" indent="-285750">
              <a:buClr>
                <a:srgbClr val="9DC700"/>
              </a:buClr>
              <a:buSzPct val="100000"/>
              <a:buFont typeface="Wingdings" panose="05000000000000000000" pitchFamily="2" charset="2"/>
              <a:buChar char="§"/>
            </a:pPr>
            <a:endParaRPr lang="en-US" altLang="en-US" dirty="0" smtClean="0"/>
          </a:p>
          <a:p>
            <a:pPr marL="285750" indent="-285750">
              <a:buClr>
                <a:srgbClr val="9DC700"/>
              </a:buClr>
              <a:buSzPct val="100000"/>
              <a:buFont typeface="Wingdings" panose="05000000000000000000" pitchFamily="2" charset="2"/>
              <a:buChar char="§"/>
            </a:pPr>
            <a:endParaRPr lang="en-US" altLang="en-US" dirty="0"/>
          </a:p>
          <a:p>
            <a:pPr marL="285750" indent="-285750">
              <a:buClr>
                <a:srgbClr val="9DC700"/>
              </a:buClr>
              <a:buSzPct val="100000"/>
              <a:buFont typeface="Wingdings" panose="05000000000000000000" pitchFamily="2" charset="2"/>
              <a:buChar char="§"/>
            </a:pPr>
            <a:endParaRPr lang="en-US" altLang="en-US" dirty="0"/>
          </a:p>
          <a:p>
            <a:pPr marL="285750" indent="-285750">
              <a:buClr>
                <a:srgbClr val="9DC700"/>
              </a:buClr>
              <a:buSzPct val="100000"/>
              <a:buFont typeface="Wingdings" panose="05000000000000000000" pitchFamily="2" charset="2"/>
              <a:buChar char="§"/>
            </a:pPr>
            <a:endParaRPr lang="en-US" altLang="en-US" dirty="0" smtClean="0"/>
          </a:p>
          <a:p>
            <a:pPr marL="285750" indent="-285750">
              <a:buClr>
                <a:srgbClr val="9DC700"/>
              </a:buClr>
              <a:buSzPct val="100000"/>
              <a:buFont typeface="Wingdings" panose="05000000000000000000" pitchFamily="2" charset="2"/>
              <a:buChar char="§"/>
            </a:pPr>
            <a:endParaRPr lang="en-US" altLang="en-US" dirty="0" smtClean="0"/>
          </a:p>
          <a:p>
            <a:pPr marL="285750" indent="-285750">
              <a:buClr>
                <a:srgbClr val="9DC700"/>
              </a:buClr>
              <a:buSzPct val="100000"/>
              <a:buFont typeface="Wingdings" panose="05000000000000000000" pitchFamily="2" charset="2"/>
              <a:buChar char="§"/>
            </a:pPr>
            <a:r>
              <a:rPr lang="en-US" altLang="en-US" dirty="0" smtClean="0"/>
              <a:t>The </a:t>
            </a:r>
            <a:r>
              <a:rPr lang="en-US" altLang="en-US" dirty="0"/>
              <a:t>risk fund provides for an experience refund if a surplus arises at the end if the financial </a:t>
            </a:r>
            <a:r>
              <a:rPr lang="en-US" altLang="en-US" dirty="0" smtClean="0"/>
              <a:t>year.</a:t>
            </a:r>
          </a:p>
          <a:p>
            <a:pPr marL="285750" indent="-285750">
              <a:buClr>
                <a:srgbClr val="9DC700"/>
              </a:buClr>
              <a:buSzPct val="100000"/>
              <a:buFont typeface="Wingdings" panose="05000000000000000000" pitchFamily="2" charset="2"/>
              <a:buChar char="§"/>
            </a:pPr>
            <a:endParaRPr lang="en-US" altLang="en-US" dirty="0" smtClean="0"/>
          </a:p>
          <a:p>
            <a:pPr marL="285750" indent="-285750">
              <a:buClr>
                <a:srgbClr val="9DC700"/>
              </a:buClr>
              <a:buSzPct val="100000"/>
              <a:buFont typeface="Wingdings" panose="05000000000000000000" pitchFamily="2" charset="2"/>
              <a:buChar char="§"/>
            </a:pPr>
            <a:r>
              <a:rPr lang="en-US" altLang="en-US" dirty="0" smtClean="0"/>
              <a:t>Regulatory </a:t>
            </a:r>
            <a:r>
              <a:rPr lang="en-US" altLang="en-US" dirty="0"/>
              <a:t>Capital for </a:t>
            </a:r>
            <a:r>
              <a:rPr lang="en-US" altLang="en-US" dirty="0" err="1"/>
              <a:t>takaful</a:t>
            </a:r>
            <a:r>
              <a:rPr lang="en-US" altLang="en-US" dirty="0"/>
              <a:t> </a:t>
            </a:r>
            <a:r>
              <a:rPr lang="en-US" altLang="en-US" dirty="0" smtClean="0"/>
              <a:t>and that </a:t>
            </a:r>
            <a:r>
              <a:rPr lang="en-US" altLang="en-US" dirty="0"/>
              <a:t>for insurance is </a:t>
            </a:r>
            <a:r>
              <a:rPr lang="en-US" altLang="en-US" dirty="0" smtClean="0"/>
              <a:t>equivalent.</a:t>
            </a:r>
          </a:p>
          <a:p>
            <a:pPr marL="285750" indent="-285750">
              <a:buClr>
                <a:srgbClr val="9DC700"/>
              </a:buClr>
              <a:buSzPct val="100000"/>
              <a:buFont typeface="Wingdings" panose="05000000000000000000" pitchFamily="2" charset="2"/>
              <a:buChar char="§"/>
            </a:pPr>
            <a:endParaRPr lang="en-US" altLang="en-US" dirty="0"/>
          </a:p>
          <a:p>
            <a:pPr marL="285750" indent="-285750">
              <a:buClr>
                <a:srgbClr val="9DC700"/>
              </a:buClr>
              <a:buSzPct val="100000"/>
              <a:buFont typeface="Wingdings" panose="05000000000000000000" pitchFamily="2" charset="2"/>
              <a:buChar char="§"/>
            </a:pPr>
            <a:r>
              <a:rPr lang="en-US" altLang="en-US" dirty="0" smtClean="0"/>
              <a:t>Distribution </a:t>
            </a:r>
            <a:r>
              <a:rPr lang="en-US" altLang="en-US" dirty="0"/>
              <a:t>of </a:t>
            </a:r>
            <a:r>
              <a:rPr lang="en-US" altLang="en-US" dirty="0" err="1"/>
              <a:t>takaful</a:t>
            </a:r>
            <a:r>
              <a:rPr lang="en-US" altLang="en-US" dirty="0"/>
              <a:t> products very much traditional, agents, brokers and </a:t>
            </a:r>
            <a:r>
              <a:rPr lang="en-US" altLang="en-US" dirty="0" err="1"/>
              <a:t>bancassurance</a:t>
            </a:r>
            <a:r>
              <a:rPr lang="en-US" altLang="en-US" dirty="0" smtClean="0"/>
              <a:t>. </a:t>
            </a:r>
            <a:endParaRPr lang="en-US" altLang="en-US" dirty="0"/>
          </a:p>
        </p:txBody>
      </p:sp>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8" y="6623301"/>
            <a:ext cx="255904" cy="192360"/>
          </a:xfrm>
          <a:prstGeom prst="rect">
            <a:avLst/>
          </a:prstGeom>
        </p:spPr>
        <p:txBody>
          <a:bodyPr vert="horz" wrap="square" lIns="0" tIns="0" rIns="0" bIns="0" rtlCol="0">
            <a:spAutoFit/>
          </a:bodyPr>
          <a:lstStyle/>
          <a:p>
            <a:pPr marL="85090">
              <a:lnSpc>
                <a:spcPts val="1535"/>
              </a:lnSpc>
            </a:pPr>
            <a:r>
              <a:rPr lang="en-US" spc="-135" dirty="0" smtClean="0"/>
              <a:t>7</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833477"/>
            <a:ext cx="4815840" cy="276999"/>
          </a:xfrm>
          <a:prstGeom prst="rect">
            <a:avLst/>
          </a:prstGeom>
        </p:spPr>
        <p:txBody>
          <a:bodyPr vert="horz" wrap="square" lIns="0" tIns="0" rIns="0" bIns="0" rtlCol="0">
            <a:spAutoFit/>
          </a:bodyPr>
          <a:lstStyle/>
          <a:p>
            <a:pPr marL="12700">
              <a:lnSpc>
                <a:spcPct val="100000"/>
              </a:lnSpc>
            </a:pPr>
            <a:r>
              <a:rPr lang="en-US" b="1" dirty="0" smtClean="0">
                <a:solidFill>
                  <a:srgbClr val="FFFFFF"/>
                </a:solidFill>
                <a:latin typeface="Trebuchet MS" pitchFamily="34" charset="0"/>
                <a:cs typeface="Lucida Sans"/>
              </a:rPr>
              <a:t>Takaful</a:t>
            </a:r>
            <a:endParaRPr lang="en-US" b="1" dirty="0">
              <a:latin typeface="Trebuchet MS" pitchFamily="34" charset="0"/>
              <a:cs typeface="Lucida Sans"/>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endParaRPr sz="2100" baseline="1984" dirty="0">
              <a:latin typeface="Trebuchet MS" pitchFamily="34" charset="0"/>
              <a:cs typeface="Lucida Sans"/>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sp>
        <p:nvSpPr>
          <p:cNvPr id="20" name="Left Brace 19"/>
          <p:cNvSpPr/>
          <p:nvPr/>
        </p:nvSpPr>
        <p:spPr bwMode="auto">
          <a:xfrm>
            <a:off x="2924135" y="3345595"/>
            <a:ext cx="317500" cy="867607"/>
          </a:xfrm>
          <a:prstGeom prst="leftBrace">
            <a:avLst>
              <a:gd name="adj1" fmla="val 48149"/>
              <a:gd name="adj2" fmla="val 51266"/>
            </a:avLst>
          </a:prstGeom>
          <a:noFill/>
          <a:ln w="9525" cap="flat" cmpd="sng" algn="ctr">
            <a:solidFill>
              <a:schemeClr val="tx1">
                <a:lumMod val="50000"/>
              </a:schemeClr>
            </a:solidFill>
            <a:prstDash val="solid"/>
            <a:round/>
            <a:headEnd type="none" w="med" len="med"/>
            <a:tailEnd type="none" w="med" len="med"/>
          </a:ln>
          <a:effectLst/>
          <a:extLst/>
        </p:spPr>
        <p:txBody>
          <a:bodyPr wrap="none" tIns="91440" bIns="91440" anchor="ctr"/>
          <a:lstStyle/>
          <a:p>
            <a:pPr algn="ctr" eaLnBrk="0" hangingPunct="0">
              <a:spcBef>
                <a:spcPct val="50000"/>
              </a:spcBef>
              <a:defRPr/>
            </a:pPr>
            <a:endParaRPr lang="en-US" sz="2200" b="1">
              <a:solidFill>
                <a:schemeClr val="tx1">
                  <a:lumMod val="50000"/>
                </a:schemeClr>
              </a:solidFill>
            </a:endParaRPr>
          </a:p>
        </p:txBody>
      </p:sp>
      <p:sp>
        <p:nvSpPr>
          <p:cNvPr id="24" name="Rectangle 23"/>
          <p:cNvSpPr/>
          <p:nvPr/>
        </p:nvSpPr>
        <p:spPr bwMode="auto">
          <a:xfrm>
            <a:off x="1717635" y="3455133"/>
            <a:ext cx="1524000" cy="592138"/>
          </a:xfrm>
          <a:prstGeom prst="rect">
            <a:avLst/>
          </a:prstGeom>
          <a:noFill/>
          <a:ln w="9525" cap="flat" cmpd="sng" algn="ctr">
            <a:noFill/>
            <a:prstDash val="solid"/>
            <a:round/>
            <a:headEnd type="none" w="med" len="med"/>
            <a:tailEnd type="none" w="med" len="med"/>
          </a:ln>
          <a:effectLst/>
          <a:extLst/>
        </p:spPr>
        <p:txBody>
          <a:bodyPr wrap="none" tIns="91440" bIns="91440" anchor="ctr"/>
          <a:lstStyle/>
          <a:p>
            <a:pPr algn="ctr" eaLnBrk="0" hangingPunct="0">
              <a:spcBef>
                <a:spcPct val="50000"/>
              </a:spcBef>
              <a:defRPr/>
            </a:pPr>
            <a:r>
              <a:rPr lang="en-US" sz="1400" dirty="0">
                <a:solidFill>
                  <a:schemeClr val="bg2">
                    <a:lumMod val="50000"/>
                  </a:schemeClr>
                </a:solidFill>
              </a:rPr>
              <a:t>Hybrid</a:t>
            </a:r>
          </a:p>
        </p:txBody>
      </p:sp>
      <p:sp>
        <p:nvSpPr>
          <p:cNvPr id="26" name="Rectangle 25"/>
          <p:cNvSpPr/>
          <p:nvPr/>
        </p:nvSpPr>
        <p:spPr bwMode="auto">
          <a:xfrm>
            <a:off x="5905500" y="3086040"/>
            <a:ext cx="1419225" cy="519112"/>
          </a:xfrm>
          <a:prstGeom prst="rect">
            <a:avLst/>
          </a:prstGeom>
          <a:noFill/>
          <a:ln w="9525" cap="flat" cmpd="sng" algn="ctr">
            <a:noFill/>
            <a:prstDash val="solid"/>
            <a:round/>
            <a:headEnd type="none" w="med" len="med"/>
            <a:tailEnd type="none" w="med" len="med"/>
          </a:ln>
          <a:effectLst/>
          <a:extLst/>
        </p:spPr>
        <p:txBody>
          <a:bodyPr wrap="none" tIns="91440" bIns="91440" anchor="ctr"/>
          <a:lstStyle/>
          <a:p>
            <a:pPr algn="ctr" eaLnBrk="0" hangingPunct="0">
              <a:spcBef>
                <a:spcPct val="50000"/>
              </a:spcBef>
              <a:defRPr/>
            </a:pPr>
            <a:r>
              <a:rPr lang="en-US" sz="1400" b="1" dirty="0">
                <a:solidFill>
                  <a:schemeClr val="bg2">
                    <a:lumMod val="50000"/>
                  </a:schemeClr>
                </a:solidFill>
              </a:rPr>
              <a:t>Profit Motive</a:t>
            </a:r>
          </a:p>
        </p:txBody>
      </p:sp>
      <p:sp>
        <p:nvSpPr>
          <p:cNvPr id="27" name="Rectangle 26"/>
          <p:cNvSpPr/>
          <p:nvPr/>
        </p:nvSpPr>
        <p:spPr bwMode="auto">
          <a:xfrm>
            <a:off x="6133758" y="3830637"/>
            <a:ext cx="1419225" cy="765131"/>
          </a:xfrm>
          <a:prstGeom prst="rect">
            <a:avLst/>
          </a:prstGeom>
          <a:noFill/>
          <a:ln w="9525" cap="flat" cmpd="sng" algn="ctr">
            <a:noFill/>
            <a:prstDash val="solid"/>
            <a:round/>
            <a:headEnd type="none" w="med" len="med"/>
            <a:tailEnd type="none" w="med" len="med"/>
          </a:ln>
          <a:effectLst/>
          <a:extLst/>
        </p:spPr>
        <p:txBody>
          <a:bodyPr wrap="none" tIns="91440" bIns="91440" anchor="ctr"/>
          <a:lstStyle/>
          <a:p>
            <a:pPr algn="ctr" eaLnBrk="0" hangingPunct="0">
              <a:spcBef>
                <a:spcPts val="0"/>
              </a:spcBef>
              <a:defRPr/>
            </a:pPr>
            <a:r>
              <a:rPr lang="en-US" sz="1400" b="1" dirty="0">
                <a:solidFill>
                  <a:schemeClr val="bg2">
                    <a:lumMod val="50000"/>
                  </a:schemeClr>
                </a:solidFill>
              </a:rPr>
              <a:t>Cooperative/</a:t>
            </a:r>
            <a:br>
              <a:rPr lang="en-US" sz="1400" b="1" dirty="0">
                <a:solidFill>
                  <a:schemeClr val="bg2">
                    <a:lumMod val="50000"/>
                  </a:schemeClr>
                </a:solidFill>
              </a:rPr>
            </a:br>
            <a:r>
              <a:rPr lang="en-US" sz="1400" b="1" dirty="0">
                <a:solidFill>
                  <a:schemeClr val="bg2">
                    <a:lumMod val="50000"/>
                  </a:schemeClr>
                </a:solidFill>
              </a:rPr>
              <a:t>Mutual non-profit </a:t>
            </a:r>
          </a:p>
          <a:p>
            <a:pPr algn="ctr" eaLnBrk="0" hangingPunct="0">
              <a:spcBef>
                <a:spcPts val="0"/>
              </a:spcBef>
              <a:defRPr/>
            </a:pPr>
            <a:r>
              <a:rPr lang="en-US" sz="1400" b="1" dirty="0">
                <a:solidFill>
                  <a:schemeClr val="bg2">
                    <a:lumMod val="50000"/>
                  </a:schemeClr>
                </a:solidFill>
              </a:rPr>
              <a:t>oriented</a:t>
            </a:r>
          </a:p>
        </p:txBody>
      </p:sp>
      <p:sp>
        <p:nvSpPr>
          <p:cNvPr id="28" name="Rectangle 27"/>
          <p:cNvSpPr/>
          <p:nvPr/>
        </p:nvSpPr>
        <p:spPr bwMode="auto">
          <a:xfrm>
            <a:off x="3251200" y="3086040"/>
            <a:ext cx="1878012" cy="519112"/>
          </a:xfrm>
          <a:prstGeom prst="rect">
            <a:avLst/>
          </a:prstGeom>
          <a:noFill/>
          <a:ln w="9525" cap="flat" cmpd="sng" algn="ctr">
            <a:noFill/>
            <a:prstDash val="solid"/>
            <a:round/>
            <a:headEnd type="none" w="med" len="med"/>
            <a:tailEnd type="none" w="med" len="med"/>
          </a:ln>
          <a:effectLst/>
          <a:extLst/>
        </p:spPr>
        <p:txBody>
          <a:bodyPr wrap="none" tIns="91440" bIns="91440" anchor="ctr"/>
          <a:lstStyle/>
          <a:p>
            <a:pPr algn="ctr" eaLnBrk="0" hangingPunct="0">
              <a:spcBef>
                <a:spcPct val="50000"/>
              </a:spcBef>
              <a:defRPr/>
            </a:pPr>
            <a:r>
              <a:rPr lang="en-US" sz="1400" dirty="0">
                <a:solidFill>
                  <a:schemeClr val="bg2">
                    <a:lumMod val="50000"/>
                  </a:schemeClr>
                </a:solidFill>
              </a:rPr>
              <a:t>Takaful</a:t>
            </a:r>
            <a:br>
              <a:rPr lang="en-US" sz="1400" dirty="0">
                <a:solidFill>
                  <a:schemeClr val="bg2">
                    <a:lumMod val="50000"/>
                  </a:schemeClr>
                </a:solidFill>
              </a:rPr>
            </a:br>
            <a:r>
              <a:rPr lang="en-US" sz="1400" dirty="0">
                <a:solidFill>
                  <a:schemeClr val="bg2">
                    <a:lumMod val="50000"/>
                  </a:schemeClr>
                </a:solidFill>
              </a:rPr>
              <a:t>Manager (Operator)</a:t>
            </a:r>
          </a:p>
        </p:txBody>
      </p:sp>
      <p:sp>
        <p:nvSpPr>
          <p:cNvPr id="29" name="Rectangle 28"/>
          <p:cNvSpPr/>
          <p:nvPr/>
        </p:nvSpPr>
        <p:spPr bwMode="auto">
          <a:xfrm>
            <a:off x="3261971" y="3830637"/>
            <a:ext cx="1878012" cy="765131"/>
          </a:xfrm>
          <a:prstGeom prst="rect">
            <a:avLst/>
          </a:prstGeom>
          <a:noFill/>
          <a:ln w="9525" cap="flat" cmpd="sng" algn="ctr">
            <a:noFill/>
            <a:prstDash val="solid"/>
            <a:round/>
            <a:headEnd type="none" w="med" len="med"/>
            <a:tailEnd type="none" w="med" len="med"/>
          </a:ln>
          <a:effectLst/>
          <a:extLst/>
        </p:spPr>
        <p:txBody>
          <a:bodyPr wrap="none" tIns="91440" bIns="91440" anchor="ctr"/>
          <a:lstStyle/>
          <a:p>
            <a:pPr algn="ctr" eaLnBrk="0" hangingPunct="0">
              <a:spcBef>
                <a:spcPct val="50000"/>
              </a:spcBef>
              <a:defRPr/>
            </a:pPr>
            <a:r>
              <a:rPr lang="en-US" sz="1400" dirty="0">
                <a:solidFill>
                  <a:schemeClr val="bg2">
                    <a:lumMod val="50000"/>
                  </a:schemeClr>
                </a:solidFill>
              </a:rPr>
              <a:t>Policyholders</a:t>
            </a:r>
            <a:br>
              <a:rPr lang="en-US" sz="1400" dirty="0">
                <a:solidFill>
                  <a:schemeClr val="bg2">
                    <a:lumMod val="50000"/>
                  </a:schemeClr>
                </a:solidFill>
              </a:rPr>
            </a:br>
            <a:r>
              <a:rPr lang="en-US" sz="1400" dirty="0">
                <a:solidFill>
                  <a:schemeClr val="bg2">
                    <a:lumMod val="50000"/>
                  </a:schemeClr>
                </a:solidFill>
              </a:rPr>
              <a:t>(Participants) Funds</a:t>
            </a:r>
          </a:p>
        </p:txBody>
      </p:sp>
      <p:cxnSp>
        <p:nvCxnSpPr>
          <p:cNvPr id="30" name="Straight Connector 25"/>
          <p:cNvCxnSpPr>
            <a:cxnSpLocks noChangeShapeType="1"/>
          </p:cNvCxnSpPr>
          <p:nvPr/>
        </p:nvCxnSpPr>
        <p:spPr bwMode="auto">
          <a:xfrm>
            <a:off x="3082885" y="3779499"/>
            <a:ext cx="4432300" cy="0"/>
          </a:xfrm>
          <a:prstGeom prst="line">
            <a:avLst/>
          </a:prstGeom>
          <a:noFill/>
          <a:ln w="19050" algn="ctr">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30"/>
          <p:cNvCxnSpPr>
            <a:stCxn id="28" idx="3"/>
          </p:cNvCxnSpPr>
          <p:nvPr/>
        </p:nvCxnSpPr>
        <p:spPr bwMode="auto">
          <a:xfrm>
            <a:off x="5129212" y="3345596"/>
            <a:ext cx="776288" cy="0"/>
          </a:xfrm>
          <a:prstGeom prst="straightConnector1">
            <a:avLst/>
          </a:prstGeom>
          <a:solidFill>
            <a:schemeClr val="accent1"/>
          </a:solidFill>
          <a:ln w="9525" cap="flat" cmpd="sng" algn="ctr">
            <a:solidFill>
              <a:schemeClr val="tx1">
                <a:lumMod val="50000"/>
              </a:schemeClr>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p:cNvCxnSpPr/>
          <p:nvPr/>
        </p:nvCxnSpPr>
        <p:spPr bwMode="auto">
          <a:xfrm>
            <a:off x="5129302" y="4213202"/>
            <a:ext cx="776288" cy="0"/>
          </a:xfrm>
          <a:prstGeom prst="straightConnector1">
            <a:avLst/>
          </a:prstGeom>
          <a:solidFill>
            <a:schemeClr val="accent1"/>
          </a:solidFill>
          <a:ln w="9525" cap="flat" cmpd="sng" algn="ctr">
            <a:solidFill>
              <a:schemeClr val="tx1">
                <a:lumMod val="50000"/>
              </a:schemeClr>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735429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E:\shirish-sir_11-11-14\Actuaries\corel\actuaries_partnership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r="11920"/>
          <a:stretch>
            <a:fillRect/>
          </a:stretch>
        </p:blipFill>
        <p:spPr bwMode="auto">
          <a:xfrm>
            <a:off x="89371" y="1"/>
            <a:ext cx="10515600" cy="6983423"/>
          </a:xfrm>
          <a:prstGeom prst="rect">
            <a:avLst/>
          </a:prstGeom>
          <a:noFill/>
          <a:extLst>
            <a:ext uri="{909E8E84-426E-40DD-AFC4-6F175D3DCCD1}">
              <a14:hiddenFill xmlns:a14="http://schemas.microsoft.com/office/drawing/2010/main">
                <a:solidFill>
                  <a:srgbClr val="FFFFFF"/>
                </a:solidFill>
              </a14:hiddenFill>
            </a:ext>
          </a:extLst>
        </p:spPr>
      </p:pic>
      <p:sp>
        <p:nvSpPr>
          <p:cNvPr id="9" name="object 9"/>
          <p:cNvSpPr/>
          <p:nvPr/>
        </p:nvSpPr>
        <p:spPr>
          <a:xfrm>
            <a:off x="88239" y="6536459"/>
            <a:ext cx="365760" cy="365760"/>
          </a:xfrm>
          <a:custGeom>
            <a:avLst/>
            <a:gdLst/>
            <a:ahLst/>
            <a:cxnLst/>
            <a:rect l="l" t="t" r="r" b="b"/>
            <a:pathLst>
              <a:path w="365759" h="365759">
                <a:moveTo>
                  <a:pt x="0" y="0"/>
                </a:moveTo>
                <a:lnTo>
                  <a:pt x="365759" y="0"/>
                </a:lnTo>
                <a:lnTo>
                  <a:pt x="365759" y="365760"/>
                </a:lnTo>
                <a:lnTo>
                  <a:pt x="0" y="365760"/>
                </a:lnTo>
                <a:lnTo>
                  <a:pt x="0" y="0"/>
                </a:lnTo>
                <a:close/>
              </a:path>
            </a:pathLst>
          </a:custGeom>
          <a:solidFill>
            <a:srgbClr val="9ED2F1"/>
          </a:solidFill>
        </p:spPr>
        <p:txBody>
          <a:bodyPr wrap="square" lIns="0" tIns="0" rIns="0" bIns="0" rtlCol="0"/>
          <a:lstStyle/>
          <a:p>
            <a:endParaRPr/>
          </a:p>
        </p:txBody>
      </p:sp>
      <p:sp>
        <p:nvSpPr>
          <p:cNvPr id="15" name="object 15"/>
          <p:cNvSpPr txBox="1">
            <a:spLocks noGrp="1"/>
          </p:cNvSpPr>
          <p:nvPr>
            <p:ph type="sldNum" sz="quarter" idx="7"/>
          </p:nvPr>
        </p:nvSpPr>
        <p:spPr>
          <a:xfrm>
            <a:off x="151928" y="6623301"/>
            <a:ext cx="255904" cy="192360"/>
          </a:xfrm>
          <a:prstGeom prst="rect">
            <a:avLst/>
          </a:prstGeom>
        </p:spPr>
        <p:txBody>
          <a:bodyPr vert="horz" wrap="square" lIns="0" tIns="0" rIns="0" bIns="0" rtlCol="0">
            <a:spAutoFit/>
          </a:bodyPr>
          <a:lstStyle/>
          <a:p>
            <a:pPr marL="85090">
              <a:lnSpc>
                <a:spcPts val="1535"/>
              </a:lnSpc>
            </a:pPr>
            <a:r>
              <a:rPr lang="en-US" spc="-135" dirty="0" smtClean="0"/>
              <a:t>8</a:t>
            </a:r>
            <a:endParaRPr spc="-135" dirty="0"/>
          </a:p>
        </p:txBody>
      </p:sp>
      <p:grpSp>
        <p:nvGrpSpPr>
          <p:cNvPr id="18" name="Group 17"/>
          <p:cNvGrpSpPr/>
          <p:nvPr/>
        </p:nvGrpSpPr>
        <p:grpSpPr>
          <a:xfrm>
            <a:off x="5760567" y="170688"/>
            <a:ext cx="4691533" cy="1545336"/>
            <a:chOff x="5760567" y="399288"/>
            <a:chExt cx="4691533" cy="1545336"/>
          </a:xfrm>
        </p:grpSpPr>
        <p:sp>
          <p:nvSpPr>
            <p:cNvPr id="2" name="object 2"/>
            <p:cNvSpPr/>
            <p:nvPr/>
          </p:nvSpPr>
          <p:spPr>
            <a:xfrm>
              <a:off x="5760567" y="399288"/>
              <a:ext cx="1548384" cy="1545336"/>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039686" y="1464068"/>
              <a:ext cx="2413635" cy="170815"/>
            </a:xfrm>
            <a:custGeom>
              <a:avLst/>
              <a:gdLst/>
              <a:ahLst/>
              <a:cxnLst/>
              <a:rect l="l" t="t" r="r" b="b"/>
              <a:pathLst>
                <a:path w="2413634" h="170814">
                  <a:moveTo>
                    <a:pt x="2413431" y="0"/>
                  </a:moveTo>
                  <a:lnTo>
                    <a:pt x="102958" y="0"/>
                  </a:lnTo>
                  <a:lnTo>
                    <a:pt x="81812" y="45583"/>
                  </a:lnTo>
                  <a:lnTo>
                    <a:pt x="57504" y="89288"/>
                  </a:lnTo>
                  <a:lnTo>
                    <a:pt x="30183" y="130968"/>
                  </a:lnTo>
                  <a:lnTo>
                    <a:pt x="0" y="170472"/>
                  </a:lnTo>
                  <a:lnTo>
                    <a:pt x="2413431" y="170472"/>
                  </a:lnTo>
                  <a:lnTo>
                    <a:pt x="2413431" y="0"/>
                  </a:lnTo>
                  <a:close/>
                </a:path>
              </a:pathLst>
            </a:custGeom>
            <a:solidFill>
              <a:srgbClr val="00A650">
                <a:alpha val="34999"/>
              </a:srgbClr>
            </a:solidFill>
          </p:spPr>
          <p:txBody>
            <a:bodyPr wrap="square" lIns="0" tIns="0" rIns="0" bIns="0" rtlCol="0"/>
            <a:lstStyle/>
            <a:p>
              <a:endParaRPr/>
            </a:p>
          </p:txBody>
        </p:sp>
        <p:sp>
          <p:nvSpPr>
            <p:cNvPr id="13" name="object 13"/>
            <p:cNvSpPr/>
            <p:nvPr/>
          </p:nvSpPr>
          <p:spPr>
            <a:xfrm>
              <a:off x="7149769" y="950087"/>
              <a:ext cx="2303780" cy="496570"/>
            </a:xfrm>
            <a:custGeom>
              <a:avLst/>
              <a:gdLst/>
              <a:ahLst/>
              <a:cxnLst/>
              <a:rect l="l" t="t" r="r" b="b"/>
              <a:pathLst>
                <a:path w="2303779" h="496569">
                  <a:moveTo>
                    <a:pt x="2303348" y="0"/>
                  </a:moveTo>
                  <a:lnTo>
                    <a:pt x="0" y="0"/>
                  </a:lnTo>
                  <a:lnTo>
                    <a:pt x="16257" y="46965"/>
                  </a:lnTo>
                  <a:lnTo>
                    <a:pt x="29149" y="95399"/>
                  </a:lnTo>
                  <a:lnTo>
                    <a:pt x="38535" y="145165"/>
                  </a:lnTo>
                  <a:lnTo>
                    <a:pt x="44271" y="196126"/>
                  </a:lnTo>
                  <a:lnTo>
                    <a:pt x="46215" y="248145"/>
                  </a:lnTo>
                  <a:lnTo>
                    <a:pt x="44274" y="300125"/>
                  </a:lnTo>
                  <a:lnTo>
                    <a:pt x="38546" y="351049"/>
                  </a:lnTo>
                  <a:lnTo>
                    <a:pt x="29174" y="400779"/>
                  </a:lnTo>
                  <a:lnTo>
                    <a:pt x="16299" y="449179"/>
                  </a:lnTo>
                  <a:lnTo>
                    <a:pt x="63" y="496112"/>
                  </a:lnTo>
                  <a:lnTo>
                    <a:pt x="2303348" y="496112"/>
                  </a:lnTo>
                  <a:lnTo>
                    <a:pt x="2303348" y="0"/>
                  </a:lnTo>
                  <a:close/>
                </a:path>
              </a:pathLst>
            </a:custGeom>
            <a:solidFill>
              <a:srgbClr val="4196CE">
                <a:alpha val="34999"/>
              </a:srgbClr>
            </a:solidFill>
          </p:spPr>
          <p:txBody>
            <a:bodyPr wrap="square" lIns="0" tIns="0" rIns="0" bIns="0" rtlCol="0"/>
            <a:lstStyle/>
            <a:p>
              <a:endParaRPr/>
            </a:p>
          </p:txBody>
        </p:sp>
        <p:sp>
          <p:nvSpPr>
            <p:cNvPr id="14" name="object 14"/>
            <p:cNvSpPr txBox="1"/>
            <p:nvPr/>
          </p:nvSpPr>
          <p:spPr>
            <a:xfrm>
              <a:off x="7251700" y="1012406"/>
              <a:ext cx="2165490" cy="612988"/>
            </a:xfrm>
            <a:prstGeom prst="rect">
              <a:avLst/>
            </a:prstGeom>
          </p:spPr>
          <p:txBody>
            <a:bodyPr vert="horz" wrap="square" lIns="0" tIns="0" rIns="0" bIns="0" rtlCol="0">
              <a:spAutoFit/>
            </a:bodyPr>
            <a:lstStyle/>
            <a:p>
              <a:pPr marL="12700">
                <a:lnSpc>
                  <a:spcPts val="1520"/>
                </a:lnSpc>
              </a:pPr>
              <a:r>
                <a:rPr sz="1450" b="1" dirty="0">
                  <a:solidFill>
                    <a:srgbClr val="005583"/>
                  </a:solidFill>
                  <a:latin typeface="Trebuchet MS" pitchFamily="34" charset="0"/>
                  <a:cs typeface="Lucida Sans"/>
                </a:rPr>
                <a:t>19th Global</a:t>
              </a:r>
              <a:endParaRPr sz="1450" b="1" dirty="0">
                <a:latin typeface="Trebuchet MS" pitchFamily="34" charset="0"/>
                <a:cs typeface="Lucida Sans"/>
              </a:endParaRPr>
            </a:p>
            <a:p>
              <a:pPr marL="12700">
                <a:lnSpc>
                  <a:spcPts val="1520"/>
                </a:lnSpc>
              </a:pPr>
              <a:r>
                <a:rPr sz="1450" b="1" dirty="0">
                  <a:solidFill>
                    <a:srgbClr val="005583"/>
                  </a:solidFill>
                  <a:latin typeface="Trebuchet MS" pitchFamily="34" charset="0"/>
                  <a:cs typeface="Lucida Sans"/>
                </a:rPr>
                <a:t>Conference of Actuaries</a:t>
              </a:r>
              <a:endParaRPr sz="1450" b="1" dirty="0">
                <a:latin typeface="Trebuchet MS" pitchFamily="34" charset="0"/>
                <a:cs typeface="Lucida Sans"/>
              </a:endParaRPr>
            </a:p>
            <a:p>
              <a:pPr marL="12700">
                <a:lnSpc>
                  <a:spcPct val="100000"/>
                </a:lnSpc>
                <a:spcBef>
                  <a:spcPts val="735"/>
                </a:spcBef>
              </a:pPr>
              <a:r>
                <a:rPr sz="900" b="1" spc="-45" dirty="0">
                  <a:solidFill>
                    <a:srgbClr val="00854A"/>
                  </a:solidFill>
                  <a:latin typeface="Trebuchet MS" pitchFamily="34" charset="0"/>
                  <a:cs typeface="Lucida Sans"/>
                </a:rPr>
                <a:t>30th</a:t>
              </a:r>
              <a:r>
                <a:rPr sz="900" b="1" spc="-60" dirty="0">
                  <a:solidFill>
                    <a:srgbClr val="00854A"/>
                  </a:solidFill>
                  <a:latin typeface="Trebuchet MS" pitchFamily="34" charset="0"/>
                  <a:cs typeface="Lucida Sans"/>
                </a:rPr>
                <a:t> </a:t>
              </a:r>
              <a:r>
                <a:rPr sz="900" b="1" spc="-25" dirty="0">
                  <a:solidFill>
                    <a:srgbClr val="00854A"/>
                  </a:solidFill>
                  <a:latin typeface="Trebuchet MS" pitchFamily="34" charset="0"/>
                  <a:cs typeface="Lucida Sans"/>
                </a:rPr>
                <a:t>– </a:t>
              </a:r>
              <a:r>
                <a:rPr sz="900" b="1" spc="-45" dirty="0">
                  <a:solidFill>
                    <a:srgbClr val="00854A"/>
                  </a:solidFill>
                  <a:latin typeface="Trebuchet MS" pitchFamily="34" charset="0"/>
                  <a:cs typeface="Lucida Sans"/>
                </a:rPr>
                <a:t>31st</a:t>
              </a:r>
              <a:r>
                <a:rPr sz="900" b="1" spc="-60" dirty="0">
                  <a:solidFill>
                    <a:srgbClr val="00854A"/>
                  </a:solidFill>
                  <a:latin typeface="Trebuchet MS" pitchFamily="34" charset="0"/>
                  <a:cs typeface="Lucida Sans"/>
                </a:rPr>
                <a:t> </a:t>
              </a:r>
              <a:r>
                <a:rPr sz="900" b="1" spc="-10" dirty="0">
                  <a:solidFill>
                    <a:srgbClr val="00854A"/>
                  </a:solidFill>
                  <a:latin typeface="Trebuchet MS" pitchFamily="34" charset="0"/>
                  <a:cs typeface="Lucida Sans"/>
                </a:rPr>
                <a:t>January,</a:t>
              </a:r>
              <a:r>
                <a:rPr sz="900" b="1" spc="-60" dirty="0">
                  <a:solidFill>
                    <a:srgbClr val="00854A"/>
                  </a:solidFill>
                  <a:latin typeface="Trebuchet MS" pitchFamily="34" charset="0"/>
                  <a:cs typeface="Lucida Sans"/>
                </a:rPr>
                <a:t> </a:t>
              </a:r>
              <a:r>
                <a:rPr sz="900" b="1" spc="-55" dirty="0">
                  <a:solidFill>
                    <a:srgbClr val="00854A"/>
                  </a:solidFill>
                  <a:latin typeface="Trebuchet MS" pitchFamily="34" charset="0"/>
                  <a:cs typeface="Lucida Sans"/>
                </a:rPr>
                <a:t>2018</a:t>
              </a:r>
              <a:r>
                <a:rPr sz="900" b="1" spc="-60" dirty="0">
                  <a:solidFill>
                    <a:srgbClr val="00854A"/>
                  </a:solidFill>
                  <a:latin typeface="Trebuchet MS" pitchFamily="34" charset="0"/>
                  <a:cs typeface="Lucida Sans"/>
                </a:rPr>
                <a:t> </a:t>
              </a:r>
              <a:r>
                <a:rPr sz="900" b="1" spc="70" dirty="0">
                  <a:solidFill>
                    <a:srgbClr val="00854A"/>
                  </a:solidFill>
                  <a:latin typeface="Trebuchet MS" pitchFamily="34" charset="0"/>
                  <a:cs typeface="Lucida Sans"/>
                </a:rPr>
                <a:t>|</a:t>
              </a:r>
              <a:r>
                <a:rPr sz="900" b="1" spc="-60" dirty="0">
                  <a:solidFill>
                    <a:srgbClr val="00854A"/>
                  </a:solidFill>
                  <a:latin typeface="Trebuchet MS" pitchFamily="34" charset="0"/>
                  <a:cs typeface="Lucida Sans"/>
                </a:rPr>
                <a:t> </a:t>
              </a:r>
              <a:r>
                <a:rPr sz="900" b="1" spc="-30" dirty="0">
                  <a:solidFill>
                    <a:srgbClr val="00854A"/>
                  </a:solidFill>
                  <a:latin typeface="Trebuchet MS" pitchFamily="34" charset="0"/>
                  <a:cs typeface="Lucida Sans"/>
                </a:rPr>
                <a:t>Mumbai,</a:t>
              </a:r>
              <a:r>
                <a:rPr sz="900" b="1" spc="-60" dirty="0">
                  <a:solidFill>
                    <a:srgbClr val="00854A"/>
                  </a:solidFill>
                  <a:latin typeface="Trebuchet MS" pitchFamily="34" charset="0"/>
                  <a:cs typeface="Lucida Sans"/>
                </a:rPr>
                <a:t> </a:t>
              </a:r>
              <a:r>
                <a:rPr sz="900" b="1" spc="-35" dirty="0">
                  <a:solidFill>
                    <a:srgbClr val="00854A"/>
                  </a:solidFill>
                  <a:latin typeface="Trebuchet MS" pitchFamily="34" charset="0"/>
                  <a:cs typeface="Lucida Sans"/>
                </a:rPr>
                <a:t>India</a:t>
              </a:r>
              <a:endParaRPr sz="900" b="1" dirty="0">
                <a:latin typeface="Trebuchet MS" pitchFamily="34" charset="0"/>
                <a:cs typeface="Lucida Sans"/>
              </a:endParaRPr>
            </a:p>
          </p:txBody>
        </p:sp>
        <p:pic>
          <p:nvPicPr>
            <p:cNvPr id="17" name="Picture 3" descr="E:\shirish-sir_11-11-14\Actuaries\corel\actuarie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1648" y="940598"/>
              <a:ext cx="880452" cy="6847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ectangle 18"/>
          <p:cNvSpPr/>
          <p:nvPr/>
        </p:nvSpPr>
        <p:spPr>
          <a:xfrm>
            <a:off x="88900" y="168275"/>
            <a:ext cx="4724400" cy="609600"/>
          </a:xfrm>
          <a:prstGeom prst="rect">
            <a:avLst/>
          </a:prstGeom>
          <a:solidFill>
            <a:srgbClr val="A9D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bject 10"/>
          <p:cNvSpPr/>
          <p:nvPr/>
        </p:nvSpPr>
        <p:spPr>
          <a:xfrm>
            <a:off x="88239" y="721487"/>
            <a:ext cx="5699760" cy="684530"/>
          </a:xfrm>
          <a:custGeom>
            <a:avLst/>
            <a:gdLst/>
            <a:ahLst/>
            <a:cxnLst/>
            <a:rect l="l" t="t" r="r" b="b"/>
            <a:pathLst>
              <a:path w="5699760" h="684530">
                <a:moveTo>
                  <a:pt x="5618975" y="0"/>
                </a:moveTo>
                <a:lnTo>
                  <a:pt x="0" y="0"/>
                </a:lnTo>
                <a:lnTo>
                  <a:pt x="0" y="684466"/>
                </a:lnTo>
                <a:lnTo>
                  <a:pt x="5699721" y="684466"/>
                </a:lnTo>
                <a:lnTo>
                  <a:pt x="5676476" y="640577"/>
                </a:lnTo>
                <a:lnTo>
                  <a:pt x="5655643" y="595283"/>
                </a:lnTo>
                <a:lnTo>
                  <a:pt x="5637308" y="548670"/>
                </a:lnTo>
                <a:lnTo>
                  <a:pt x="5621557" y="500821"/>
                </a:lnTo>
                <a:lnTo>
                  <a:pt x="5608476" y="451823"/>
                </a:lnTo>
                <a:lnTo>
                  <a:pt x="5598152" y="401759"/>
                </a:lnTo>
                <a:lnTo>
                  <a:pt x="5590671" y="350715"/>
                </a:lnTo>
                <a:lnTo>
                  <a:pt x="5586120" y="298775"/>
                </a:lnTo>
                <a:lnTo>
                  <a:pt x="5584583" y="246024"/>
                </a:lnTo>
                <a:lnTo>
                  <a:pt x="5586012" y="195167"/>
                </a:lnTo>
                <a:lnTo>
                  <a:pt x="5590244" y="145060"/>
                </a:lnTo>
                <a:lnTo>
                  <a:pt x="5597202" y="95779"/>
                </a:lnTo>
                <a:lnTo>
                  <a:pt x="5606805" y="47400"/>
                </a:lnTo>
                <a:lnTo>
                  <a:pt x="5618975" y="0"/>
                </a:lnTo>
                <a:close/>
              </a:path>
            </a:pathLst>
          </a:custGeom>
          <a:solidFill>
            <a:srgbClr val="005583"/>
          </a:solidFill>
        </p:spPr>
        <p:txBody>
          <a:bodyPr wrap="square" lIns="0" tIns="0" rIns="0" bIns="0" rtlCol="0"/>
          <a:lstStyle/>
          <a:p>
            <a:endParaRPr/>
          </a:p>
        </p:txBody>
      </p:sp>
      <p:sp>
        <p:nvSpPr>
          <p:cNvPr id="11" name="object 11"/>
          <p:cNvSpPr txBox="1"/>
          <p:nvPr/>
        </p:nvSpPr>
        <p:spPr>
          <a:xfrm>
            <a:off x="422187" y="833477"/>
            <a:ext cx="4815840" cy="553998"/>
          </a:xfrm>
          <a:prstGeom prst="rect">
            <a:avLst/>
          </a:prstGeom>
        </p:spPr>
        <p:txBody>
          <a:bodyPr vert="horz" wrap="square" lIns="0" tIns="0" rIns="0" bIns="0" rtlCol="0">
            <a:spAutoFit/>
          </a:bodyPr>
          <a:lstStyle/>
          <a:p>
            <a:pPr marL="12700">
              <a:lnSpc>
                <a:spcPct val="100000"/>
              </a:lnSpc>
            </a:pPr>
            <a:r>
              <a:rPr lang="en-US" b="1" dirty="0" smtClean="0">
                <a:solidFill>
                  <a:srgbClr val="FFFFFF"/>
                </a:solidFill>
                <a:latin typeface="Trebuchet MS" pitchFamily="34" charset="0"/>
                <a:cs typeface="Lucida Sans"/>
              </a:rPr>
              <a:t>Key Points on where </a:t>
            </a:r>
            <a:r>
              <a:rPr lang="en-US" b="1" dirty="0">
                <a:solidFill>
                  <a:srgbClr val="FFFFFF"/>
                </a:solidFill>
                <a:latin typeface="Trebuchet MS" pitchFamily="34" charset="0"/>
                <a:cs typeface="Lucida Sans"/>
              </a:rPr>
              <a:t>T</a:t>
            </a:r>
            <a:r>
              <a:rPr lang="en-US" b="1" dirty="0" smtClean="0">
                <a:solidFill>
                  <a:srgbClr val="FFFFFF"/>
                </a:solidFill>
                <a:latin typeface="Trebuchet MS" pitchFamily="34" charset="0"/>
                <a:cs typeface="Lucida Sans"/>
              </a:rPr>
              <a:t>akaful </a:t>
            </a:r>
            <a:r>
              <a:rPr lang="en-US" b="1" dirty="0" smtClean="0">
                <a:solidFill>
                  <a:srgbClr val="FFFFFF"/>
                </a:solidFill>
                <a:latin typeface="Trebuchet MS" pitchFamily="34" charset="0"/>
                <a:cs typeface="Lucida Sans"/>
              </a:rPr>
              <a:t>differs from insurance</a:t>
            </a:r>
            <a:endParaRPr lang="en-US" b="1" dirty="0">
              <a:latin typeface="Trebuchet MS" pitchFamily="34" charset="0"/>
              <a:cs typeface="Lucida Sans"/>
            </a:endParaRPr>
          </a:p>
        </p:txBody>
      </p:sp>
      <p:sp>
        <p:nvSpPr>
          <p:cNvPr id="21" name="object 45"/>
          <p:cNvSpPr/>
          <p:nvPr/>
        </p:nvSpPr>
        <p:spPr>
          <a:xfrm>
            <a:off x="1460500" y="1415656"/>
            <a:ext cx="4304080" cy="484505"/>
          </a:xfrm>
          <a:custGeom>
            <a:avLst/>
            <a:gdLst/>
            <a:ahLst/>
            <a:cxnLst/>
            <a:rect l="l" t="t" r="r" b="b"/>
            <a:pathLst>
              <a:path w="5135880" h="484505">
                <a:moveTo>
                  <a:pt x="0" y="484428"/>
                </a:moveTo>
                <a:lnTo>
                  <a:pt x="5135880" y="484428"/>
                </a:lnTo>
                <a:lnTo>
                  <a:pt x="5135880" y="0"/>
                </a:lnTo>
                <a:lnTo>
                  <a:pt x="0" y="0"/>
                </a:lnTo>
                <a:lnTo>
                  <a:pt x="0" y="484428"/>
                </a:lnTo>
                <a:close/>
              </a:path>
            </a:pathLst>
          </a:custGeom>
          <a:solidFill>
            <a:srgbClr val="EDFFCF"/>
          </a:solidFill>
        </p:spPr>
        <p:txBody>
          <a:bodyPr wrap="square" lIns="0" tIns="0" rIns="0" bIns="0" rtlCol="0"/>
          <a:lstStyle/>
          <a:p>
            <a:endParaRPr/>
          </a:p>
        </p:txBody>
      </p:sp>
      <p:sp>
        <p:nvSpPr>
          <p:cNvPr id="22" name="object 49"/>
          <p:cNvSpPr txBox="1"/>
          <p:nvPr/>
        </p:nvSpPr>
        <p:spPr>
          <a:xfrm>
            <a:off x="1917700" y="1387475"/>
            <a:ext cx="2667000" cy="362279"/>
          </a:xfrm>
          <a:prstGeom prst="rect">
            <a:avLst/>
          </a:prstGeom>
        </p:spPr>
        <p:txBody>
          <a:bodyPr vert="horz" wrap="square" lIns="0" tIns="145415" rIns="0" bIns="0" rtlCol="0">
            <a:spAutoFit/>
          </a:bodyPr>
          <a:lstStyle/>
          <a:p>
            <a:pPr marL="2540">
              <a:lnSpc>
                <a:spcPct val="100000"/>
              </a:lnSpc>
              <a:spcBef>
                <a:spcPts val="1145"/>
              </a:spcBef>
              <a:tabLst>
                <a:tab pos="2045335" algn="l"/>
              </a:tabLst>
            </a:pPr>
            <a:endParaRPr sz="2100" baseline="1984" dirty="0">
              <a:latin typeface="Trebuchet MS" pitchFamily="34" charset="0"/>
              <a:cs typeface="Lucida Sans"/>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9487" y="1833107"/>
            <a:ext cx="2764542" cy="5209043"/>
          </a:xfrm>
          <a:prstGeom prst="rect">
            <a:avLst/>
          </a:prstGeom>
        </p:spPr>
      </p:pic>
      <p:sp>
        <p:nvSpPr>
          <p:cNvPr id="20" name="object 6"/>
          <p:cNvSpPr txBox="1"/>
          <p:nvPr/>
        </p:nvSpPr>
        <p:spPr>
          <a:xfrm>
            <a:off x="1424449" y="2104476"/>
            <a:ext cx="6572250" cy="4431983"/>
          </a:xfrm>
          <a:prstGeom prst="rect">
            <a:avLst/>
          </a:prstGeom>
        </p:spPr>
        <p:txBody>
          <a:bodyPr vert="horz" wrap="square" lIns="0" tIns="0" rIns="0" bIns="0" rtlCol="0">
            <a:spAutoFit/>
          </a:bodyPr>
          <a:lstStyle/>
          <a:p>
            <a:pPr marL="285750" indent="-285750">
              <a:buClr>
                <a:srgbClr val="9DC700"/>
              </a:buClr>
              <a:buSzPct val="100000"/>
              <a:buFont typeface="Wingdings" panose="05000000000000000000" pitchFamily="2" charset="2"/>
              <a:buChar char="§"/>
            </a:pPr>
            <a:r>
              <a:rPr lang="en-US" altLang="en-US" dirty="0" smtClean="0"/>
              <a:t>The </a:t>
            </a:r>
            <a:r>
              <a:rPr lang="en-US" altLang="en-US" dirty="0" err="1" smtClean="0"/>
              <a:t>takaful</a:t>
            </a:r>
            <a:r>
              <a:rPr lang="en-US" altLang="en-US" dirty="0" smtClean="0"/>
              <a:t> operator charges a fee (the </a:t>
            </a:r>
            <a:r>
              <a:rPr lang="en-US" altLang="en-US" dirty="0" err="1" smtClean="0"/>
              <a:t>wakala</a:t>
            </a:r>
            <a:r>
              <a:rPr lang="en-US" altLang="en-US" dirty="0" smtClean="0"/>
              <a:t> fee) to manage the participants pool and the premium is split into two, the </a:t>
            </a:r>
            <a:r>
              <a:rPr lang="en-US" altLang="en-US" dirty="0" err="1" smtClean="0"/>
              <a:t>wakala</a:t>
            </a:r>
            <a:r>
              <a:rPr lang="en-US" altLang="en-US" dirty="0" smtClean="0"/>
              <a:t> fee goes to the Operator’s Fund and the remainder to the Participants Fund. </a:t>
            </a:r>
            <a:r>
              <a:rPr lang="en-US" altLang="en-US" dirty="0" smtClean="0">
                <a:solidFill>
                  <a:srgbClr val="FF0000"/>
                </a:solidFill>
              </a:rPr>
              <a:t>The split in premium makes the amount of the premium allocated to the operator’s costs and profit transparent.</a:t>
            </a:r>
          </a:p>
          <a:p>
            <a:pPr>
              <a:buClr>
                <a:srgbClr val="9DC700"/>
              </a:buClr>
              <a:buSzPct val="100000"/>
            </a:pPr>
            <a:endParaRPr lang="en-US" altLang="en-US" dirty="0" smtClean="0"/>
          </a:p>
          <a:p>
            <a:pPr marL="285750" indent="-285750">
              <a:buClr>
                <a:srgbClr val="9DC700"/>
              </a:buClr>
              <a:buSzPct val="100000"/>
              <a:buFont typeface="Wingdings" panose="05000000000000000000" pitchFamily="2" charset="2"/>
              <a:buChar char="§"/>
            </a:pPr>
            <a:r>
              <a:rPr lang="en-US" altLang="en-US" dirty="0" smtClean="0"/>
              <a:t>The premium to the Participants Fund is termed a “donation”, effectively the participant is donating his premium to assist those who have need to draw from the Fund. </a:t>
            </a:r>
            <a:r>
              <a:rPr lang="en-US" altLang="en-US" dirty="0" smtClean="0">
                <a:solidFill>
                  <a:srgbClr val="FF0000"/>
                </a:solidFill>
              </a:rPr>
              <a:t>The classification of the risk premium as a donation appeals to the cooperative spirit of the participant.</a:t>
            </a:r>
          </a:p>
          <a:p>
            <a:pPr marL="285750" indent="-285750">
              <a:buClr>
                <a:srgbClr val="9DC700"/>
              </a:buClr>
              <a:buSzPct val="100000"/>
              <a:buFont typeface="Wingdings" panose="05000000000000000000" pitchFamily="2" charset="2"/>
              <a:buChar char="§"/>
            </a:pPr>
            <a:endParaRPr lang="en-US" altLang="en-US" dirty="0"/>
          </a:p>
          <a:p>
            <a:pPr marL="285750" indent="-285750">
              <a:buClr>
                <a:srgbClr val="9DC700"/>
              </a:buClr>
              <a:buSzPct val="100000"/>
              <a:buFont typeface="Wingdings" panose="05000000000000000000" pitchFamily="2" charset="2"/>
              <a:buChar char="§"/>
            </a:pPr>
            <a:r>
              <a:rPr lang="en-US" altLang="en-US" dirty="0" smtClean="0"/>
              <a:t>Any surplus in the Participant Fund is repaid to the participant as an experience refund. </a:t>
            </a:r>
            <a:r>
              <a:rPr lang="en-US" altLang="en-US" dirty="0" smtClean="0">
                <a:solidFill>
                  <a:srgbClr val="FF0000"/>
                </a:solidFill>
              </a:rPr>
              <a:t>This feature especially appeals to non Muslims who may not subscribe to the sharia compliant nature of the contract.</a:t>
            </a:r>
            <a:endParaRPr lang="en-US" altLang="en-US" dirty="0">
              <a:solidFill>
                <a:srgbClr val="FF0000"/>
              </a:solidFill>
            </a:endParaRPr>
          </a:p>
        </p:txBody>
      </p:sp>
    </p:spTree>
    <p:extLst>
      <p:ext uri="{BB962C8B-B14F-4D97-AF65-F5344CB8AC3E}">
        <p14:creationId xmlns:p14="http://schemas.microsoft.com/office/powerpoint/2010/main" val="3096797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MC Standard 1">
    <a:dk1>
      <a:srgbClr val="3F3F3F"/>
    </a:dk1>
    <a:lt1>
      <a:srgbClr val="FFFFFF"/>
    </a:lt1>
    <a:dk2>
      <a:srgbClr val="00A2DF"/>
    </a:dk2>
    <a:lt2>
      <a:srgbClr val="0057A6"/>
    </a:lt2>
    <a:accent1>
      <a:srgbClr val="00A2DF"/>
    </a:accent1>
    <a:accent2>
      <a:srgbClr val="FF6400"/>
    </a:accent2>
    <a:accent3>
      <a:srgbClr val="FFFFFF"/>
    </a:accent3>
    <a:accent4>
      <a:srgbClr val="343434"/>
    </a:accent4>
    <a:accent5>
      <a:srgbClr val="AACEEC"/>
    </a:accent5>
    <a:accent6>
      <a:srgbClr val="E75A00"/>
    </a:accent6>
    <a:hlink>
      <a:srgbClr val="FCC917"/>
    </a:hlink>
    <a:folHlink>
      <a:srgbClr val="86C100"/>
    </a:folHlink>
  </a:clrScheme>
  <a:fontScheme name="MMC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885</TotalTime>
  <Words>2558</Words>
  <Application>Microsoft Office PowerPoint</Application>
  <PresentationFormat>Custom</PresentationFormat>
  <Paragraphs>311</Paragraphs>
  <Slides>23</Slides>
  <Notes>0</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23</vt:i4>
      </vt:variant>
    </vt:vector>
  </HeadingPairs>
  <TitlesOfParts>
    <vt:vector size="28" baseType="lpstr">
      <vt:lpstr>Office Theme</vt:lpstr>
      <vt:lpstr>Custom Design</vt:lpstr>
      <vt:lpstr>1_Custom Design</vt:lpstr>
      <vt:lpstr>2_Custom Design</vt:lpstr>
      <vt:lpstr>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actuaries_partnership_bro_3</dc:title>
  <dc:creator>DELL</dc:creator>
  <cp:lastModifiedBy>Kassim, Zainal</cp:lastModifiedBy>
  <cp:revision>80</cp:revision>
  <dcterms:created xsi:type="dcterms:W3CDTF">2017-09-27T11:06:47Z</dcterms:created>
  <dcterms:modified xsi:type="dcterms:W3CDTF">2018-01-26T07:25:22Z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2017-09-27T00:00:00Z</vt:filetime>
  </property>
  <property fmtid="{D5CDD505-2E9C-101B-9397-08002B2CF9AE}" pid="3" name="Creator">
    <vt:lpwstr>CorelDRAW X5</vt:lpwstr>
  </property>
  <property fmtid="{D5CDD505-2E9C-101B-9397-08002B2CF9AE}" pid="4" name="LastSaved">
    <vt:filetime>2017-09-27T00:00:00Z</vt:filetime>
  </property>
</Properties>
</file>